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97" r:id="rId3"/>
    <p:sldId id="388" r:id="rId4"/>
    <p:sldId id="401" r:id="rId5"/>
    <p:sldId id="386" r:id="rId6"/>
    <p:sldId id="387" r:id="rId7"/>
    <p:sldId id="399" r:id="rId8"/>
    <p:sldId id="385" r:id="rId9"/>
    <p:sldId id="400" r:id="rId10"/>
    <p:sldId id="411" r:id="rId11"/>
    <p:sldId id="398" r:id="rId12"/>
    <p:sldId id="412" r:id="rId13"/>
    <p:sldId id="402" r:id="rId14"/>
    <p:sldId id="403" r:id="rId15"/>
    <p:sldId id="404" r:id="rId16"/>
    <p:sldId id="407" r:id="rId17"/>
    <p:sldId id="413" r:id="rId18"/>
    <p:sldId id="414" r:id="rId19"/>
    <p:sldId id="416" r:id="rId20"/>
    <p:sldId id="406" r:id="rId21"/>
    <p:sldId id="409" r:id="rId22"/>
    <p:sldId id="393" r:id="rId23"/>
  </p:sldIdLst>
  <p:sldSz cx="9144000" cy="6858000" type="screen4x3"/>
  <p:notesSz cx="6797675" cy="9928225"/>
  <p:embeddedFontLst>
    <p:embeddedFont>
      <p:font typeface="NexusSansTF-Bold" panose="02000503060000020004" pitchFamily="2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96">
          <p15:clr>
            <a:srgbClr val="A4A3A4"/>
          </p15:clr>
        </p15:guide>
        <p15:guide id="2" pos="442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CCFF"/>
    <a:srgbClr val="EAEAEA"/>
    <a:srgbClr val="6699FF"/>
    <a:srgbClr val="FFCC00"/>
    <a:srgbClr val="000000"/>
    <a:srgbClr val="DDDDDD"/>
    <a:srgbClr val="F8F8F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61" autoAdjust="0"/>
    <p:restoredTop sz="94710" autoAdjust="0"/>
  </p:normalViewPr>
  <p:slideViewPr>
    <p:cSldViewPr>
      <p:cViewPr>
        <p:scale>
          <a:sx n="94" d="100"/>
          <a:sy n="94" d="100"/>
        </p:scale>
        <p:origin x="-970" y="72"/>
      </p:cViewPr>
      <p:guideLst>
        <p:guide orient="horz" pos="2296"/>
        <p:guide pos="4422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31" tIns="45564" rIns="91131" bIns="45564" numCol="1" anchor="t" anchorCtr="0" compatLnSpc="1">
            <a:prstTxWarp prst="textNoShape">
              <a:avLst/>
            </a:prstTxWarp>
          </a:bodyPr>
          <a:lstStyle>
            <a:lvl1pPr defTabSz="911409" eaLnBrk="1" hangingPunct="1">
              <a:defRPr sz="1200">
                <a:solidFill>
                  <a:srgbClr val="00245B"/>
                </a:solidFill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31" tIns="45564" rIns="91131" bIns="45564" numCol="1" anchor="t" anchorCtr="0" compatLnSpc="1">
            <a:prstTxWarp prst="textNoShape">
              <a:avLst/>
            </a:prstTxWarp>
          </a:bodyPr>
          <a:lstStyle>
            <a:lvl1pPr algn="r" defTabSz="911409" eaLnBrk="1" hangingPunct="1">
              <a:defRPr sz="1200">
                <a:solidFill>
                  <a:srgbClr val="00245B"/>
                </a:solidFill>
              </a:defRPr>
            </a:lvl1pPr>
          </a:lstStyle>
          <a:p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31" tIns="45564" rIns="91131" bIns="45564" numCol="1" anchor="b" anchorCtr="0" compatLnSpc="1">
            <a:prstTxWarp prst="textNoShape">
              <a:avLst/>
            </a:prstTxWarp>
          </a:bodyPr>
          <a:lstStyle>
            <a:lvl1pPr defTabSz="911409" eaLnBrk="1" hangingPunct="1">
              <a:defRPr sz="1200">
                <a:solidFill>
                  <a:srgbClr val="00245B"/>
                </a:solidFill>
              </a:defRPr>
            </a:lvl1pPr>
          </a:lstStyle>
          <a:p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31" tIns="45564" rIns="91131" bIns="45564" numCol="1" anchor="b" anchorCtr="0" compatLnSpc="1">
            <a:prstTxWarp prst="textNoShape">
              <a:avLst/>
            </a:prstTxWarp>
          </a:bodyPr>
          <a:lstStyle>
            <a:lvl1pPr algn="r" defTabSz="911409" eaLnBrk="1" hangingPunct="1">
              <a:defRPr sz="1200">
                <a:solidFill>
                  <a:srgbClr val="00245B"/>
                </a:solidFill>
              </a:defRPr>
            </a:lvl1pPr>
          </a:lstStyle>
          <a:p>
            <a:fld id="{D8530A70-8F2D-4CE6-9186-4DA98A05343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626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1" tIns="45564" rIns="91131" bIns="45564" numCol="1" anchor="t" anchorCtr="0" compatLnSpc="1">
            <a:prstTxWarp prst="textNoShape">
              <a:avLst/>
            </a:prstTxWarp>
          </a:bodyPr>
          <a:lstStyle>
            <a:lvl1pPr defTabSz="911409" eaLnBrk="1" hangingPunct="1">
              <a:defRPr sz="1200"/>
            </a:lvl1pPr>
          </a:lstStyle>
          <a:p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1" tIns="45564" rIns="91131" bIns="45564" numCol="1" anchor="t" anchorCtr="0" compatLnSpc="1">
            <a:prstTxWarp prst="textNoShape">
              <a:avLst/>
            </a:prstTxWarp>
          </a:bodyPr>
          <a:lstStyle>
            <a:lvl1pPr algn="r" defTabSz="911409" eaLnBrk="1" hangingPunct="1">
              <a:defRPr sz="1200"/>
            </a:lvl1pPr>
          </a:lstStyle>
          <a:p>
            <a:endParaRPr lang="de-DE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5406"/>
            <a:ext cx="4985772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1" tIns="45564" rIns="91131" bIns="455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1" tIns="45564" rIns="91131" bIns="45564" numCol="1" anchor="b" anchorCtr="0" compatLnSpc="1">
            <a:prstTxWarp prst="textNoShape">
              <a:avLst/>
            </a:prstTxWarp>
          </a:bodyPr>
          <a:lstStyle>
            <a:lvl1pPr defTabSz="911409" eaLnBrk="1" hangingPunct="1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1" tIns="45564" rIns="91131" bIns="45564" numCol="1" anchor="b" anchorCtr="0" compatLnSpc="1">
            <a:prstTxWarp prst="textNoShape">
              <a:avLst/>
            </a:prstTxWarp>
          </a:bodyPr>
          <a:lstStyle>
            <a:lvl1pPr algn="r" defTabSz="911409" eaLnBrk="1" hangingPunct="1">
              <a:defRPr sz="1200">
                <a:latin typeface="Times New Roman" pitchFamily="18" charset="0"/>
              </a:defRPr>
            </a:lvl1pPr>
          </a:lstStyle>
          <a:p>
            <a:fld id="{020A8423-8CE7-4741-BDD2-99D375E8F08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564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817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193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826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507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527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850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361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809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891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12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98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351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980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995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731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56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13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764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709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11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115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97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4464050" y="2636838"/>
            <a:ext cx="6445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1" hangingPunct="1"/>
            <a:endParaRPr lang="de-DE" sz="2400"/>
          </a:p>
        </p:txBody>
      </p:sp>
      <p:sp>
        <p:nvSpPr>
          <p:cNvPr id="328711" name="Rectangle 7"/>
          <p:cNvSpPr>
            <a:spLocks noChangeArrowheads="1"/>
          </p:cNvSpPr>
          <p:nvPr/>
        </p:nvSpPr>
        <p:spPr bwMode="auto">
          <a:xfrm>
            <a:off x="4429125" y="5715000"/>
            <a:ext cx="6445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1" hangingPunct="1"/>
            <a:endParaRPr lang="de-DE" sz="2400"/>
          </a:p>
        </p:txBody>
      </p:sp>
      <p:sp>
        <p:nvSpPr>
          <p:cNvPr id="328713" name="Rectangle 9"/>
          <p:cNvSpPr>
            <a:spLocks noChangeArrowheads="1"/>
          </p:cNvSpPr>
          <p:nvPr/>
        </p:nvSpPr>
        <p:spPr bwMode="auto">
          <a:xfrm>
            <a:off x="4464050" y="2636838"/>
            <a:ext cx="6445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1" hangingPunct="1"/>
            <a:endParaRPr lang="de-DE" sz="2400"/>
          </a:p>
        </p:txBody>
      </p:sp>
      <p:sp>
        <p:nvSpPr>
          <p:cNvPr id="328725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539750" y="3598863"/>
            <a:ext cx="8353425" cy="973137"/>
          </a:xfrm>
        </p:spPr>
        <p:txBody>
          <a:bodyPr anchor="t"/>
          <a:lstStyle>
            <a:lvl1pPr>
              <a:lnSpc>
                <a:spcPct val="120000"/>
              </a:lnSpc>
              <a:defRPr>
                <a:latin typeface="NexusSansTF-Bold" pitchFamily="2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28726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857750"/>
            <a:ext cx="8353425" cy="1458913"/>
          </a:xfrm>
        </p:spPr>
        <p:txBody>
          <a:bodyPr/>
          <a:lstStyle>
            <a:lvl1pPr>
              <a:lnSpc>
                <a:spcPct val="112000"/>
              </a:lnSpc>
              <a:defRPr>
                <a:latin typeface="NexusSansTF-Bold" pitchFamily="2" charset="0"/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328728" name="Picture 24" descr="Logo_RGB_300d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98438"/>
            <a:ext cx="2946400" cy="779462"/>
          </a:xfrm>
          <a:prstGeom prst="rect">
            <a:avLst/>
          </a:prstGeom>
          <a:noFill/>
        </p:spPr>
      </p:pic>
      <p:sp>
        <p:nvSpPr>
          <p:cNvPr id="328737" name="Text Box 33"/>
          <p:cNvSpPr txBox="1">
            <a:spLocks noChangeArrowheads="1"/>
          </p:cNvSpPr>
          <p:nvPr/>
        </p:nvSpPr>
        <p:spPr bwMode="auto">
          <a:xfrm>
            <a:off x="3606800" y="257175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Beispielbild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de-DE"/>
              <a:t>Institut für Publizistik- und Kommunikationswissenschaft – 15. Februar 2011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5613" y="533400"/>
            <a:ext cx="2087562" cy="57832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533400"/>
            <a:ext cx="6113463" cy="57832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de-DE"/>
              <a:t>Institut für Publizistik- und Kommunikationswissenschaft – 15. Februar 2011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de-DE"/>
              <a:t>Institut für Publizistik- und Kommunikationswissenschaft – 15. Februar 2011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de-DE"/>
              <a:t>Institut für Publizistik- und Kommunikationswissenschaft – 15. Februar 2011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150938"/>
            <a:ext cx="4100513" cy="516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2663" y="1150938"/>
            <a:ext cx="4100512" cy="516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de-DE"/>
              <a:t>Institut für Publizistik- und Kommunikationswissenschaft – 15. Februar 2011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de-DE"/>
              <a:t>Institut für Publizistik- und Kommunikationswissenschaft – 15. Februar 2011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de-DE"/>
              <a:t>Institut für Publizistik- und Kommunikationswissenschaft – 15. Februar 2011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de-DE"/>
              <a:t>Institut für Publizistik- und Kommunikationswissenschaft – 15. Februar 2011</a:t>
            </a: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de-DE"/>
              <a:t>Institut für Publizistik- und Kommunikationswissenschaft – 15. Februar 2011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de-DE"/>
              <a:t>Institut für Publizistik- und Kommunikationswissenschaft – 15. Februar 2011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2" name="Picture 22" descr="Logo_RGB_300dp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72238" y="76200"/>
            <a:ext cx="2443162" cy="646113"/>
          </a:xfrm>
          <a:prstGeom prst="rect">
            <a:avLst/>
          </a:prstGeom>
          <a:noFill/>
        </p:spPr>
      </p:pic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50938"/>
            <a:ext cx="8353425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3400"/>
            <a:ext cx="7232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7524750" y="6551613"/>
            <a:ext cx="122713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/>
            <a:fld id="{7D4B5467-D577-4585-98DD-BEC4C2D2DBF9}" type="slidenum">
              <a:rPr lang="de-DE" sz="800">
                <a:solidFill>
                  <a:srgbClr val="00245B"/>
                </a:solidFill>
              </a:rPr>
              <a:pPr algn="r" eaLnBrk="1" hangingPunct="1"/>
              <a:t>‹Nr.›</a:t>
            </a:fld>
            <a:endParaRPr lang="de-DE" sz="800">
              <a:solidFill>
                <a:srgbClr val="00245B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43675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© </a:t>
            </a:r>
            <a:r>
              <a:rPr lang="de-DE"/>
              <a:t>Institut für Publizistik- und Kommunikationswissenschaft – 15. Februar 2011</a:t>
            </a:r>
          </a:p>
        </p:txBody>
      </p:sp>
      <p:sp>
        <p:nvSpPr>
          <p:cNvPr id="327697" name="Line 17"/>
          <p:cNvSpPr>
            <a:spLocks noChangeShapeType="1"/>
          </p:cNvSpPr>
          <p:nvPr/>
        </p:nvSpPr>
        <p:spPr bwMode="auto">
          <a:xfrm>
            <a:off x="0" y="906463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27698" name="Line 18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algn="l" rtl="0" fontAlgn="base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SzPct val="90000"/>
        <a:buChar char="-"/>
        <a:defRPr sz="1600">
          <a:solidFill>
            <a:schemeClr val="tx1"/>
          </a:solidFill>
          <a:latin typeface="+mn-lt"/>
        </a:defRPr>
      </a:lvl2pPr>
      <a:lvl3pPr marL="723900" indent="-1889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SzPct val="90000"/>
        <a:buChar char="-"/>
        <a:defRPr sz="1400">
          <a:solidFill>
            <a:schemeClr val="tx1"/>
          </a:solidFill>
          <a:latin typeface="+mn-lt"/>
        </a:defRPr>
      </a:lvl3pPr>
      <a:lvl4pPr marL="10795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SzPct val="90000"/>
        <a:buChar char="-"/>
        <a:defRPr sz="1400">
          <a:solidFill>
            <a:schemeClr val="tx1"/>
          </a:solidFill>
          <a:latin typeface="+mn-lt"/>
        </a:defRPr>
      </a:lvl4pPr>
      <a:lvl5pPr marL="14351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</a:defRPr>
      </a:lvl5pPr>
      <a:lvl6pPr marL="18923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</a:defRPr>
      </a:lvl6pPr>
      <a:lvl7pPr marL="23495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</a:defRPr>
      </a:lvl7pPr>
      <a:lvl8pPr marL="28067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</a:defRPr>
      </a:lvl8pPr>
      <a:lvl9pPr marL="32639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3m.es/portal/page/portal/degree_programmes/journalism_film/study_program" TargetMode="External"/><Relationship Id="rId13" Type="http://schemas.openxmlformats.org/officeDocument/2006/relationships/hyperlink" Target="http://abp.anadolu.edu.tr/en/birim/genelBilgi/225/1" TargetMode="External"/><Relationship Id="rId3" Type="http://schemas.openxmlformats.org/officeDocument/2006/relationships/hyperlink" Target="http://international.univie.ac.at/incoming-students/erasmus/" TargetMode="External"/><Relationship Id="rId7" Type="http://schemas.openxmlformats.org/officeDocument/2006/relationships/hyperlink" Target="http://www.uchceu.es/estudios/grado.aspx" TargetMode="External"/><Relationship Id="rId12" Type="http://schemas.openxmlformats.org/officeDocument/2006/relationships/hyperlink" Target="http://www.panteion.g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ab.es/servlet/Satellite/la-facultat/guia-de-l-estudiant-facultat-ciencies-de-la-comunicacio/els-estudis-1316183542774.html" TargetMode="External"/><Relationship Id="rId11" Type="http://schemas.openxmlformats.org/officeDocument/2006/relationships/hyperlink" Target="http://www.fcsh.unl.pt/?set_language=en" TargetMode="External"/><Relationship Id="rId5" Type="http://schemas.openxmlformats.org/officeDocument/2006/relationships/hyperlink" Target="http://www.vorlesungen.uzh.ch/FS13/lehrangebot/fak-50000007/sc-50306208/cga-50306208140/cg-50309346.module.html" TargetMode="External"/><Relationship Id="rId10" Type="http://schemas.openxmlformats.org/officeDocument/2006/relationships/hyperlink" Target="http://www.scienzepolitiche.unimi.it/ENG/4349_ITA_HTML.html" TargetMode="External"/><Relationship Id="rId4" Type="http://schemas.openxmlformats.org/officeDocument/2006/relationships/hyperlink" Target="http://www.unifr.ch/mukw/mukw07/index.php?page=hauptfach-90-ects" TargetMode="External"/><Relationship Id="rId9" Type="http://schemas.openxmlformats.org/officeDocument/2006/relationships/hyperlink" Target="http://www.uspceu.com/es/facultades-escuelas/humanidades-y-ciencias-de-la-comunicacion/index.php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id.uw.edu.pl/strona/education" TargetMode="External"/><Relationship Id="rId3" Type="http://schemas.openxmlformats.org/officeDocument/2006/relationships/hyperlink" Target="http://www.vub.ac.be/english/infoabout/education/bama/of-ma-communication_studies.html" TargetMode="External"/><Relationship Id="rId7" Type="http://schemas.openxmlformats.org/officeDocument/2006/relationships/hyperlink" Target="http://www.helsinki.fi/globalmedia/courses12-13/inde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s.su.se/english/education/courses-and-programmes/master-s-programme-in-media-and-communication-studies/master-s-programme-in-media-and-communication-studies-1.77269" TargetMode="External"/><Relationship Id="rId5" Type="http://schemas.openxmlformats.org/officeDocument/2006/relationships/hyperlink" Target="http://www.uio.no/english/studies/courses/humanities/imk/" TargetMode="External"/><Relationship Id="rId10" Type="http://schemas.openxmlformats.org/officeDocument/2006/relationships/hyperlink" Target="http://lettres-sh.u-pec.fr/departements/communication/tout-savoir-sur-le-master-communication-politique-et-publique-en-france-et-en-europe--473444.kjsp?RH=1238511562857" TargetMode="External"/><Relationship Id="rId4" Type="http://schemas.openxmlformats.org/officeDocument/2006/relationships/hyperlink" Target="http://www.eshcc.eur.nl/english/rmscma/" TargetMode="External"/><Relationship Id="rId9" Type="http://schemas.openxmlformats.org/officeDocument/2006/relationships/hyperlink" Target="http://www.celsa.fr/formation-initiale-recherche-master-programme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fr.ch/mukw/mukw07/index.php?page=basisprogramm-90-ects" TargetMode="External"/><Relationship Id="rId7" Type="http://schemas.openxmlformats.org/officeDocument/2006/relationships/hyperlink" Target="http://www.fcsh.unl.pt/?set_language=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zepolitiche.unimi.it/ENG/4358_ITA_HTML.html" TargetMode="External"/><Relationship Id="rId5" Type="http://schemas.openxmlformats.org/officeDocument/2006/relationships/hyperlink" Target="http://www.posgrado.uspceu.es/pages/comunicacion_cultural/presentacion.html" TargetMode="External"/><Relationship Id="rId4" Type="http://schemas.openxmlformats.org/officeDocument/2006/relationships/hyperlink" Target="http://www.ipmz.uzh.ch/Studium/Master/Hauptfach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andbook.unimelb.edu.au/view/current/MC-GM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@kommwiss.fu-berlin.d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-berlin.de/sites/care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u-berlin.moveonnet.eu/moveonline/outgoing/welcome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soz.fu-berlin.de/kommwiss/studium/auslandsstudium/erasmus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lsa.fr/formation-initiale.php" TargetMode="External"/><Relationship Id="rId3" Type="http://schemas.openxmlformats.org/officeDocument/2006/relationships/hyperlink" Target="http://ics.leeds.ac.uk/" TargetMode="External"/><Relationship Id="rId7" Type="http://schemas.openxmlformats.org/officeDocument/2006/relationships/hyperlink" Target="http://www.jmg.gu.se/english/Education" TargetMode="External"/><Relationship Id="rId12" Type="http://schemas.openxmlformats.org/officeDocument/2006/relationships/hyperlink" Target="http://www.muni.cz/fss/231500/study/teaching/teaching_provide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hcc.eur.nl/english/ibcom/" TargetMode="External"/><Relationship Id="rId11" Type="http://schemas.openxmlformats.org/officeDocument/2006/relationships/hyperlink" Target="http://en.id.uw.edu.pl/strona/education" TargetMode="External"/><Relationship Id="rId5" Type="http://schemas.openxmlformats.org/officeDocument/2006/relationships/hyperlink" Target="http://www.vesalius.edu/academics/communications" TargetMode="External"/><Relationship Id="rId10" Type="http://schemas.openxmlformats.org/officeDocument/2006/relationships/hyperlink" Target="http://icom.univ-lyon2.fr/" TargetMode="External"/><Relationship Id="rId4" Type="http://schemas.openxmlformats.org/officeDocument/2006/relationships/hyperlink" Target="http://www3.ul.ie/courses/JournalismAndNewMedia.php" TargetMode="External"/><Relationship Id="rId9" Type="http://schemas.openxmlformats.org/officeDocument/2006/relationships/hyperlink" Target="http://lettres-sh.u-pec.fr/departements/communic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959225"/>
            <a:ext cx="8424863" cy="1270000"/>
          </a:xfrm>
          <a:noFill/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Auslandsstudium </a:t>
            </a:r>
            <a:r>
              <a:rPr lang="de-DE" sz="2800" b="1" dirty="0">
                <a:solidFill>
                  <a:srgbClr val="000000"/>
                </a:solidFill>
                <a:latin typeface="Calibri" pitchFamily="34" charset="0"/>
              </a:rPr>
              <a:t>am </a:t>
            </a:r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Institut </a:t>
            </a:r>
            <a:r>
              <a:rPr lang="de-DE" sz="2800" b="1" dirty="0">
                <a:solidFill>
                  <a:srgbClr val="000000"/>
                </a:solidFill>
                <a:latin typeface="Calibri" pitchFamily="34" charset="0"/>
              </a:rPr>
              <a:t>für Publizistik- und Kommunikationswissenschaft</a:t>
            </a:r>
            <a:br>
              <a:rPr lang="de-DE" sz="2800" b="1" dirty="0">
                <a:solidFill>
                  <a:srgbClr val="000000"/>
                </a:solidFill>
                <a:latin typeface="Calibri" pitchFamily="34" charset="0"/>
              </a:rPr>
            </a:br>
            <a:endParaRPr lang="de-DE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589588"/>
            <a:ext cx="8353425" cy="503237"/>
          </a:xfrm>
        </p:spPr>
        <p:txBody>
          <a:bodyPr/>
          <a:lstStyle/>
          <a:p>
            <a:r>
              <a:rPr lang="de-DE" sz="2000" b="1" dirty="0" smtClean="0">
                <a:solidFill>
                  <a:srgbClr val="000000"/>
                </a:solidFill>
                <a:latin typeface="Calibri" pitchFamily="34" charset="0"/>
              </a:rPr>
              <a:t>Prof. Dr. Carola Richter                                                                       Dezember 2015</a:t>
            </a:r>
            <a:endParaRPr lang="de-DE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9851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142900"/>
            <a:ext cx="6264275" cy="908051"/>
          </a:xfrm>
        </p:spPr>
        <p:txBody>
          <a:bodyPr/>
          <a:lstStyle/>
          <a:p>
            <a:r>
              <a:rPr lang="de-DE" sz="28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sz="28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Erasmus-Kooperationspartner</a:t>
            </a:r>
            <a:endParaRPr lang="de-DE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35247" y="928670"/>
            <a:ext cx="878522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lvl="1" indent="-90488">
              <a:lnSpc>
                <a:spcPct val="110000"/>
              </a:lnSpc>
              <a:spcBef>
                <a:spcPct val="30000"/>
              </a:spcBef>
              <a:spcAft>
                <a:spcPct val="60000"/>
              </a:spcAft>
              <a:tabLst>
                <a:tab pos="9017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Instituts-Partnerschaften mit </a:t>
            </a:r>
            <a:r>
              <a:rPr lang="en-GB" sz="2000" dirty="0" err="1" smtClean="0">
                <a:solidFill>
                  <a:srgbClr val="000000"/>
                </a:solidFill>
                <a:latin typeface="Calibri" pitchFamily="34" charset="0"/>
              </a:rPr>
              <a:t>festgelegten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itchFamily="34" charset="0"/>
              </a:rPr>
              <a:t>Plätzen</a:t>
            </a: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57188" lvl="1" indent="-90488">
              <a:lnSpc>
                <a:spcPct val="110000"/>
              </a:lnSpc>
              <a:spcBef>
                <a:spcPct val="30000"/>
              </a:spcBef>
              <a:spcAft>
                <a:spcPct val="60000"/>
              </a:spcAft>
              <a:tabLst>
                <a:tab pos="90170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Bachelor: </a:t>
            </a:r>
          </a:p>
          <a:p>
            <a:pPr marL="357188" lvl="1" indent="-90488">
              <a:lnSpc>
                <a:spcPct val="110000"/>
              </a:lnSpc>
              <a:spcBef>
                <a:spcPct val="30000"/>
              </a:spcBef>
              <a:spcAft>
                <a:spcPct val="60000"/>
              </a:spcAft>
              <a:tabLst>
                <a:tab pos="901700" algn="l"/>
              </a:tabLst>
            </a:pPr>
            <a:endParaRPr lang="en-GB" sz="20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090536"/>
              </p:ext>
            </p:extLst>
          </p:nvPr>
        </p:nvGraphicFramePr>
        <p:xfrm>
          <a:off x="1475656" y="1340768"/>
          <a:ext cx="7453585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717"/>
                <a:gridCol w="5962868"/>
              </a:tblGrid>
              <a:tr h="327589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itchFamily="34" charset="0"/>
                        </a:rPr>
                        <a:t>Land</a:t>
                      </a:r>
                      <a:endParaRPr lang="de-DE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itchFamily="34" charset="0"/>
                        </a:rPr>
                        <a:t>Universitäten</a:t>
                      </a:r>
                      <a:endParaRPr lang="de-DE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46329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Calibri" pitchFamily="34" charset="0"/>
                        </a:rPr>
                        <a:t>Österreich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Wien (</a:t>
                      </a:r>
                      <a:r>
                        <a:rPr lang="de-DE" sz="15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deu</a:t>
                      </a: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):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3"/>
                        </a:rPr>
                        <a:t>http://international.univie.ac.at/incoming-students/erasmus/</a:t>
                      </a:r>
                      <a:endParaRPr lang="de-DE" sz="11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830964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Calibri" pitchFamily="34" charset="0"/>
                        </a:rPr>
                        <a:t>Schweiz 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Fribourg (</a:t>
                      </a:r>
                      <a:r>
                        <a:rPr lang="de-DE" sz="15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deu</a:t>
                      </a: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/</a:t>
                      </a:r>
                      <a:r>
                        <a:rPr lang="de-DE" sz="15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fra</a:t>
                      </a: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):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4"/>
                        </a:rPr>
                        <a:t>http://www.unifr.ch/mukw/mukw07/index.php?page=hauptfach-90-ects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Zürich (</a:t>
                      </a:r>
                      <a:r>
                        <a:rPr lang="de-DE" sz="150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deu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):</a:t>
                      </a:r>
                      <a:r>
                        <a:rPr lang="de-DE" sz="18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5"/>
                        </a:rPr>
                        <a:t>http://www.vorlesungen.uzh.ch/FS13/lehrangebot/fak-50000007/sc-50306208/cga-50306208140/cg-50309346.module.html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endParaRPr lang="de-DE" sz="11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533713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Calibri" pitchFamily="34" charset="0"/>
                        </a:rPr>
                        <a:t>Spanien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Barcelona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de-DE" sz="150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kat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: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6"/>
                        </a:rPr>
                        <a:t>http://www.uab.es/servlet/Satellite/la-facultat/guia-de-l-estudiant-facultat-ciencies-de-la-comunicacio/els-estudis-1316183542774.html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Valencia (</a:t>
                      </a:r>
                      <a:r>
                        <a:rPr lang="de-DE" sz="15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spa</a:t>
                      </a: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):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7"/>
                        </a:rPr>
                        <a:t>http://www.uchceu.es/estudios/grado.aspx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</a:t>
                      </a:r>
                    </a:p>
                    <a:p>
                      <a:pPr algn="l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Madrid Carlos III (</a:t>
                      </a:r>
                      <a:r>
                        <a:rPr lang="de-DE" sz="15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spa</a:t>
                      </a: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/eng):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8"/>
                        </a:rPr>
                        <a:t>http://www.uc3m.es/portal/page/portal/degree_programmes/journalism_film/study_program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Madrid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CEU (</a:t>
                      </a:r>
                      <a:r>
                        <a:rPr lang="de-DE" sz="150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spa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/eng):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9"/>
                        </a:rPr>
                        <a:t>http://www.uspceu.com/es/facultades-escuelas/humanidades-y-ciencias-de-la-comunicacion/index.php</a:t>
                      </a:r>
                      <a:endParaRPr lang="de-DE" sz="1100" b="0" i="0" u="none" strike="noStrike" baseline="0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99349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Calibri" pitchFamily="34" charset="0"/>
                        </a:rPr>
                        <a:t>Italien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Mailand (</a:t>
                      </a:r>
                      <a:r>
                        <a:rPr lang="de-DE" sz="15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ita</a:t>
                      </a: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):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10"/>
                        </a:rPr>
                        <a:t>http://www.scienzepolitiche.unimi.it/ENG/4349_ITA_HTML.html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endParaRPr lang="de-DE" sz="11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542717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Calibri" pitchFamily="34" charset="0"/>
                        </a:rPr>
                        <a:t>Portugal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smtClean="0">
                          <a:latin typeface="Calibri" pitchFamily="34" charset="0"/>
                        </a:rPr>
                        <a:t>Lissabon NOVA (eng/</a:t>
                      </a:r>
                      <a:r>
                        <a:rPr lang="de-DE" sz="1500" dirty="0" err="1" smtClean="0">
                          <a:latin typeface="Calibri" pitchFamily="34" charset="0"/>
                        </a:rPr>
                        <a:t>por</a:t>
                      </a:r>
                      <a:r>
                        <a:rPr lang="de-DE" sz="1500" dirty="0" smtClean="0">
                          <a:latin typeface="Calibri" pitchFamily="34" charset="0"/>
                        </a:rPr>
                        <a:t>):</a:t>
                      </a:r>
                      <a:r>
                        <a:rPr lang="de-DE" sz="15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de-DE" sz="1100" baseline="0" dirty="0" smtClean="0">
                          <a:latin typeface="Calibri" pitchFamily="34" charset="0"/>
                          <a:hlinkClick r:id="rId11"/>
                        </a:rPr>
                        <a:t>http://www.fcsh.unl.pt/?set_language=en</a:t>
                      </a:r>
                      <a:endParaRPr lang="de-DE" sz="11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89173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Calibri" pitchFamily="34" charset="0"/>
                        </a:rPr>
                        <a:t>Griechenland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Athen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de-DE" sz="150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Panteion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University (</a:t>
                      </a:r>
                      <a:r>
                        <a:rPr lang="de-DE" sz="150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gr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/eng): </a:t>
                      </a:r>
                      <a:r>
                        <a:rPr lang="de-DE" sz="13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12"/>
                        </a:rPr>
                        <a:t>http://www.panteion.gr/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endParaRPr lang="de-DE" sz="1300" b="0" i="0" u="none" strike="noStrike" baseline="0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571044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Calibri" pitchFamily="34" charset="0"/>
                        </a:rPr>
                        <a:t>Türkei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dirty="0" smtClean="0">
                          <a:latin typeface="Calibri" panose="020F0502020204030204" pitchFamily="34" charset="0"/>
                        </a:rPr>
                        <a:t>Anadolu</a:t>
                      </a:r>
                      <a:r>
                        <a:rPr lang="de-DE" sz="1500" b="0" baseline="0" dirty="0" smtClean="0">
                          <a:latin typeface="Calibri" panose="020F0502020204030204" pitchFamily="34" charset="0"/>
                        </a:rPr>
                        <a:t> University </a:t>
                      </a:r>
                      <a:r>
                        <a:rPr lang="de-DE" sz="1500" b="0" dirty="0" smtClean="0">
                          <a:latin typeface="Calibri" panose="020F0502020204030204" pitchFamily="34" charset="0"/>
                        </a:rPr>
                        <a:t>Eskişehir (eng): </a:t>
                      </a:r>
                      <a:r>
                        <a:rPr lang="de-DE" sz="1100" b="0" dirty="0" smtClean="0">
                          <a:latin typeface="Calibri" panose="020F0502020204030204" pitchFamily="34" charset="0"/>
                          <a:hlinkClick r:id="rId13"/>
                        </a:rPr>
                        <a:t>http://abp.anadolu.edu.tr/en/birim/genelBilgi/225/1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45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142900"/>
            <a:ext cx="6264275" cy="908051"/>
          </a:xfrm>
        </p:spPr>
        <p:txBody>
          <a:bodyPr/>
          <a:lstStyle/>
          <a:p>
            <a:r>
              <a:rPr lang="de-DE" sz="28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sz="28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Erasmus-Kooperationspartner</a:t>
            </a:r>
            <a:endParaRPr lang="de-DE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641" y="5229200"/>
            <a:ext cx="7032646" cy="601647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35247" y="908720"/>
            <a:ext cx="878522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lvl="1" indent="-90488">
              <a:lnSpc>
                <a:spcPct val="110000"/>
              </a:lnSpc>
              <a:spcBef>
                <a:spcPct val="30000"/>
              </a:spcBef>
              <a:spcAft>
                <a:spcPct val="60000"/>
              </a:spcAft>
              <a:tabLst>
                <a:tab pos="9017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Instituts-Partnerschaften mit festgelegten Plätzen</a:t>
            </a:r>
          </a:p>
          <a:p>
            <a:pPr marL="357188" lvl="1" indent="-90488">
              <a:lnSpc>
                <a:spcPct val="110000"/>
              </a:lnSpc>
              <a:spcBef>
                <a:spcPct val="30000"/>
              </a:spcBef>
              <a:spcAft>
                <a:spcPct val="60000"/>
              </a:spcAft>
              <a:tabLst>
                <a:tab pos="90170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Master: </a:t>
            </a:r>
          </a:p>
          <a:p>
            <a:pPr marL="357188" lvl="1" indent="-90488">
              <a:lnSpc>
                <a:spcPct val="110000"/>
              </a:lnSpc>
              <a:spcBef>
                <a:spcPct val="30000"/>
              </a:spcBef>
              <a:spcAft>
                <a:spcPct val="60000"/>
              </a:spcAft>
              <a:tabLst>
                <a:tab pos="901700" algn="l"/>
              </a:tabLst>
            </a:pPr>
            <a:endParaRPr lang="en-GB" sz="20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310356"/>
              </p:ext>
            </p:extLst>
          </p:nvPr>
        </p:nvGraphicFramePr>
        <p:xfrm>
          <a:off x="1396752" y="1432317"/>
          <a:ext cx="7495728" cy="438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532"/>
                <a:gridCol w="6292196"/>
              </a:tblGrid>
              <a:tr h="335486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itchFamily="34" charset="0"/>
                        </a:rPr>
                        <a:t>Land</a:t>
                      </a:r>
                      <a:endParaRPr lang="de-DE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itchFamily="34" charset="0"/>
                        </a:rPr>
                        <a:t>Universitäten</a:t>
                      </a:r>
                      <a:endParaRPr lang="de-DE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782459">
                <a:tc>
                  <a:txBody>
                    <a:bodyPr/>
                    <a:lstStyle/>
                    <a:p>
                      <a:pPr algn="l"/>
                      <a:r>
                        <a:rPr lang="de-DE" sz="1500" dirty="0" smtClean="0">
                          <a:latin typeface="Calibri" pitchFamily="34" charset="0"/>
                        </a:rPr>
                        <a:t>Belgien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Brüssel </a:t>
                      </a:r>
                      <a:r>
                        <a:rPr lang="de-DE" sz="15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Vrije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de-DE" sz="150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Universitet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(eng): 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3"/>
                        </a:rPr>
                        <a:t>http://www.vub.ac.be/english/infoabout/education/bama/of-ma-communication_studies.html</a:t>
                      </a:r>
                      <a:endParaRPr lang="de-DE" sz="11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85867">
                <a:tc>
                  <a:txBody>
                    <a:bodyPr/>
                    <a:lstStyle/>
                    <a:p>
                      <a:pPr algn="l"/>
                      <a:r>
                        <a:rPr lang="de-DE" sz="1500" dirty="0" smtClean="0">
                          <a:latin typeface="Calibri" pitchFamily="34" charset="0"/>
                        </a:rPr>
                        <a:t>Niederlande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Rotterdam (eng):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4"/>
                        </a:rPr>
                        <a:t>http://www.eshcc.eur.nl/english/rmscma/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endParaRPr lang="de-DE" sz="11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85867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Norwegen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Oslo (eng):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hlinkClick r:id="rId5"/>
                        </a:rPr>
                        <a:t>http://www.uio.no/english/studies/courses/humanities/imk/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3757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Schweden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Stockholm (eng):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hlinkClick r:id="rId6"/>
                        </a:rPr>
                        <a:t>http://www.ims.su.se/english/education/courses-and-programmes/master-s-programme-in-media-and-communication-studies/master-s-programme-in-media-and-communication-studies-1.77269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5867">
                <a:tc>
                  <a:txBody>
                    <a:bodyPr/>
                    <a:lstStyle/>
                    <a:p>
                      <a:pPr algn="l"/>
                      <a:r>
                        <a:rPr lang="de-DE" sz="1500" dirty="0" smtClean="0">
                          <a:latin typeface="Calibri" pitchFamily="34" charset="0"/>
                        </a:rPr>
                        <a:t>Finnland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Helsinki (eng):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7"/>
                        </a:rPr>
                        <a:t>http://www.helsinki.fi/globalmedia/courses12-13/index.html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endParaRPr lang="de-DE" sz="11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85867">
                <a:tc>
                  <a:txBody>
                    <a:bodyPr/>
                    <a:lstStyle/>
                    <a:p>
                      <a:pPr algn="l"/>
                      <a:r>
                        <a:rPr lang="de-DE" sz="1500" dirty="0" smtClean="0">
                          <a:latin typeface="Calibri" pitchFamily="34" charset="0"/>
                        </a:rPr>
                        <a:t>Polen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Warschau (eng): </a:t>
                      </a: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hlinkClick r:id="rId8"/>
                        </a:rPr>
                        <a:t>http://en.id.uw.edu.pl/strona/education</a:t>
                      </a: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endParaRPr lang="de-DE" sz="1100" dirty="0" smtClean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149840">
                <a:tc>
                  <a:txBody>
                    <a:bodyPr/>
                    <a:lstStyle/>
                    <a:p>
                      <a:pPr algn="l"/>
                      <a:r>
                        <a:rPr lang="de-DE" sz="1500" dirty="0" smtClean="0">
                          <a:latin typeface="Calibri" pitchFamily="34" charset="0"/>
                        </a:rPr>
                        <a:t>Frankreich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Paris </a:t>
                      </a:r>
                      <a:r>
                        <a:rPr lang="de-DE" sz="15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Sorbonne</a:t>
                      </a: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de-DE" sz="15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fra</a:t>
                      </a: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):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9"/>
                        </a:rPr>
                        <a:t>http://www.celsa.fr/formation-initiale-recherche-master-programme.php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Paris Val de Marne (</a:t>
                      </a:r>
                      <a:r>
                        <a:rPr lang="de-DE" sz="15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fra</a:t>
                      </a: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):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10"/>
                        </a:rPr>
                        <a:t>http://lettres-sh.u-pec.fr/departements/communication/tout-savoir-sur-le-master-communication-politique-et-publique-en-france-et-en-europe--473444.kjsp?RH=1238511562857</a:t>
                      </a:r>
                      <a:endParaRPr lang="de-DE" sz="11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142900"/>
            <a:ext cx="6264275" cy="908051"/>
          </a:xfrm>
        </p:spPr>
        <p:txBody>
          <a:bodyPr/>
          <a:lstStyle/>
          <a:p>
            <a:r>
              <a:rPr lang="de-DE" sz="28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sz="28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Erasmus-Kooperationspartner</a:t>
            </a:r>
            <a:endParaRPr lang="de-DE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641" y="5229200"/>
            <a:ext cx="7032646" cy="601647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107950" y="1031875"/>
            <a:ext cx="878522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lvl="1" indent="-90488">
              <a:lnSpc>
                <a:spcPct val="110000"/>
              </a:lnSpc>
              <a:spcBef>
                <a:spcPct val="30000"/>
              </a:spcBef>
              <a:spcAft>
                <a:spcPct val="60000"/>
              </a:spcAft>
              <a:tabLst>
                <a:tab pos="9017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Instituts-Partnerschaften mit festgelegten Plätzen</a:t>
            </a:r>
          </a:p>
          <a:p>
            <a:pPr marL="357188" lvl="1" indent="-90488">
              <a:lnSpc>
                <a:spcPct val="110000"/>
              </a:lnSpc>
              <a:spcBef>
                <a:spcPct val="30000"/>
              </a:spcBef>
              <a:spcAft>
                <a:spcPct val="60000"/>
              </a:spcAft>
              <a:tabLst>
                <a:tab pos="90170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Master: </a:t>
            </a:r>
          </a:p>
          <a:p>
            <a:pPr marL="357188" lvl="1" indent="-90488">
              <a:lnSpc>
                <a:spcPct val="110000"/>
              </a:lnSpc>
              <a:spcBef>
                <a:spcPct val="30000"/>
              </a:spcBef>
              <a:spcAft>
                <a:spcPct val="60000"/>
              </a:spcAft>
              <a:tabLst>
                <a:tab pos="901700" algn="l"/>
              </a:tabLst>
            </a:pPr>
            <a:endParaRPr lang="en-GB" sz="20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029199"/>
              </p:ext>
            </p:extLst>
          </p:nvPr>
        </p:nvGraphicFramePr>
        <p:xfrm>
          <a:off x="1331641" y="1700808"/>
          <a:ext cx="7632848" cy="3550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100"/>
                <a:gridCol w="6469748"/>
              </a:tblGrid>
              <a:tr h="3807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Land</a:t>
                      </a:r>
                      <a:endParaRPr lang="de-DE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Universitäten</a:t>
                      </a:r>
                      <a:endParaRPr lang="de-DE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8738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Schweiz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Fribourg (</a:t>
                      </a:r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deu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fra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): 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hlinkClick r:id="rId3"/>
                        </a:rPr>
                        <a:t>http://www.unifr.ch/mukw/mukw07/index.php?page=basisprogramm-90-ects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Zürich (</a:t>
                      </a:r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deu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):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http://www.ipmz.uzh.ch/Studium/Master/Hauptfach.html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Madrid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CEU (</a:t>
                      </a:r>
                      <a:r>
                        <a:rPr lang="de-DE" sz="15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spa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):</a:t>
                      </a:r>
                      <a:r>
                        <a:rPr lang="de-DE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  <a:hlinkClick r:id="rId5"/>
                        </a:rPr>
                        <a:t>http://www.posgrado.uspceu.es/pages/comunicacion_cultural/presentacion.html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65903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Italien</a:t>
                      </a:r>
                      <a:endParaRPr lang="de-DE" sz="15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Mailand (</a:t>
                      </a:r>
                      <a:r>
                        <a:rPr lang="de-DE" sz="15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ita</a:t>
                      </a: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Teile eng):</a:t>
                      </a:r>
                      <a:r>
                        <a:rPr lang="de-DE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  <a:hlinkClick r:id="rId6"/>
                        </a:rPr>
                        <a:t>http://www.scienzepolitiche.unimi.it/ENG/4358_ITA_HTML.html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</a:tr>
              <a:tr h="659031">
                <a:tc>
                  <a:txBody>
                    <a:bodyPr/>
                    <a:lstStyle/>
                    <a:p>
                      <a:pPr algn="l"/>
                      <a:r>
                        <a:rPr lang="de-DE" sz="1500" dirty="0" smtClean="0">
                          <a:latin typeface="Calibri" pitchFamily="34" charset="0"/>
                        </a:rPr>
                        <a:t>Portugal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smtClean="0">
                          <a:latin typeface="Calibri" pitchFamily="34" charset="0"/>
                        </a:rPr>
                        <a:t>Lissabon NOVA</a:t>
                      </a:r>
                      <a:r>
                        <a:rPr lang="de-DE" sz="1500" baseline="0" dirty="0" smtClean="0">
                          <a:latin typeface="Calibri" pitchFamily="34" charset="0"/>
                        </a:rPr>
                        <a:t> (eng/</a:t>
                      </a:r>
                      <a:r>
                        <a:rPr lang="de-DE" sz="1500" baseline="0" dirty="0" err="1" smtClean="0">
                          <a:latin typeface="Calibri" pitchFamily="34" charset="0"/>
                        </a:rPr>
                        <a:t>por</a:t>
                      </a:r>
                      <a:r>
                        <a:rPr lang="de-DE" sz="1500" baseline="0" dirty="0" smtClean="0">
                          <a:latin typeface="Calibri" pitchFamily="34" charset="0"/>
                        </a:rPr>
                        <a:t>): </a:t>
                      </a:r>
                      <a:r>
                        <a:rPr lang="de-DE" sz="1100" baseline="0" dirty="0" smtClean="0">
                          <a:latin typeface="Calibri" pitchFamily="34" charset="0"/>
                          <a:hlinkClick r:id="rId7"/>
                        </a:rPr>
                        <a:t>http://www.fcsh.unl.pt/?set_language=en</a:t>
                      </a:r>
                      <a:endParaRPr lang="de-DE" sz="1100" dirty="0" smtClean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3" y="-99392"/>
            <a:ext cx="5111750" cy="908051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Erasmus: </a:t>
            </a:r>
            <a:r>
              <a:rPr lang="de-DE" sz="2800" b="1" dirty="0" err="1" smtClean="0">
                <a:solidFill>
                  <a:srgbClr val="000000"/>
                </a:solidFill>
                <a:latin typeface="Calibri" pitchFamily="34" charset="0"/>
              </a:rPr>
              <a:t>Formalia</a:t>
            </a:r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 vor, während, nach dem Aufenthalt</a:t>
            </a:r>
            <a:endParaRPr lang="de-DE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ct val="20000"/>
              </a:spcAft>
            </a:pPr>
            <a:r>
              <a:rPr lang="de-DE" b="1" dirty="0" smtClean="0">
                <a:latin typeface="Calibri" pitchFamily="34" charset="0"/>
                <a:cs typeface="Calibri" pitchFamily="34" charset="0"/>
              </a:rPr>
              <a:t>Vorher: </a:t>
            </a:r>
          </a:p>
          <a:p>
            <a:pPr marL="355600" indent="-355600">
              <a:spcAft>
                <a:spcPct val="20000"/>
              </a:spcAft>
              <a:buFont typeface="Wingdings" pitchFamily="2" charset="2"/>
              <a:buChar char="§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Bewerbung, Nominierung</a:t>
            </a:r>
          </a:p>
          <a:p>
            <a:pPr marL="355600" indent="-355600">
              <a:spcAft>
                <a:spcPct val="20000"/>
              </a:spcAft>
              <a:buFont typeface="Wingdings" pitchFamily="2" charset="2"/>
              <a:buChar char="§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i.d.R. formale Bewerbung an der Partneruni (Fristen!)</a:t>
            </a:r>
          </a:p>
          <a:p>
            <a:pPr marL="355600" indent="-355600">
              <a:spcAft>
                <a:spcPct val="20000"/>
              </a:spcAft>
              <a:buFont typeface="Wingdings" pitchFamily="2" charset="2"/>
              <a:buChar char="§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Learning Agreement (möglichst 30 ECTS)</a:t>
            </a:r>
          </a:p>
          <a:p>
            <a:pPr marL="355600" indent="-355600">
              <a:spcAft>
                <a:spcPct val="20000"/>
              </a:spcAft>
              <a:buFont typeface="Wingdings" pitchFamily="2" charset="2"/>
              <a:buChar char="§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Grant Agreement</a:t>
            </a:r>
          </a:p>
          <a:p>
            <a:pPr>
              <a:spcAft>
                <a:spcPct val="20000"/>
              </a:spcAft>
            </a:pPr>
            <a:r>
              <a:rPr lang="de-DE" b="1" dirty="0" smtClean="0">
                <a:latin typeface="Calibri" pitchFamily="34" charset="0"/>
                <a:cs typeface="Calibri" pitchFamily="34" charset="0"/>
              </a:rPr>
              <a:t>Während: </a:t>
            </a:r>
          </a:p>
          <a:p>
            <a:pPr marL="355600" indent="-355600">
              <a:spcAft>
                <a:spcPct val="20000"/>
              </a:spcAft>
              <a:buFont typeface="Wingdings" pitchFamily="2" charset="2"/>
              <a:buChar char="§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Geändertes Learning Agreement </a:t>
            </a:r>
          </a:p>
          <a:p>
            <a:pPr marL="355600" indent="-355600">
              <a:spcAft>
                <a:spcPct val="20000"/>
              </a:spcAft>
              <a:buFont typeface="Wingdings" pitchFamily="2" charset="2"/>
              <a:buChar char="§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Erasmus-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Confirmation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unterschreiben lassen</a:t>
            </a:r>
          </a:p>
          <a:p>
            <a:pPr>
              <a:spcAft>
                <a:spcPct val="20000"/>
              </a:spcAft>
            </a:pPr>
            <a:r>
              <a:rPr lang="de-DE" b="1" dirty="0" smtClean="0">
                <a:latin typeface="Calibri" pitchFamily="34" charset="0"/>
                <a:cs typeface="Calibri" pitchFamily="34" charset="0"/>
              </a:rPr>
              <a:t>Danach:</a:t>
            </a:r>
          </a:p>
          <a:p>
            <a:pPr marL="355600" indent="-355600">
              <a:spcAft>
                <a:spcPct val="20000"/>
              </a:spcAft>
              <a:buFont typeface="Wingdings" pitchFamily="2" charset="2"/>
              <a:buChar char="§"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Confirmation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einreichen (sonst kein Geld bzw. Rückforderung)</a:t>
            </a:r>
          </a:p>
          <a:p>
            <a:pPr marL="355600" indent="-355600">
              <a:spcAft>
                <a:spcPct val="20000"/>
              </a:spcAft>
              <a:buFont typeface="Wingdings" pitchFamily="2" charset="2"/>
              <a:buChar char="§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Erfahrungsberichte</a:t>
            </a:r>
          </a:p>
          <a:p>
            <a:pPr marL="355600" indent="-355600">
              <a:spcAft>
                <a:spcPct val="20000"/>
              </a:spcAft>
              <a:buFont typeface="Wingdings" pitchFamily="2" charset="2"/>
              <a:buChar char="§"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Transcript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Records in Kopie</a:t>
            </a:r>
          </a:p>
          <a:p>
            <a:pPr marL="355600" indent="-355600">
              <a:spcAft>
                <a:spcPct val="20000"/>
              </a:spcAft>
              <a:buFont typeface="Wingdings" pitchFamily="2" charset="2"/>
              <a:buChar char="§"/>
            </a:pPr>
            <a:r>
              <a:rPr lang="de-DE" dirty="0">
                <a:latin typeface="Calibri" pitchFamily="34" charset="0"/>
                <a:cs typeface="Calibri" pitchFamily="34" charset="0"/>
              </a:rPr>
              <a:t>Anerkennung bei </a:t>
            </a:r>
            <a:r>
              <a:rPr lang="de-DE" dirty="0" err="1">
                <a:latin typeface="Calibri" pitchFamily="34" charset="0"/>
                <a:cs typeface="Calibri" pitchFamily="34" charset="0"/>
              </a:rPr>
              <a:t>PuK</a:t>
            </a:r>
            <a:r>
              <a:rPr lang="de-DE" dirty="0">
                <a:latin typeface="Calibri" pitchFamily="34" charset="0"/>
                <a:cs typeface="Calibri" pitchFamily="34" charset="0"/>
              </a:rPr>
              <a:t> beantragen</a:t>
            </a:r>
          </a:p>
          <a:p>
            <a:pPr marL="355600" indent="-355600"/>
            <a:r>
              <a:rPr lang="de-DE" sz="2200" b="1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	</a:t>
            </a:r>
            <a:endParaRPr lang="de-DE" sz="2200" dirty="0">
              <a:latin typeface="Calibri" pitchFamily="34" charset="0"/>
            </a:endParaRPr>
          </a:p>
        </p:txBody>
      </p:sp>
      <p:pic>
        <p:nvPicPr>
          <p:cNvPr id="6236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2492896"/>
            <a:ext cx="222663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13049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6988"/>
            <a:ext cx="5832475" cy="908051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Weitere Austauschprogramme</a:t>
            </a:r>
            <a:endParaRPr lang="de-DE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50938"/>
            <a:ext cx="8353425" cy="5278458"/>
          </a:xfrm>
          <a:noFill/>
          <a:ln/>
        </p:spPr>
        <p:txBody>
          <a:bodyPr/>
          <a:lstStyle/>
          <a:p>
            <a:pPr marL="355600" indent="-355600">
              <a:spcAft>
                <a:spcPct val="20000"/>
              </a:spcAft>
            </a:pPr>
            <a:endParaRPr lang="de-DE" sz="800" dirty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de-DE" sz="2200" b="1" dirty="0" err="1" smtClean="0">
                <a:solidFill>
                  <a:srgbClr val="000000"/>
                </a:solidFill>
                <a:latin typeface="Calibri" pitchFamily="34" charset="0"/>
              </a:rPr>
              <a:t>Bayan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 College, Oman (Bachelor)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AutoNum type="arabicPeriod"/>
            </a:pP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School </a:t>
            </a:r>
            <a:r>
              <a:rPr lang="de-DE" sz="2200" b="1" dirty="0" err="1">
                <a:solidFill>
                  <a:srgbClr val="000000"/>
                </a:solidFill>
                <a:latin typeface="Calibri" pitchFamily="34" charset="0"/>
              </a:rPr>
              <a:t>of</a:t>
            </a: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 Media </a:t>
            </a:r>
            <a:r>
              <a:rPr lang="de-DE" sz="2200" b="1" dirty="0" err="1">
                <a:solidFill>
                  <a:srgbClr val="000000"/>
                </a:solidFill>
                <a:latin typeface="Calibri" pitchFamily="34" charset="0"/>
              </a:rPr>
              <a:t>and</a:t>
            </a: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 Public </a:t>
            </a:r>
            <a:r>
              <a:rPr lang="de-DE" sz="2200" b="1" dirty="0" err="1">
                <a:solidFill>
                  <a:srgbClr val="000000"/>
                </a:solidFill>
                <a:latin typeface="Calibri" pitchFamily="34" charset="0"/>
              </a:rPr>
              <a:t>Affairs</a:t>
            </a: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, George Washington University, Washington DC (Master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AutoNum type="arabicPeriod"/>
            </a:pPr>
            <a:r>
              <a:rPr lang="de-DE" sz="2200" b="1" dirty="0" err="1" smtClean="0">
                <a:solidFill>
                  <a:srgbClr val="000000"/>
                </a:solidFill>
                <a:latin typeface="Calibri" pitchFamily="34" charset="0"/>
              </a:rPr>
              <a:t>Hebrew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 University in Jerusalem (Master)</a:t>
            </a:r>
            <a:endParaRPr lang="de-DE" sz="2200" b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University </a:t>
            </a:r>
            <a:r>
              <a:rPr lang="de-DE" sz="2200" b="1" dirty="0" err="1" smtClean="0">
                <a:solidFill>
                  <a:srgbClr val="000000"/>
                </a:solidFill>
                <a:latin typeface="Calibri" pitchFamily="34" charset="0"/>
              </a:rPr>
              <a:t>of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 Melbourne, Melbourne (Master)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</a:pPr>
            <a:endParaRPr lang="de-DE" sz="22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288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6988"/>
            <a:ext cx="5976466" cy="908051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Bachelor: weitere Austauschprogramme</a:t>
            </a:r>
            <a:endParaRPr lang="de-DE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50938"/>
            <a:ext cx="8353425" cy="5278458"/>
          </a:xfrm>
          <a:noFill/>
          <a:ln/>
        </p:spPr>
        <p:txBody>
          <a:bodyPr/>
          <a:lstStyle/>
          <a:p>
            <a:pPr marL="355600" indent="-355600">
              <a:spcAft>
                <a:spcPct val="20000"/>
              </a:spcAft>
            </a:pPr>
            <a:endParaRPr lang="de-DE" sz="800" dirty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1. 	</a:t>
            </a:r>
            <a:r>
              <a:rPr lang="de-DE" sz="2200" b="1" dirty="0" err="1" smtClean="0">
                <a:solidFill>
                  <a:srgbClr val="000000"/>
                </a:solidFill>
                <a:latin typeface="Calibri" pitchFamily="34" charset="0"/>
              </a:rPr>
              <a:t>Bayan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 College, Muscat (Oman)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endParaRPr lang="de-DE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2 Plätze für jeweils 1 Semester (Sep-Feb oder Feb-Mai)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Im 5. oder 6. Semester möglich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Bachelorstudiengänge </a:t>
            </a:r>
            <a:r>
              <a:rPr lang="de-DE" sz="2000" dirty="0" err="1" smtClean="0">
                <a:solidFill>
                  <a:srgbClr val="000000"/>
                </a:solidFill>
                <a:latin typeface="Calibri" pitchFamily="34" charset="0"/>
              </a:rPr>
              <a:t>Journalism</a:t>
            </a: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, Radio &amp; Television, PR &amp; Advertising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Bewerbungsfrist: 31</a:t>
            </a:r>
            <a:r>
              <a:rPr lang="de-DE" sz="2000" dirty="0" smtClean="0">
                <a:latin typeface="Calibri" pitchFamily="34" charset="0"/>
              </a:rPr>
              <a:t>. Januar / 1. Juni für Restplätze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55600" indent="-355600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de-DE" sz="2000" b="1" dirty="0" smtClean="0">
                <a:solidFill>
                  <a:srgbClr val="000000"/>
                </a:solidFill>
                <a:latin typeface="Calibri" pitchFamily="34" charset="0"/>
              </a:rPr>
              <a:t>Bewerbungen 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mit folgenden Unterlagen: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Motivationsschreiben 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+ Lebenslauf (englisch)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Übersicht über das bisherige Studium (</a:t>
            </a: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Campus-Management inkl. 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ller Noten)</a:t>
            </a:r>
            <a:endParaRPr lang="de-DE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55600" indent="-355600" eaLnBrk="1" hangingPunct="1">
              <a:lnSpc>
                <a:spcPct val="90000"/>
              </a:lnSpc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Kopie Abiturzeugnis</a:t>
            </a:r>
            <a:endParaRPr lang="de-DE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55600" indent="-355600" eaLnBrk="1" hangingPunct="1">
              <a:lnSpc>
                <a:spcPct val="90000"/>
              </a:lnSpc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Nachweis über gute </a:t>
            </a: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Englischkenntnisse (Idealerweise 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TOEFL-(90) oder IELTS-Test (6.5) </a:t>
            </a:r>
            <a:endParaRPr lang="de-DE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</a:pP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288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9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6988"/>
            <a:ext cx="5976466" cy="908051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Bachelor: weitere Austauschprogramme</a:t>
            </a:r>
            <a:endParaRPr lang="de-DE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50938"/>
            <a:ext cx="8353425" cy="5278458"/>
          </a:xfrm>
          <a:noFill/>
          <a:ln/>
        </p:spPr>
        <p:txBody>
          <a:bodyPr/>
          <a:lstStyle/>
          <a:p>
            <a:pPr marL="355600" indent="-355600">
              <a:spcAft>
                <a:spcPct val="20000"/>
              </a:spcAft>
            </a:pPr>
            <a:endParaRPr lang="de-DE" sz="800" dirty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1. 	</a:t>
            </a:r>
            <a:r>
              <a:rPr lang="de-DE" sz="2200" b="1" dirty="0" err="1">
                <a:solidFill>
                  <a:srgbClr val="000000"/>
                </a:solidFill>
                <a:latin typeface="Calibri" pitchFamily="34" charset="0"/>
              </a:rPr>
              <a:t>Bayan</a:t>
            </a: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 College, Muscat (Oman)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endParaRPr lang="de-DE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Studium komplett in Englisch in Programmen zertifiziert von </a:t>
            </a: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</a:rPr>
              <a:t>Purdue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 University (USA)</a:t>
            </a: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Finanzierung von Reise und Aufenthalt nötig (</a:t>
            </a:r>
            <a:r>
              <a:rPr lang="de-DE" sz="2200" dirty="0" err="1">
                <a:solidFill>
                  <a:srgbClr val="000000"/>
                </a:solidFill>
                <a:latin typeface="Calibri" pitchFamily="34" charset="0"/>
              </a:rPr>
              <a:t>Promos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de-DE" sz="2200" dirty="0" err="1">
                <a:solidFill>
                  <a:srgbClr val="000000"/>
                </a:solidFill>
                <a:latin typeface="Calibri" pitchFamily="34" charset="0"/>
              </a:rPr>
              <a:t>Auslandsbafög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, Stiftungen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...)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endParaRPr lang="de-DE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Unterstützung bei </a:t>
            </a: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</a:rPr>
              <a:t>Housing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 durch das College</a:t>
            </a: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</a:pP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203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6988"/>
            <a:ext cx="5832475" cy="908051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Master: weitere Austauschprogramme</a:t>
            </a:r>
            <a:endParaRPr lang="de-DE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50938"/>
            <a:ext cx="8353425" cy="5278458"/>
          </a:xfrm>
          <a:noFill/>
          <a:ln/>
        </p:spPr>
        <p:txBody>
          <a:bodyPr/>
          <a:lstStyle/>
          <a:p>
            <a:pPr marL="355600" indent="-355600">
              <a:spcAft>
                <a:spcPct val="20000"/>
              </a:spcAft>
            </a:pPr>
            <a:endParaRPr lang="de-DE" sz="800" dirty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. 	School </a:t>
            </a:r>
            <a:r>
              <a:rPr lang="de-DE" sz="2200" b="1" dirty="0" err="1">
                <a:solidFill>
                  <a:srgbClr val="000000"/>
                </a:solidFill>
                <a:latin typeface="Calibri" pitchFamily="34" charset="0"/>
              </a:rPr>
              <a:t>of</a:t>
            </a: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 Media </a:t>
            </a:r>
            <a:r>
              <a:rPr lang="de-DE" sz="2200" b="1" dirty="0" err="1">
                <a:solidFill>
                  <a:srgbClr val="000000"/>
                </a:solidFill>
                <a:latin typeface="Calibri" pitchFamily="34" charset="0"/>
              </a:rPr>
              <a:t>and</a:t>
            </a: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 Public </a:t>
            </a:r>
            <a:r>
              <a:rPr lang="de-DE" sz="2200" b="1" dirty="0" err="1">
                <a:solidFill>
                  <a:srgbClr val="000000"/>
                </a:solidFill>
                <a:latin typeface="Calibri" pitchFamily="34" charset="0"/>
              </a:rPr>
              <a:t>Affairs</a:t>
            </a: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, George Washington 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University, </a:t>
            </a: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Washington 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DC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endParaRPr lang="de-DE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3 Plätze zum Herbstsemester (August-Dezember)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DAAD-Stipendium (ca. 825€ Reisekosten + 1000 €/ Monat + Krankenkasse)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Bewerbungsfrist: </a:t>
            </a:r>
            <a:r>
              <a:rPr lang="de-DE" sz="2000" dirty="0" err="1" smtClean="0">
                <a:solidFill>
                  <a:srgbClr val="000000"/>
                </a:solidFill>
                <a:latin typeface="Calibri" pitchFamily="34" charset="0"/>
              </a:rPr>
              <a:t>vorauss</a:t>
            </a: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de-DE" sz="2000" dirty="0" smtClean="0">
                <a:latin typeface="Calibri" pitchFamily="34" charset="0"/>
              </a:rPr>
              <a:t>13. März 2016  </a:t>
            </a:r>
            <a:r>
              <a:rPr lang="de-DE" sz="2000" b="1" dirty="0" smtClean="0">
                <a:solidFill>
                  <a:srgbClr val="FF0000"/>
                </a:solidFill>
                <a:latin typeface="Calibri" pitchFamily="34" charset="0"/>
              </a:rPr>
              <a:t>(alles vorbehaltlich Bewilligung durch DAAD)</a:t>
            </a:r>
            <a:endParaRPr lang="de-DE" sz="2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55600" indent="-355600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de-DE" sz="2000" b="1" dirty="0" smtClean="0">
                <a:solidFill>
                  <a:srgbClr val="000000"/>
                </a:solidFill>
                <a:latin typeface="Calibri" pitchFamily="34" charset="0"/>
              </a:rPr>
              <a:t>Bewerbungen 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mit folgenden Unterlagen: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Motivationsschreiben 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+ Lebenslauf (englisch)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BA-Abschlusszeugnis 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(einschließlich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Transcript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</a:rPr>
              <a:t>of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Records)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Noten 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aus dem 1. Mastersemester (soweit bereits vorliegend) + Auflistung aller im  1. Semester absolvierten Master-Lehrveranstaltungen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Zertifikat 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über Englischkenntnisse (TOEFL-Test mindestens </a:t>
            </a: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100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; </a:t>
            </a:r>
            <a:r>
              <a:rPr lang="de-DE" sz="2000" u="sng" dirty="0">
                <a:solidFill>
                  <a:srgbClr val="000000"/>
                </a:solidFill>
                <a:latin typeface="Calibri" pitchFamily="34" charset="0"/>
              </a:rPr>
              <a:t>eventuell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 alternativ IELTS 7.0) </a:t>
            </a:r>
            <a:endParaRPr lang="de-DE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</a:pP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836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6988"/>
            <a:ext cx="5832475" cy="908051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Master: weitere Austauschprogramme</a:t>
            </a:r>
            <a:endParaRPr lang="de-DE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50938"/>
            <a:ext cx="8353425" cy="5278458"/>
          </a:xfrm>
          <a:noFill/>
          <a:ln/>
        </p:spPr>
        <p:txBody>
          <a:bodyPr/>
          <a:lstStyle/>
          <a:p>
            <a:pPr marL="355600" indent="-355600">
              <a:spcAft>
                <a:spcPct val="20000"/>
              </a:spcAft>
            </a:pPr>
            <a:endParaRPr lang="de-DE" sz="800" dirty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. 	School </a:t>
            </a:r>
            <a:r>
              <a:rPr lang="de-DE" sz="2200" b="1" dirty="0" err="1">
                <a:solidFill>
                  <a:srgbClr val="000000"/>
                </a:solidFill>
                <a:latin typeface="Calibri" pitchFamily="34" charset="0"/>
              </a:rPr>
              <a:t>of</a:t>
            </a: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 Media </a:t>
            </a:r>
            <a:r>
              <a:rPr lang="de-DE" sz="2200" b="1" dirty="0" err="1">
                <a:solidFill>
                  <a:srgbClr val="000000"/>
                </a:solidFill>
                <a:latin typeface="Calibri" pitchFamily="34" charset="0"/>
              </a:rPr>
              <a:t>and</a:t>
            </a: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 Public </a:t>
            </a:r>
            <a:r>
              <a:rPr lang="de-DE" sz="2200" b="1" dirty="0" err="1">
                <a:solidFill>
                  <a:srgbClr val="000000"/>
                </a:solidFill>
                <a:latin typeface="Calibri" pitchFamily="34" charset="0"/>
              </a:rPr>
              <a:t>Affairs</a:t>
            </a: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, George Washington 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University, </a:t>
            </a: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Washington 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DC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endParaRPr lang="de-DE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Garantierte Anerkennung der Module (Theorien und Befunde + Geschichte und Kultur) durch genaue Festlegung der Studienkurse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endParaRPr lang="de-DE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Funktion als „Botschafter“ vor Ort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endParaRPr lang="de-DE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Anrechnung von Bafög und anderen Stipendien auf das DAAD-Stipendium, Reisekostenpauschale entfällt bei Erhalt von Auslands-Bafög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endParaRPr lang="de-DE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Visa-Prozeduren beachten!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</a:pP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85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6988"/>
            <a:ext cx="5832475" cy="908051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Master: weitere Austauschprogramme</a:t>
            </a:r>
            <a:endParaRPr lang="de-DE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0728"/>
            <a:ext cx="8353425" cy="5278458"/>
          </a:xfrm>
          <a:noFill/>
          <a:ln/>
        </p:spPr>
        <p:txBody>
          <a:bodyPr/>
          <a:lstStyle/>
          <a:p>
            <a:pPr marL="355600" indent="-355600">
              <a:spcAft>
                <a:spcPct val="20000"/>
              </a:spcAft>
            </a:pPr>
            <a:endParaRPr lang="de-DE" sz="8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3. </a:t>
            </a:r>
            <a:r>
              <a:rPr lang="de-DE" sz="2200" b="1" dirty="0" err="1" smtClean="0">
                <a:solidFill>
                  <a:srgbClr val="000000"/>
                </a:solidFill>
                <a:latin typeface="Calibri" pitchFamily="34" charset="0"/>
              </a:rPr>
              <a:t>Hebrew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 University in Jerusalem, Israel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2 Plätze für WS (Okt-Jan) oder </a:t>
            </a:r>
            <a:r>
              <a:rPr lang="de-DE" sz="2000" dirty="0" err="1" smtClean="0">
                <a:solidFill>
                  <a:srgbClr val="000000"/>
                </a:solidFill>
                <a:latin typeface="Calibri" pitchFamily="34" charset="0"/>
              </a:rPr>
              <a:t>SoSe</a:t>
            </a: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 (Feb-Jun)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Vorbereitung der Masterarbeit</a:t>
            </a:r>
            <a:endParaRPr lang="de-DE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Bewerbungsfrist: 31. Januar 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18" charset="2"/>
              <a:buChar char="-"/>
            </a:pP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de-DE" sz="2000" b="1" dirty="0">
                <a:latin typeface="Calibri" pitchFamily="34" charset="0"/>
                <a:cs typeface="Calibri" pitchFamily="34" charset="0"/>
              </a:rPr>
              <a:t>Bewerbungen mit folgenden 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Unterlagen:</a:t>
            </a:r>
            <a:endParaRPr lang="de-DE" sz="20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Symbol" pitchFamily="18" charset="2"/>
              <a:buChar char="-"/>
            </a:pPr>
            <a:r>
              <a:rPr lang="de-DE" sz="2000" dirty="0">
                <a:latin typeface="Calibri" panose="020F0502020204030204" pitchFamily="34" charset="0"/>
              </a:rPr>
              <a:t>Motivationsschreiben (2-3 Seiten, englisch) </a:t>
            </a:r>
          </a:p>
          <a:p>
            <a:pPr marL="342900" indent="-342900">
              <a:buFont typeface="Symbol" pitchFamily="18" charset="2"/>
              <a:buChar char="-"/>
            </a:pPr>
            <a:r>
              <a:rPr lang="de-DE" sz="2000" dirty="0">
                <a:latin typeface="Calibri" panose="020F0502020204030204" pitchFamily="34" charset="0"/>
              </a:rPr>
              <a:t>tabellarischer Lebenslauf mit Passfoto (englisch) </a:t>
            </a:r>
          </a:p>
          <a:p>
            <a:pPr marL="342900" indent="-342900">
              <a:buFont typeface="Symbol" pitchFamily="18" charset="2"/>
              <a:buChar char="-"/>
            </a:pPr>
            <a:r>
              <a:rPr lang="de-DE" sz="2000" dirty="0">
                <a:latin typeface="Calibri" panose="020F0502020204030204" pitchFamily="34" charset="0"/>
              </a:rPr>
              <a:t>BA-Abschlusszeugnis (in Englisch) </a:t>
            </a:r>
          </a:p>
          <a:p>
            <a:pPr marL="342900" indent="-342900">
              <a:buFont typeface="Symbol" pitchFamily="18" charset="2"/>
              <a:buChar char="-"/>
            </a:pPr>
            <a:r>
              <a:rPr lang="de-DE" sz="2000" dirty="0">
                <a:latin typeface="Calibri" panose="020F0502020204030204" pitchFamily="34" charset="0"/>
              </a:rPr>
              <a:t>Noten aus dem bisherigen Masterstudium</a:t>
            </a:r>
          </a:p>
          <a:p>
            <a:pPr marL="342900" indent="-342900">
              <a:buFont typeface="Symbol" pitchFamily="18" charset="2"/>
              <a:buChar char="-"/>
            </a:pPr>
            <a:r>
              <a:rPr lang="de-DE" sz="2000" dirty="0">
                <a:latin typeface="Calibri" panose="020F0502020204030204" pitchFamily="34" charset="0"/>
              </a:rPr>
              <a:t>aktuelle Immatrikulationsbescheinigung </a:t>
            </a:r>
          </a:p>
          <a:p>
            <a:pPr marL="342900" indent="-342900">
              <a:buFont typeface="Symbol" pitchFamily="18" charset="2"/>
              <a:buChar char="-"/>
            </a:pPr>
            <a:r>
              <a:rPr lang="de-DE" sz="2000" dirty="0">
                <a:latin typeface="Calibri" panose="020F0502020204030204" pitchFamily="34" charset="0"/>
              </a:rPr>
              <a:t>TOEFL-Test mind. 90 </a:t>
            </a:r>
            <a:r>
              <a:rPr lang="de-DE" sz="2000" i="1" dirty="0">
                <a:latin typeface="Calibri" panose="020F0502020204030204" pitchFamily="34" charset="0"/>
              </a:rPr>
              <a:t>oder</a:t>
            </a:r>
            <a:r>
              <a:rPr lang="de-DE" sz="2000" dirty="0">
                <a:latin typeface="Calibri" panose="020F0502020204030204" pitchFamily="34" charset="0"/>
              </a:rPr>
              <a:t> IELTS mindestens 6.5 </a:t>
            </a:r>
            <a:r>
              <a:rPr lang="de-DE" sz="2000" i="1" dirty="0">
                <a:latin typeface="Calibri" panose="020F0502020204030204" pitchFamily="34" charset="0"/>
              </a:rPr>
              <a:t>oder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smtClean="0">
                <a:latin typeface="Calibri" panose="020F0502020204030204" pitchFamily="34" charset="0"/>
              </a:rPr>
              <a:t>ESOL mind. CAE oder CPE</a:t>
            </a:r>
            <a:endParaRPr lang="de-DE" sz="2000" dirty="0">
              <a:latin typeface="Calibri" panose="020F0502020204030204" pitchFamily="34" charset="0"/>
            </a:endParaRPr>
          </a:p>
          <a:p>
            <a:pPr marL="342900" indent="-342900"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 Abschluss Bewerbungsverfahren: Anfang März</a:t>
            </a:r>
            <a:endParaRPr lang="de-DE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716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9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9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6264275" cy="908051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8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sz="28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Erasmus-Austausch </a:t>
            </a:r>
            <a:r>
              <a:rPr lang="de-DE" sz="28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sz="2800" b="1" dirty="0">
                <a:solidFill>
                  <a:srgbClr val="000000"/>
                </a:solidFill>
                <a:latin typeface="Calibri" pitchFamily="34" charset="0"/>
              </a:rPr>
            </a:br>
            <a:endParaRPr lang="de-DE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38854"/>
            <a:ext cx="8353425" cy="5165725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sz="2200" b="1" dirty="0" smtClean="0">
                <a:latin typeface="Calibri" pitchFamily="34" charset="0"/>
              </a:rPr>
              <a:t>Was ist ERASMUS+?</a:t>
            </a:r>
          </a:p>
          <a:p>
            <a:endParaRPr lang="de-DE" sz="2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sz="2200" dirty="0" smtClean="0">
                <a:latin typeface="Calibri" pitchFamily="34" charset="0"/>
              </a:rPr>
              <a:t> Europäisches Studierendenaustausch-Programm </a:t>
            </a:r>
          </a:p>
          <a:p>
            <a:pPr>
              <a:buFont typeface="Wingdings" pitchFamily="2" charset="2"/>
              <a:buChar char="§"/>
            </a:pPr>
            <a:r>
              <a:rPr lang="de-DE" sz="2200" dirty="0" smtClean="0">
                <a:latin typeface="Calibri" pitchFamily="34" charset="0"/>
              </a:rPr>
              <a:t> Studium oder Praktikum</a:t>
            </a:r>
          </a:p>
          <a:p>
            <a:pPr>
              <a:buFont typeface="Wingdings" pitchFamily="2" charset="2"/>
              <a:buChar char="§"/>
            </a:pPr>
            <a:r>
              <a:rPr lang="de-DE" sz="2200" dirty="0" smtClean="0">
                <a:latin typeface="Calibri" pitchFamily="34" charset="0"/>
              </a:rPr>
              <a:t> FU-Partnerschaften mit 32 europäischen Ländern</a:t>
            </a:r>
          </a:p>
          <a:p>
            <a:pPr>
              <a:buFont typeface="Wingdings" pitchFamily="2" charset="2"/>
              <a:buChar char="§"/>
            </a:pPr>
            <a:endParaRPr lang="de-DE" sz="2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200" dirty="0" smtClean="0">
                <a:latin typeface="Calibri" pitchFamily="34" charset="0"/>
              </a:rPr>
              <a:t> Erleichterte Bewerbungsverfahren an der Gastuniversität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>
                <a:latin typeface="Calibri" pitchFamily="34" charset="0"/>
              </a:rPr>
              <a:t> Erlass der Studiengebühren an der Gastuniversität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>
                <a:latin typeface="Calibri" pitchFamily="34" charset="0"/>
              </a:rPr>
              <a:t> Erasmus-Mobilitätskostenzuschuss (ca. 150-250 €/ Monat)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>
                <a:latin typeface="Calibri" pitchFamily="34" charset="0"/>
              </a:rPr>
              <a:t> Erwerb und Ausbau von Sprachkenntnissen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>
                <a:latin typeface="Calibri" pitchFamily="34" charset="0"/>
              </a:rPr>
              <a:t> Geregelte Anerkennung von Studienleistungen</a:t>
            </a:r>
          </a:p>
        </p:txBody>
      </p:sp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107950" y="1031875"/>
            <a:ext cx="8785225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lvl="1" indent="-90488">
              <a:lnSpc>
                <a:spcPct val="110000"/>
              </a:lnSpc>
              <a:spcBef>
                <a:spcPct val="30000"/>
              </a:spcBef>
              <a:spcAft>
                <a:spcPct val="60000"/>
              </a:spcAft>
              <a:tabLst>
                <a:tab pos="901700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de-DE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4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428736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6988"/>
            <a:ext cx="5832475" cy="908051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Master: weitere Austauschprogramme</a:t>
            </a:r>
            <a:endParaRPr lang="de-DE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0728"/>
            <a:ext cx="8353425" cy="5278458"/>
          </a:xfrm>
          <a:noFill/>
          <a:ln/>
        </p:spPr>
        <p:txBody>
          <a:bodyPr/>
          <a:lstStyle/>
          <a:p>
            <a:pPr marL="355600" indent="-355600">
              <a:spcAft>
                <a:spcPct val="20000"/>
              </a:spcAft>
            </a:pPr>
            <a:endParaRPr lang="de-DE" sz="8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. University </a:t>
            </a:r>
            <a:r>
              <a:rPr lang="de-DE" sz="2200" b="1" dirty="0" err="1" smtClean="0">
                <a:solidFill>
                  <a:srgbClr val="000000"/>
                </a:solidFill>
                <a:latin typeface="Calibri" pitchFamily="34" charset="0"/>
              </a:rPr>
              <a:t>of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 Melbourne, Australien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2 Plätze für Semester 2 (Jul-Okt) oder Semester 1 (Feb-Mai)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>
                <a:solidFill>
                  <a:srgbClr val="000000"/>
                </a:solidFill>
                <a:latin typeface="Calibri" pitchFamily="34" charset="0"/>
              </a:rPr>
              <a:t>Masterstudiengang Global Media Communications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</a:rPr>
              <a:t>Bewerbungsfrist: 14. Januar 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18" charset="2"/>
              <a:buChar char="-"/>
            </a:pP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de-DE" sz="2000" b="1" dirty="0">
                <a:latin typeface="Calibri" pitchFamily="34" charset="0"/>
                <a:cs typeface="Calibri" pitchFamily="34" charset="0"/>
              </a:rPr>
              <a:t>Bewerbungen mit folgenden 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Unterlagen beim Direktaustausch-Programm:</a:t>
            </a:r>
            <a:endParaRPr lang="de-DE" sz="20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Symbol" pitchFamily="18" charset="2"/>
              <a:buChar char="-"/>
            </a:pPr>
            <a:r>
              <a:rPr lang="de-DE" sz="2000" dirty="0" smtClean="0">
                <a:latin typeface="Calibri" panose="020F0502020204030204" pitchFamily="34" charset="0"/>
              </a:rPr>
              <a:t>Bewerbungsformular des Direktaustauschs</a:t>
            </a:r>
          </a:p>
          <a:p>
            <a:pPr marL="342900" indent="-342900">
              <a:buFont typeface="Symbol" pitchFamily="18" charset="2"/>
              <a:buChar char="-"/>
            </a:pPr>
            <a:r>
              <a:rPr lang="de-DE" sz="2000" dirty="0" smtClean="0">
                <a:latin typeface="Calibri" panose="020F0502020204030204" pitchFamily="34" charset="0"/>
              </a:rPr>
              <a:t>Motivationsschreiben </a:t>
            </a:r>
            <a:r>
              <a:rPr lang="de-DE" sz="2000" dirty="0">
                <a:latin typeface="Calibri" panose="020F0502020204030204" pitchFamily="34" charset="0"/>
              </a:rPr>
              <a:t>(2-3 Seiten, </a:t>
            </a:r>
            <a:r>
              <a:rPr lang="de-DE" sz="2000" dirty="0" smtClean="0">
                <a:latin typeface="Calibri" panose="020F0502020204030204" pitchFamily="34" charset="0"/>
              </a:rPr>
              <a:t>englisch</a:t>
            </a:r>
            <a:r>
              <a:rPr lang="de-DE" sz="2000" dirty="0">
                <a:latin typeface="Calibri" panose="020F0502020204030204" pitchFamily="34" charset="0"/>
              </a:rPr>
              <a:t>) </a:t>
            </a:r>
            <a:endParaRPr lang="de-DE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Symbol" pitchFamily="18" charset="2"/>
              <a:buChar char="-"/>
            </a:pPr>
            <a:r>
              <a:rPr lang="de-DE" sz="2000" dirty="0" smtClean="0">
                <a:latin typeface="Calibri" panose="020F0502020204030204" pitchFamily="34" charset="0"/>
              </a:rPr>
              <a:t>tabellarischer </a:t>
            </a:r>
            <a:r>
              <a:rPr lang="de-DE" sz="2000" dirty="0">
                <a:latin typeface="Calibri" panose="020F0502020204030204" pitchFamily="34" charset="0"/>
              </a:rPr>
              <a:t>Lebenslauf mit Passfoto (englisch) </a:t>
            </a:r>
            <a:endParaRPr lang="de-DE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Symbol" pitchFamily="18" charset="2"/>
              <a:buChar char="-"/>
            </a:pPr>
            <a:r>
              <a:rPr lang="de-DE" sz="2000" dirty="0" smtClean="0">
                <a:latin typeface="Calibri" panose="020F0502020204030204" pitchFamily="34" charset="0"/>
              </a:rPr>
              <a:t>BA-Abschlusszeugnis (in </a:t>
            </a:r>
            <a:r>
              <a:rPr lang="de-DE" sz="2000" dirty="0">
                <a:latin typeface="Calibri" panose="020F0502020204030204" pitchFamily="34" charset="0"/>
              </a:rPr>
              <a:t>Englisch) </a:t>
            </a:r>
            <a:endParaRPr lang="de-DE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Symbol" pitchFamily="18" charset="2"/>
              <a:buChar char="-"/>
            </a:pPr>
            <a:r>
              <a:rPr lang="de-DE" sz="2000" dirty="0" smtClean="0">
                <a:latin typeface="Calibri" panose="020F0502020204030204" pitchFamily="34" charset="0"/>
              </a:rPr>
              <a:t>Noten </a:t>
            </a:r>
            <a:r>
              <a:rPr lang="de-DE" sz="2000" dirty="0">
                <a:latin typeface="Calibri" panose="020F0502020204030204" pitchFamily="34" charset="0"/>
              </a:rPr>
              <a:t>aus dem bisherigen </a:t>
            </a:r>
            <a:r>
              <a:rPr lang="de-DE" sz="2000" dirty="0" smtClean="0">
                <a:latin typeface="Calibri" panose="020F0502020204030204" pitchFamily="34" charset="0"/>
              </a:rPr>
              <a:t>Masterstudium</a:t>
            </a:r>
          </a:p>
          <a:p>
            <a:pPr marL="342900" indent="-342900">
              <a:buFont typeface="Symbol" pitchFamily="18" charset="2"/>
              <a:buChar char="-"/>
            </a:pPr>
            <a:r>
              <a:rPr lang="de-DE" sz="2000" dirty="0" smtClean="0">
                <a:latin typeface="Calibri" panose="020F0502020204030204" pitchFamily="34" charset="0"/>
              </a:rPr>
              <a:t>aktuelle </a:t>
            </a:r>
            <a:r>
              <a:rPr lang="de-DE" sz="2000" dirty="0">
                <a:latin typeface="Calibri" panose="020F0502020204030204" pitchFamily="34" charset="0"/>
              </a:rPr>
              <a:t>Immatrikulationsbescheinigung </a:t>
            </a:r>
            <a:endParaRPr lang="de-DE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Symbol" pitchFamily="18" charset="2"/>
              <a:buChar char="-"/>
            </a:pPr>
            <a:r>
              <a:rPr lang="de-DE" sz="2000" dirty="0" smtClean="0">
                <a:latin typeface="Calibri" panose="020F0502020204030204" pitchFamily="34" charset="0"/>
              </a:rPr>
              <a:t>TOEFL-Test </a:t>
            </a:r>
            <a:r>
              <a:rPr lang="de-DE" sz="2000" dirty="0">
                <a:latin typeface="Calibri" panose="020F0502020204030204" pitchFamily="34" charset="0"/>
              </a:rPr>
              <a:t>mind. 90 </a:t>
            </a:r>
            <a:r>
              <a:rPr lang="de-DE" sz="2000" i="1" dirty="0" smtClean="0">
                <a:latin typeface="Calibri" panose="020F0502020204030204" pitchFamily="34" charset="0"/>
              </a:rPr>
              <a:t>oder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>
                <a:latin typeface="Calibri" panose="020F0502020204030204" pitchFamily="34" charset="0"/>
              </a:rPr>
              <a:t>IELTS mindestens 6.5 </a:t>
            </a:r>
            <a:r>
              <a:rPr lang="de-DE" sz="2000" i="1" dirty="0" smtClean="0">
                <a:latin typeface="Calibri" panose="020F0502020204030204" pitchFamily="34" charset="0"/>
              </a:rPr>
              <a:t>oder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>
                <a:latin typeface="Calibri" panose="020F0502020204030204" pitchFamily="34" charset="0"/>
              </a:rPr>
              <a:t>Cambridge </a:t>
            </a:r>
            <a:r>
              <a:rPr lang="de-DE" sz="2000" dirty="0" err="1">
                <a:latin typeface="Calibri" panose="020F0502020204030204" pitchFamily="34" charset="0"/>
              </a:rPr>
              <a:t>Certificate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of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Advanced</a:t>
            </a:r>
            <a:r>
              <a:rPr lang="de-DE" sz="2000" dirty="0">
                <a:latin typeface="Calibri" panose="020F0502020204030204" pitchFamily="34" charset="0"/>
              </a:rPr>
              <a:t> English Note A (80</a:t>
            </a:r>
            <a:r>
              <a:rPr lang="de-DE" sz="2000" dirty="0" smtClean="0">
                <a:latin typeface="Calibri" panose="020F0502020204030204" pitchFamily="34" charset="0"/>
              </a:rPr>
              <a:t>%)</a:t>
            </a:r>
          </a:p>
          <a:p>
            <a:pPr marL="342900" indent="-342900">
              <a:buFont typeface="Symbol" pitchFamily="18" charset="2"/>
              <a:buChar char="-"/>
            </a:pPr>
            <a:r>
              <a:rPr lang="de-DE" sz="2000" dirty="0" smtClean="0">
                <a:latin typeface="Calibri" panose="020F0502020204030204" pitchFamily="34" charset="0"/>
              </a:rPr>
              <a:t>Fachgutachten </a:t>
            </a:r>
            <a:r>
              <a:rPr lang="de-DE" sz="2000" dirty="0">
                <a:latin typeface="Calibri" panose="020F0502020204030204" pitchFamily="34" charset="0"/>
              </a:rPr>
              <a:t>eines Dozierenden in englischer </a:t>
            </a:r>
            <a:r>
              <a:rPr lang="de-DE" sz="2000" dirty="0" smtClean="0">
                <a:latin typeface="Calibri" panose="020F0502020204030204" pitchFamily="34" charset="0"/>
              </a:rPr>
              <a:t>Sprache</a:t>
            </a:r>
          </a:p>
          <a:p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 Abschluss Bewerbungsverfahren: Anfang März</a:t>
            </a:r>
            <a:endParaRPr lang="de-DE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288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9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9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297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297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6988"/>
            <a:ext cx="5832475" cy="908051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Master: weitere Austauschprogramme</a:t>
            </a:r>
            <a:endParaRPr lang="de-DE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50938"/>
            <a:ext cx="8353425" cy="5278458"/>
          </a:xfrm>
          <a:noFill/>
          <a:ln/>
        </p:spPr>
        <p:txBody>
          <a:bodyPr/>
          <a:lstStyle/>
          <a:p>
            <a:pPr marL="355600" indent="-355600">
              <a:spcAft>
                <a:spcPct val="20000"/>
              </a:spcAft>
            </a:pPr>
            <a:endParaRPr lang="de-DE" sz="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4. University </a:t>
            </a:r>
            <a:r>
              <a:rPr lang="de-DE" sz="2200" b="1" dirty="0" err="1" smtClean="0">
                <a:solidFill>
                  <a:srgbClr val="000000"/>
                </a:solidFill>
                <a:latin typeface="Calibri" pitchFamily="34" charset="0"/>
              </a:rPr>
              <a:t>of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 Melbourne, Australien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 startAt="3"/>
            </a:pPr>
            <a:endParaRPr lang="de-DE" sz="2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Belegung von Kursen für Visum nötig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de-DE" sz="2200" dirty="0">
                <a:solidFill>
                  <a:srgbClr val="000000"/>
                </a:solidFill>
                <a:latin typeface="Calibri" pitchFamily="34" charset="0"/>
                <a:hlinkClick r:id="rId3"/>
              </a:rPr>
              <a:t>https://handbook.unimelb.edu.au/view/current/MC-GMCOM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Vorbereitung der Master-Arbeit möglich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endParaRPr lang="de-DE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Finanzierung 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von Reise und Aufenthalt nötig (</a:t>
            </a:r>
            <a:r>
              <a:rPr lang="de-DE" sz="2200" dirty="0" err="1">
                <a:solidFill>
                  <a:srgbClr val="000000"/>
                </a:solidFill>
                <a:latin typeface="Calibri" pitchFamily="34" charset="0"/>
              </a:rPr>
              <a:t>Promos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de-DE" sz="2200" dirty="0" err="1">
                <a:solidFill>
                  <a:srgbClr val="000000"/>
                </a:solidFill>
                <a:latin typeface="Calibri" pitchFamily="34" charset="0"/>
              </a:rPr>
              <a:t>Auslandsbafög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, Stiftungen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...)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de-DE" sz="2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191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625" y="2071678"/>
            <a:ext cx="8424863" cy="4071966"/>
          </a:xfrm>
          <a:noFill/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ANTWORTEN! </a:t>
            </a:r>
            <a:b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Erasmus-Koordinatorin: Carola Richter</a:t>
            </a:r>
            <a:b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Email: 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  <a:hlinkClick r:id="rId3"/>
              </a:rPr>
              <a:t>erasmus@kommwiss.fu-berlin.de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Fon: 030 – 838 58898</a:t>
            </a:r>
            <a:b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Sprechzeiten: Di, 14-16 Uhr, Raum 267 </a:t>
            </a:r>
            <a:r>
              <a:rPr lang="de-DE" sz="28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sz="28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8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sz="2800" b="1" dirty="0">
                <a:solidFill>
                  <a:srgbClr val="000000"/>
                </a:solidFill>
                <a:latin typeface="Calibri" pitchFamily="34" charset="0"/>
              </a:rPr>
            </a:br>
            <a:endParaRPr lang="de-DE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7544" y="2000240"/>
            <a:ext cx="157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FRAGEN?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-214338"/>
            <a:ext cx="5832475" cy="908051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Erasmus: Teilnahmebedingungen</a:t>
            </a:r>
            <a:endParaRPr lang="de-DE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5600" indent="-355600">
              <a:spcAft>
                <a:spcPct val="20000"/>
              </a:spcAft>
            </a:pPr>
            <a:endParaRPr lang="de-DE" sz="800" dirty="0">
              <a:solidFill>
                <a:srgbClr val="000000"/>
              </a:solidFill>
              <a:latin typeface="Calibri" pitchFamily="34" charset="0"/>
            </a:endParaRPr>
          </a:p>
          <a:p>
            <a:pPr marL="355600" indent="-35560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 typeface="Wingdings" pitchFamily="2" charset="2"/>
              <a:buChar char="§"/>
            </a:pPr>
            <a:endParaRPr lang="de-DE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55600" indent="-35560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Vollimmatrikulation an der FU</a:t>
            </a:r>
          </a:p>
          <a:p>
            <a:pPr marL="355600" indent="-35560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Erasmus-Auslandsstudium darf pro Studienzyklus bis zu 12 Monate in Anspruch genommen werden (neu seit 2014)</a:t>
            </a:r>
          </a:p>
          <a:p>
            <a:pPr marL="342900" indent="-34290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 typeface="Wingdings"/>
              <a:buChar char="à"/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sowohl im Bachelor als auch im Master ins Ausland möglich</a:t>
            </a:r>
          </a:p>
          <a:p>
            <a:pPr marL="342900" indent="-34290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 typeface="Wingdings"/>
              <a:buChar char="à"/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ggf. sogar 2x im Bachelor</a:t>
            </a:r>
          </a:p>
          <a:p>
            <a:pPr marL="342900" indent="-34290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 typeface="Wingdings"/>
              <a:buChar char="à"/>
            </a:pP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PuK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: pro Standort 1 Semester</a:t>
            </a:r>
            <a:endParaRPr lang="de-DE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55600" indent="-355600">
              <a:lnSpc>
                <a:spcPct val="90000"/>
              </a:lnSpc>
              <a:spcAft>
                <a:spcPct val="400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Zusätzlich zum Erasmus-Studium 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kann 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ein 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Erasmus-Auslands-Praktikum absolviert 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werden</a:t>
            </a:r>
          </a:p>
          <a:p>
            <a:pPr>
              <a:lnSpc>
                <a:spcPct val="90000"/>
              </a:lnSpc>
              <a:spcAft>
                <a:spcPct val="40000"/>
              </a:spcAft>
              <a:buClr>
                <a:srgbClr val="000000"/>
              </a:buClr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 Informationen dazu beim Career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Service: 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  <a:hlinkClick r:id="rId3"/>
              </a:rPr>
              <a:t>http://www.fu-berlin.de/sites/career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  <a:hlinkClick r:id="rId3"/>
              </a:rPr>
              <a:t>/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endParaRPr lang="de-DE" sz="2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376" y="1124744"/>
            <a:ext cx="762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5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5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5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5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3" y="-99392"/>
            <a:ext cx="5111750" cy="908051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Erasmus: Anforderungen an Studienleistungen</a:t>
            </a:r>
            <a:endParaRPr lang="de-DE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5600" indent="-355600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Beginn Erasmus-Studium frühestens im 3. Fachsemester           </a:t>
            </a:r>
            <a:endParaRPr lang="de-DE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       (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Empfehlung für BA: 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FS oder 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6. 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FS, ggf. 4;  </a:t>
            </a:r>
            <a:r>
              <a:rPr lang="de-DE" sz="1800" dirty="0" smtClean="0">
                <a:solidFill>
                  <a:srgbClr val="000000"/>
                </a:solidFill>
                <a:latin typeface="Calibri" pitchFamily="34" charset="0"/>
              </a:rPr>
              <a:t>für </a:t>
            </a:r>
            <a:r>
              <a:rPr lang="de-DE" sz="1800" dirty="0">
                <a:solidFill>
                  <a:srgbClr val="000000"/>
                </a:solidFill>
                <a:latin typeface="Calibri" pitchFamily="34" charset="0"/>
              </a:rPr>
              <a:t>MA: 3. oder 4. FS</a:t>
            </a:r>
            <a:r>
              <a:rPr lang="de-DE" sz="18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 Möglichst im Wintersemester gehen (für </a:t>
            </a:r>
            <a:r>
              <a:rPr lang="de-DE" dirty="0" err="1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SoSe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Überschneidungszeiten beachten!)</a:t>
            </a:r>
            <a:endParaRPr lang="de-DE" sz="1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</a:pPr>
            <a:endParaRPr lang="de-DE" sz="18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spcAft>
                <a:spcPct val="20000"/>
              </a:spcAft>
            </a:pPr>
            <a:r>
              <a:rPr lang="de-DE" b="1" dirty="0" smtClean="0">
                <a:latin typeface="Calibri" pitchFamily="34" charset="0"/>
                <a:cs typeface="Calibri" pitchFamily="34" charset="0"/>
              </a:rPr>
              <a:t>Bachelor (2013): </a:t>
            </a:r>
          </a:p>
          <a:p>
            <a:pPr marL="355600" indent="-355600">
              <a:spcAft>
                <a:spcPct val="20000"/>
              </a:spcAft>
              <a:buFont typeface="Wingdings" pitchFamily="2" charset="2"/>
              <a:buChar char="§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4. FS:  Medienpraxis bzw.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Journalismusforschung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/ Organisationskommunikation </a:t>
            </a:r>
          </a:p>
          <a:p>
            <a:pPr marL="355600" indent="-355600">
              <a:spcAft>
                <a:spcPct val="20000"/>
              </a:spcAft>
              <a:buFont typeface="Wingdings" pitchFamily="2" charset="2"/>
              <a:buChar char="§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5. FS:  Medienpraxis bzw. Perspektiven öffentlicher Kommunikation </a:t>
            </a:r>
          </a:p>
          <a:p>
            <a:pPr marL="355600" indent="-355600">
              <a:spcAft>
                <a:spcPct val="20000"/>
              </a:spcAft>
              <a:buFont typeface="Wingdings" pitchFamily="2" charset="2"/>
              <a:buChar char="§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6. FS:  Bachelorarbeit (mit begleitendem Kolloquium)</a:t>
            </a:r>
          </a:p>
          <a:p>
            <a:pPr>
              <a:spcAft>
                <a:spcPct val="20000"/>
              </a:spcAft>
            </a:pPr>
            <a:r>
              <a:rPr lang="de-DE" b="1" dirty="0" smtClean="0">
                <a:latin typeface="Calibri" pitchFamily="34" charset="0"/>
                <a:cs typeface="Calibri" pitchFamily="34" charset="0"/>
              </a:rPr>
              <a:t>Master (2011): </a:t>
            </a:r>
          </a:p>
          <a:p>
            <a:pPr marL="355600" indent="-355600">
              <a:spcAft>
                <a:spcPct val="20000"/>
              </a:spcAft>
              <a:buFont typeface="Wingdings" pitchFamily="2" charset="2"/>
              <a:buChar char="§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3. FS: „Geschichte und Kultur“ bzw. „Theorien und Befunde der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PolKomm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“</a:t>
            </a:r>
          </a:p>
          <a:p>
            <a:pPr marL="355600" indent="-355600">
              <a:spcAft>
                <a:spcPct val="20000"/>
              </a:spcAft>
              <a:buFont typeface="Wingdings" pitchFamily="2" charset="2"/>
              <a:buChar char="§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4. FS: Masterarbeit (+begleitendes Forschungskolloquium)</a:t>
            </a:r>
          </a:p>
          <a:p>
            <a:pPr>
              <a:spcAft>
                <a:spcPct val="20000"/>
              </a:spcAft>
            </a:pP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355600" indent="-355600"/>
            <a:r>
              <a:rPr lang="de-DE" sz="2200" b="1" dirty="0">
                <a:latin typeface="Calibri" pitchFamily="34" charset="0"/>
                <a:sym typeface="Wingdings" pitchFamily="2" charset="2"/>
              </a:rPr>
              <a:t>	</a:t>
            </a:r>
            <a:endParaRPr lang="de-DE" sz="2200" dirty="0">
              <a:latin typeface="Calibri" pitchFamily="34" charset="0"/>
            </a:endParaRPr>
          </a:p>
        </p:txBody>
      </p:sp>
      <p:pic>
        <p:nvPicPr>
          <p:cNvPr id="6236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5949280"/>
            <a:ext cx="222663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2032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5616575" cy="693737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Erasmus: </a:t>
            </a:r>
            <a:r>
              <a:rPr lang="de-DE" sz="2800" b="1" dirty="0">
                <a:solidFill>
                  <a:srgbClr val="000000"/>
                </a:solidFill>
                <a:latin typeface="Calibri" pitchFamily="34" charset="0"/>
              </a:rPr>
              <a:t>Bewerbungsfristen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...für </a:t>
            </a: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Studierende des 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Instituts </a:t>
            </a: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für </a:t>
            </a:r>
            <a:endParaRPr lang="de-DE" sz="2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Publizistik- </a:t>
            </a: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und 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Kommunikationswissenschaft</a:t>
            </a: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Für das Wintersemester 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2016/2017 +</a:t>
            </a:r>
          </a:p>
          <a:p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Sommersemester 2017:</a:t>
            </a: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bis</a:t>
            </a: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 spätestens 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31. Januar 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2016</a:t>
            </a: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de-DE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Für noch freie Plätze des Sommersemesters 2017:</a:t>
            </a:r>
          </a:p>
          <a:p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bis</a:t>
            </a:r>
            <a:r>
              <a:rPr lang="de-DE" sz="2200" b="1" dirty="0">
                <a:solidFill>
                  <a:srgbClr val="000000"/>
                </a:solidFill>
                <a:latin typeface="Calibri" pitchFamily="34" charset="0"/>
              </a:rPr>
              <a:t> spätestens </a:t>
            </a:r>
            <a:r>
              <a:rPr lang="de-DE" sz="2200" b="1" dirty="0" smtClean="0">
                <a:solidFill>
                  <a:srgbClr val="000000"/>
                </a:solidFill>
                <a:latin typeface="Calibri" pitchFamily="34" charset="0"/>
              </a:rPr>
              <a:t>01. Juni 2016</a:t>
            </a:r>
            <a:endParaRPr lang="de-DE" sz="2200" b="1" u="sng" dirty="0">
              <a:solidFill>
                <a:srgbClr val="000000"/>
              </a:solidFill>
              <a:latin typeface="Calibri" pitchFamily="34" charset="0"/>
            </a:endParaRPr>
          </a:p>
          <a:p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215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636912"/>
            <a:ext cx="324854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Gerade Verbindung 2"/>
          <p:cNvCxnSpPr/>
          <p:nvPr/>
        </p:nvCxnSpPr>
        <p:spPr bwMode="auto">
          <a:xfrm>
            <a:off x="539552" y="4365104"/>
            <a:ext cx="510401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214338"/>
            <a:ext cx="5111750" cy="908051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Erasmus: Bewerbungsunterlagen</a:t>
            </a:r>
            <a:endParaRPr lang="de-DE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>
              <a:spcAft>
                <a:spcPct val="20000"/>
              </a:spcAft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Online-Bewerbung über </a:t>
            </a: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</a:rPr>
              <a:t>MoveOn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pdf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-Dokument einreichen</a:t>
            </a:r>
          </a:p>
          <a:p>
            <a:pPr>
              <a:spcAft>
                <a:spcPct val="20000"/>
              </a:spcAft>
            </a:pPr>
            <a:r>
              <a:rPr lang="de-DE" sz="1400" dirty="0" smtClean="0">
                <a:solidFill>
                  <a:srgbClr val="000000"/>
                </a:solidFill>
                <a:latin typeface="Calibri" pitchFamily="34" charset="0"/>
                <a:hlinkClick r:id="rId3"/>
              </a:rPr>
              <a:t>https</a:t>
            </a:r>
            <a:r>
              <a:rPr lang="de-DE" sz="1400" dirty="0">
                <a:solidFill>
                  <a:srgbClr val="000000"/>
                </a:solidFill>
                <a:latin typeface="Calibri" pitchFamily="34" charset="0"/>
                <a:hlinkClick r:id="rId3"/>
              </a:rPr>
              <a:t>://</a:t>
            </a:r>
            <a:r>
              <a:rPr lang="de-DE" sz="1400" dirty="0" smtClean="0">
                <a:solidFill>
                  <a:srgbClr val="000000"/>
                </a:solidFill>
                <a:latin typeface="Calibri" pitchFamily="34" charset="0"/>
                <a:hlinkClick r:id="rId3"/>
              </a:rPr>
              <a:t>fu-berlin.moveonnet.eu/moveonline/outgoing/welcome.php</a:t>
            </a:r>
            <a:r>
              <a:rPr lang="de-DE" sz="1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355600" indent="-355600">
              <a:spcAft>
                <a:spcPct val="20000"/>
              </a:spcAft>
              <a:buFont typeface="Wingdings" pitchFamily="2" charset="2"/>
              <a:buChar char="§"/>
            </a:pPr>
            <a:r>
              <a:rPr lang="de-DE" sz="2200" dirty="0" smtClean="0">
                <a:latin typeface="Calibri" pitchFamily="34" charset="0"/>
              </a:rPr>
              <a:t>T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abellarischer Lebenslauf mit Bild</a:t>
            </a: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pPr marL="355600" indent="-355600">
              <a:buClr>
                <a:srgbClr val="000000"/>
              </a:buClr>
              <a:buFont typeface="Wingdings" pitchFamily="2" charset="2"/>
              <a:buChar char="§"/>
            </a:pP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Immatrikulationsbescheinigung mit Angabe des Studiengangs</a:t>
            </a:r>
          </a:p>
          <a:p>
            <a:pPr marL="355600" indent="-355600">
              <a:buClr>
                <a:srgbClr val="000000"/>
              </a:buClr>
              <a:buFont typeface="Wingdings" pitchFamily="2" charset="2"/>
              <a:buChar char="§"/>
            </a:pP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Übersicht über das bisherige 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Studium (Campus-Management)</a:t>
            </a:r>
          </a:p>
          <a:p>
            <a:pPr marL="355600" indent="-355600">
              <a:buClr>
                <a:srgbClr val="000000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Kopie des Abiturzeugnisses (bei Master: + BA-Zeugnis)</a:t>
            </a: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pPr marL="355600" indent="-355600">
              <a:buClr>
                <a:srgbClr val="000000"/>
              </a:buClr>
              <a:buFont typeface="Wingdings" pitchFamily="2" charset="2"/>
              <a:buChar char="§"/>
            </a:pP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Sprachnachweis 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für die jeweilige Unterrichtssprache </a:t>
            </a: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pPr marL="355600" indent="-355600">
              <a:buClr>
                <a:srgbClr val="000000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Motivationsschreiben (ca. 2-3 Seiten), 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auch in der 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Unterrichtssprache 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des gewünschten 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Landes</a:t>
            </a:r>
          </a:p>
          <a:p>
            <a:pPr marL="355600" indent="-355600">
              <a:buClr>
                <a:srgbClr val="000000"/>
              </a:buClr>
              <a:buFont typeface="Wingdings" pitchFamily="2" charset="2"/>
              <a:buChar char="§"/>
            </a:pPr>
            <a:endParaRPr 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marL="355600" indent="-355600">
              <a:buClr>
                <a:srgbClr val="000000"/>
              </a:buClr>
            </a:pP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Einreichen bei: Prof. Dr. Carola Richter (Erasmus-Koordinatorin am </a:t>
            </a: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</a:rPr>
              <a:t>IfPuK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de-DE" sz="2200" dirty="0">
              <a:solidFill>
                <a:srgbClr val="000000"/>
              </a:solidFill>
              <a:latin typeface="Calibri" pitchFamily="34" charset="0"/>
            </a:endParaRPr>
          </a:p>
          <a:p>
            <a:pPr marL="355600" indent="-355600"/>
            <a:r>
              <a:rPr lang="de-DE" sz="2200" b="1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	</a:t>
            </a:r>
            <a:endParaRPr lang="de-DE" sz="2200" dirty="0">
              <a:latin typeface="Calibri" pitchFamily="34" charset="0"/>
            </a:endParaRPr>
          </a:p>
        </p:txBody>
      </p:sp>
      <p:pic>
        <p:nvPicPr>
          <p:cNvPr id="6236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9497" y="5445224"/>
            <a:ext cx="222663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5760640" cy="908051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Erasmus: Auswahlkriterien (Rangfolge)</a:t>
            </a:r>
            <a:endParaRPr lang="de-DE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5600" indent="-355600">
              <a:spcAft>
                <a:spcPct val="20000"/>
              </a:spcAft>
              <a:buFont typeface="Wingdings" pitchFamily="2" charset="2"/>
              <a:buChar char="§"/>
            </a:pPr>
            <a:endParaRPr lang="de-DE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spcAft>
                <a:spcPct val="20000"/>
              </a:spcAft>
              <a:buFont typeface="+mj-lt"/>
              <a:buAutoNum type="arabicPeriod"/>
            </a:pP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Qualität des Motivationsschreibens (Kenntnis des Programms an der Partneruniversität)</a:t>
            </a:r>
          </a:p>
          <a:p>
            <a:pPr marL="457200" indent="-457200">
              <a:spcAft>
                <a:spcPct val="20000"/>
              </a:spcAft>
              <a:buFont typeface="+mj-lt"/>
              <a:buAutoNum type="arabicPeriod"/>
            </a:pP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Qualität des Studienvorhabens im Ausland (Wie ist es mit den eigenen Studienschwerpunkten kompatibel?)</a:t>
            </a:r>
          </a:p>
          <a:p>
            <a:pPr marL="457200" indent="-457200">
              <a:spcAft>
                <a:spcPct val="20000"/>
              </a:spcAft>
              <a:buFont typeface="+mj-lt"/>
              <a:buAutoNum type="arabicPeriod"/>
            </a:pP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Individuelle Studienleistungen (bisherige Noten und Umfang der absolvierten Module)</a:t>
            </a:r>
          </a:p>
          <a:p>
            <a:pPr marL="457200" indent="-457200">
              <a:spcAft>
                <a:spcPct val="20000"/>
              </a:spcAft>
              <a:buFont typeface="+mj-lt"/>
              <a:buAutoNum type="arabicPeriod"/>
            </a:pP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Sprachkompetenz (Niveau, Bereitschaft zum Lernen)</a:t>
            </a:r>
          </a:p>
          <a:p>
            <a:pPr marL="457200" indent="-457200">
              <a:spcAft>
                <a:spcPct val="20000"/>
              </a:spcAft>
              <a:buFont typeface="+mj-lt"/>
              <a:buAutoNum type="arabicPeriod"/>
            </a:pP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Engagement am Fachbereich / soziales Engagement</a:t>
            </a:r>
          </a:p>
          <a:p>
            <a:pPr marL="355600" indent="-355600"/>
            <a:r>
              <a:rPr lang="de-DE" sz="2200" b="1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	</a:t>
            </a:r>
            <a:endParaRPr lang="de-DE" sz="2200" dirty="0">
              <a:latin typeface="Calibri" pitchFamily="34" charset="0"/>
            </a:endParaRPr>
          </a:p>
        </p:txBody>
      </p:sp>
      <p:pic>
        <p:nvPicPr>
          <p:cNvPr id="6236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5236040"/>
            <a:ext cx="222663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155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142900"/>
            <a:ext cx="6264275" cy="908051"/>
          </a:xfrm>
        </p:spPr>
        <p:txBody>
          <a:bodyPr/>
          <a:lstStyle/>
          <a:p>
            <a:r>
              <a:rPr lang="de-DE" sz="28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sz="28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Erasmus-Kooperationspartner</a:t>
            </a:r>
            <a:endParaRPr lang="de-DE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107950" y="1031875"/>
            <a:ext cx="878522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lvl="1" indent="-90488">
              <a:lnSpc>
                <a:spcPct val="110000"/>
              </a:lnSpc>
              <a:spcBef>
                <a:spcPct val="30000"/>
              </a:spcBef>
              <a:spcAft>
                <a:spcPct val="60000"/>
              </a:spcAft>
              <a:tabLst>
                <a:tab pos="901700" algn="l"/>
              </a:tabLst>
            </a:pPr>
            <a:endParaRPr lang="en-GB" sz="2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57188" lvl="1" indent="-90488">
              <a:lnSpc>
                <a:spcPct val="110000"/>
              </a:lnSpc>
              <a:spcBef>
                <a:spcPct val="30000"/>
              </a:spcBef>
              <a:spcAft>
                <a:spcPct val="60000"/>
              </a:spcAft>
              <a:tabLst>
                <a:tab pos="901700" algn="l"/>
              </a:tabLst>
            </a:pPr>
            <a:endParaRPr lang="en-GB" sz="20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08834" y="5651995"/>
            <a:ext cx="6783456" cy="60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102000"/>
              </a:lnSpc>
              <a:spcBef>
                <a:spcPts val="500"/>
              </a:spcBef>
              <a:buClr>
                <a:srgbClr val="4D4D4D"/>
              </a:buClr>
            </a:pPr>
            <a:r>
              <a:rPr lang="de-DE" dirty="0" smtClean="0">
                <a:latin typeface="Calibri" pitchFamily="34" charset="0"/>
              </a:rPr>
              <a:t>Infos</a:t>
            </a:r>
            <a:r>
              <a:rPr lang="de-DE" dirty="0">
                <a:latin typeface="Calibri" pitchFamily="34" charset="0"/>
              </a:rPr>
              <a:t>: </a:t>
            </a:r>
            <a:r>
              <a:rPr lang="de-DE" dirty="0">
                <a:latin typeface="Calibri" pitchFamily="34" charset="0"/>
                <a:hlinkClick r:id="rId3"/>
              </a:rPr>
              <a:t>http://</a:t>
            </a:r>
            <a:r>
              <a:rPr lang="de-DE" dirty="0" smtClean="0">
                <a:latin typeface="Calibri" pitchFamily="34" charset="0"/>
                <a:hlinkClick r:id="rId3"/>
              </a:rPr>
              <a:t>www.polsoz.fu-berlin.de/kommwiss/studium/auslandsstudium/erasmus/index.html</a:t>
            </a:r>
            <a:r>
              <a:rPr lang="de-DE" dirty="0" smtClean="0">
                <a:latin typeface="Calibri" pitchFamily="34" charset="0"/>
              </a:rPr>
              <a:t> </a:t>
            </a:r>
          </a:p>
          <a:p>
            <a:pPr lvl="0" eaLnBrk="1" hangingPunct="1">
              <a:lnSpc>
                <a:spcPct val="102000"/>
              </a:lnSpc>
              <a:spcBef>
                <a:spcPts val="500"/>
              </a:spcBef>
              <a:buClr>
                <a:srgbClr val="4D4D4D"/>
              </a:buClr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2" y="994270"/>
            <a:ext cx="6096000" cy="46577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142900"/>
            <a:ext cx="6264275" cy="908051"/>
          </a:xfrm>
        </p:spPr>
        <p:txBody>
          <a:bodyPr/>
          <a:lstStyle/>
          <a:p>
            <a:r>
              <a:rPr lang="de-DE" sz="28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sz="28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800" b="1" dirty="0" smtClean="0">
                <a:solidFill>
                  <a:srgbClr val="000000"/>
                </a:solidFill>
                <a:latin typeface="Calibri" pitchFamily="34" charset="0"/>
              </a:rPr>
              <a:t>Erasmus-Kooperationspartner</a:t>
            </a:r>
            <a:endParaRPr lang="de-DE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0" y="928670"/>
            <a:ext cx="878522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lvl="1" indent="-90488">
              <a:lnSpc>
                <a:spcPct val="110000"/>
              </a:lnSpc>
              <a:spcBef>
                <a:spcPct val="30000"/>
              </a:spcBef>
              <a:spcAft>
                <a:spcPct val="60000"/>
              </a:spcAft>
              <a:tabLst>
                <a:tab pos="9017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Instituts-Partnerschaften mit </a:t>
            </a:r>
            <a:r>
              <a:rPr lang="en-GB" sz="2000" dirty="0" err="1" smtClean="0">
                <a:solidFill>
                  <a:srgbClr val="000000"/>
                </a:solidFill>
                <a:latin typeface="Calibri" pitchFamily="34" charset="0"/>
              </a:rPr>
              <a:t>festgelegten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itchFamily="34" charset="0"/>
              </a:rPr>
              <a:t>Plätzen</a:t>
            </a: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57188" lvl="1" indent="-90488">
              <a:lnSpc>
                <a:spcPct val="110000"/>
              </a:lnSpc>
              <a:spcBef>
                <a:spcPct val="30000"/>
              </a:spcBef>
              <a:spcAft>
                <a:spcPct val="60000"/>
              </a:spcAft>
              <a:tabLst>
                <a:tab pos="90170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Bachelor: </a:t>
            </a:r>
          </a:p>
          <a:p>
            <a:pPr marL="357188" lvl="1" indent="-90488">
              <a:lnSpc>
                <a:spcPct val="110000"/>
              </a:lnSpc>
              <a:spcBef>
                <a:spcPct val="30000"/>
              </a:spcBef>
              <a:spcAft>
                <a:spcPct val="60000"/>
              </a:spcAft>
              <a:tabLst>
                <a:tab pos="901700" algn="l"/>
              </a:tabLst>
            </a:pPr>
            <a:endParaRPr lang="en-GB" sz="20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553651"/>
              </p:ext>
            </p:extLst>
          </p:nvPr>
        </p:nvGraphicFramePr>
        <p:xfrm>
          <a:off x="1476351" y="1416855"/>
          <a:ext cx="7416824" cy="4520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508"/>
                <a:gridCol w="5745316"/>
              </a:tblGrid>
              <a:tr h="334339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itchFamily="34" charset="0"/>
                        </a:rPr>
                        <a:t>Land</a:t>
                      </a:r>
                      <a:endParaRPr lang="de-DE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itchFamily="34" charset="0"/>
                        </a:rPr>
                        <a:t>Universitäten</a:t>
                      </a:r>
                    </a:p>
                  </a:txBody>
                  <a:tcPr/>
                </a:tc>
              </a:tr>
              <a:tr h="444865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Calibri" pitchFamily="34" charset="0"/>
                        </a:rPr>
                        <a:t>Großbritannien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Leeds (eng):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3"/>
                        </a:rPr>
                        <a:t>http://ics.leeds.ac.uk/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 anchor="ctr"/>
                </a:tc>
              </a:tr>
              <a:tr h="444865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Calibri" pitchFamily="34" charset="0"/>
                        </a:rPr>
                        <a:t>Irland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Calibri" pitchFamily="34" charset="0"/>
                        </a:rPr>
                        <a:t>Limerick (eng): </a:t>
                      </a:r>
                      <a:r>
                        <a:rPr lang="de-DE" sz="1100" dirty="0" smtClean="0">
                          <a:latin typeface="Calibri" pitchFamily="34" charset="0"/>
                          <a:hlinkClick r:id="rId4"/>
                        </a:rPr>
                        <a:t>http://www3.ul.ie/courses/JournalismAndNewMedia.php</a:t>
                      </a:r>
                      <a:r>
                        <a:rPr lang="de-DE" sz="1100" dirty="0" smtClean="0">
                          <a:latin typeface="Calibri" pitchFamily="34" charset="0"/>
                        </a:rPr>
                        <a:t> </a:t>
                      </a:r>
                      <a:endParaRPr lang="de-DE" sz="11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44865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Calibri" pitchFamily="34" charset="0"/>
                        </a:rPr>
                        <a:t>Belgien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Brüssel </a:t>
                      </a:r>
                      <a:r>
                        <a:rPr lang="de-DE" sz="15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Vrije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de-DE" sz="150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Universitet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(eng): 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5"/>
                        </a:rPr>
                        <a:t>http://www.vesalius.edu/academics/communications</a:t>
                      </a:r>
                      <a:endParaRPr lang="de-DE" sz="11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44865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Calibri" pitchFamily="34" charset="0"/>
                        </a:rPr>
                        <a:t>Niederlande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Rotterdam (eng): 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6"/>
                        </a:rPr>
                        <a:t>http://www.eshcc.eur.nl/english/ibcom/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 anchor="ctr"/>
                </a:tc>
              </a:tr>
              <a:tr h="447986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Calibri" pitchFamily="34" charset="0"/>
                        </a:rPr>
                        <a:t>Schweden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Göteborg (</a:t>
                      </a:r>
                      <a:r>
                        <a:rPr lang="de-DE" sz="15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eng)</a:t>
                      </a: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: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7"/>
                        </a:rPr>
                        <a:t>http://www.jmg.gu.se/english/Education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endParaRPr lang="de-DE" sz="11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932088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Calibri" pitchFamily="34" charset="0"/>
                        </a:rPr>
                        <a:t>Frankreich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Paris </a:t>
                      </a:r>
                      <a:r>
                        <a:rPr lang="de-DE" sz="15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Sorbonne</a:t>
                      </a: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de-DE" sz="15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fra</a:t>
                      </a: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): </a:t>
                      </a: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hlinkClick r:id="rId8"/>
                        </a:rPr>
                        <a:t>http://www.celsa.fr/formation-initiale.php</a:t>
                      </a: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endParaRPr lang="de-DE" sz="11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Paris Val de Marne (</a:t>
                      </a:r>
                      <a:r>
                        <a:rPr lang="de-DE" sz="15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fra</a:t>
                      </a: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):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hlinkClick r:id="rId9"/>
                        </a:rPr>
                        <a:t>http://lettres-sh.u-pec.fr/departements/communication/</a:t>
                      </a:r>
                      <a:endParaRPr lang="de-DE" sz="11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Lyon 2 (</a:t>
                      </a:r>
                      <a:r>
                        <a:rPr lang="de-DE" sz="1500" b="0" i="0" u="none" strike="noStrike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fra</a:t>
                      </a:r>
                      <a:r>
                        <a:rPr lang="de-DE" sz="15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): </a:t>
                      </a:r>
                      <a:r>
                        <a:rPr lang="de-DE" sz="1100" dirty="0" smtClean="0">
                          <a:latin typeface="Calibri" pitchFamily="34" charset="0"/>
                          <a:hlinkClick r:id="rId10"/>
                        </a:rPr>
                        <a:t>http://icom.univ-lyon2.fr/</a:t>
                      </a:r>
                      <a:endParaRPr lang="de-DE" sz="1100" dirty="0" smtClean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66356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Calibri" pitchFamily="34" charset="0"/>
                        </a:rPr>
                        <a:t>Polen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Warschau (eng):</a:t>
                      </a: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hlinkClick r:id="rId11"/>
                        </a:rPr>
                        <a:t>http://en.id.uw.edu.pl/strona/education</a:t>
                      </a: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endParaRPr lang="de-DE" sz="11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559377">
                <a:tc>
                  <a:txBody>
                    <a:bodyPr/>
                    <a:lstStyle/>
                    <a:p>
                      <a:r>
                        <a:rPr lang="de-DE" sz="1500" dirty="0" smtClean="0">
                          <a:latin typeface="Calibri" pitchFamily="34" charset="0"/>
                        </a:rPr>
                        <a:t>Tschechien</a:t>
                      </a:r>
                      <a:endParaRPr lang="de-DE" sz="15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smtClean="0">
                          <a:latin typeface="Calibri" pitchFamily="34" charset="0"/>
                        </a:rPr>
                        <a:t>Brno (eng): </a:t>
                      </a:r>
                      <a:r>
                        <a:rPr lang="de-DE" sz="1100" dirty="0" smtClean="0">
                          <a:latin typeface="Calibri" pitchFamily="34" charset="0"/>
                          <a:hlinkClick r:id="rId12"/>
                        </a:rPr>
                        <a:t>http://www.muni.cz/fss/231500/study/teaching/teaching_provided</a:t>
                      </a:r>
                      <a:r>
                        <a:rPr lang="de-DE" sz="1100" baseline="0" dirty="0" smtClean="0">
                          <a:latin typeface="Calibri" pitchFamily="34" charset="0"/>
                        </a:rPr>
                        <a:t> </a:t>
                      </a:r>
                      <a:endParaRPr lang="de-DE" sz="1100" dirty="0" smtClean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45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Vorlage">
  <a:themeElements>
    <a:clrScheme name="">
      <a:dk1>
        <a:srgbClr val="333333"/>
      </a:dk1>
      <a:lt1>
        <a:srgbClr val="FFFFFF"/>
      </a:lt1>
      <a:dk2>
        <a:srgbClr val="757575"/>
      </a:dk2>
      <a:lt2>
        <a:srgbClr val="FFFFFF"/>
      </a:lt2>
      <a:accent1>
        <a:srgbClr val="BCC7F6"/>
      </a:accent1>
      <a:accent2>
        <a:srgbClr val="86B600"/>
      </a:accent2>
      <a:accent3>
        <a:srgbClr val="FFFFFF"/>
      </a:accent3>
      <a:accent4>
        <a:srgbClr val="2A2A2A"/>
      </a:accent4>
      <a:accent5>
        <a:srgbClr val="DAE0FA"/>
      </a:accent5>
      <a:accent6>
        <a:srgbClr val="79A500"/>
      </a:accent6>
      <a:hlink>
        <a:srgbClr val="003366"/>
      </a:hlink>
      <a:folHlink>
        <a:srgbClr val="CC0000"/>
      </a:folHlink>
    </a:clrScheme>
    <a:fontScheme name="PPT_Vorl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PPT_Vorlage</Template>
  <TotalTime>0</TotalTime>
  <Words>1056</Words>
  <Application>Microsoft Office PowerPoint</Application>
  <PresentationFormat>Bildschirmpräsentation (4:3)</PresentationFormat>
  <Paragraphs>271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Wingdings</vt:lpstr>
      <vt:lpstr>NexusSansTF-Bold</vt:lpstr>
      <vt:lpstr>Times New Roman</vt:lpstr>
      <vt:lpstr>Calibri</vt:lpstr>
      <vt:lpstr>Verdana</vt:lpstr>
      <vt:lpstr>Symbol</vt:lpstr>
      <vt:lpstr>PPT_Vorlage</vt:lpstr>
      <vt:lpstr>Auslandsstudium am  Institut für Publizistik- und Kommunikationswissenschaft </vt:lpstr>
      <vt:lpstr>   Erasmus-Austausch  </vt:lpstr>
      <vt:lpstr>Erasmus: Teilnahmebedingungen</vt:lpstr>
      <vt:lpstr>Erasmus: Anforderungen an Studienleistungen</vt:lpstr>
      <vt:lpstr>Erasmus: Bewerbungsfristen</vt:lpstr>
      <vt:lpstr>Erasmus: Bewerbungsunterlagen</vt:lpstr>
      <vt:lpstr>Erasmus: Auswahlkriterien (Rangfolge)</vt:lpstr>
      <vt:lpstr> Erasmus-Kooperationspartner</vt:lpstr>
      <vt:lpstr> Erasmus-Kooperationspartner</vt:lpstr>
      <vt:lpstr> Erasmus-Kooperationspartner</vt:lpstr>
      <vt:lpstr> Erasmus-Kooperationspartner</vt:lpstr>
      <vt:lpstr> Erasmus-Kooperationspartner</vt:lpstr>
      <vt:lpstr>Erasmus: Formalia vor, während, nach dem Aufenthalt</vt:lpstr>
      <vt:lpstr>Weitere Austauschprogramme</vt:lpstr>
      <vt:lpstr>Bachelor: weitere Austauschprogramme</vt:lpstr>
      <vt:lpstr>Bachelor: weitere Austauschprogramme</vt:lpstr>
      <vt:lpstr>Master: weitere Austauschprogramme</vt:lpstr>
      <vt:lpstr>Master: weitere Austauschprogramme</vt:lpstr>
      <vt:lpstr>Master: weitere Austauschprogramme</vt:lpstr>
      <vt:lpstr>Master: weitere Austauschprogramme</vt:lpstr>
      <vt:lpstr>Master: weitere Austauschprogramme</vt:lpstr>
      <vt:lpstr>  ANTWORTEN!  Erasmus-Koordinatorin: Carola Richter Email: erasmus@kommwiss.fu-berlin.de Fon: 030 – 838 58898 Sprechzeiten: Di, 14-16 Uhr, Raum 267   </vt:lpstr>
    </vt:vector>
  </TitlesOfParts>
  <Company>PuK_Bib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Info-Veranstaltung_BA-Studiengang_PuK_7_10_2009</dc:title>
  <dc:creator>Ansgar Koch</dc:creator>
  <dc:description>Version 0.9, 10.11.2005</dc:description>
  <cp:lastModifiedBy>Richter, Carola</cp:lastModifiedBy>
  <cp:revision>359</cp:revision>
  <cp:lastPrinted>2014-11-14T14:56:02Z</cp:lastPrinted>
  <dcterms:created xsi:type="dcterms:W3CDTF">2006-04-25T17:03:51Z</dcterms:created>
  <dcterms:modified xsi:type="dcterms:W3CDTF">2015-12-16T11:07:15Z</dcterms:modified>
</cp:coreProperties>
</file>