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63" r:id="rId3"/>
  </p:sldMasterIdLst>
  <p:notesMasterIdLst>
    <p:notesMasterId r:id="rId20"/>
  </p:notesMasterIdLst>
  <p:handoutMasterIdLst>
    <p:handoutMasterId r:id="rId21"/>
  </p:handoutMasterIdLst>
  <p:sldIdLst>
    <p:sldId id="258" r:id="rId4"/>
    <p:sldId id="383" r:id="rId5"/>
    <p:sldId id="366" r:id="rId6"/>
    <p:sldId id="384" r:id="rId7"/>
    <p:sldId id="35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id Slack" initials="ES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8C0E1D"/>
    <a:srgbClr val="031C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8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-1680" y="-84"/>
      </p:cViewPr>
      <p:guideLst>
        <p:guide orient="horz" pos="357"/>
        <p:guide orient="horz" pos="2138"/>
        <p:guide orient="horz" pos="359"/>
        <p:guide pos="3220"/>
        <p:guide pos="5228"/>
        <p:guide pos="3219"/>
        <p:guide pos="3221"/>
        <p:guide pos="10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B4D6-D6B4-BC49-BA43-0A71D989DA9B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081FD-8F86-CB42-832B-90F371870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132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7FD6A-E638-524E-BEEC-2F9A0B2057AB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FECE0-D6A0-0242-9BDA-2846AB80E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93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1"/>
            <a:endParaRPr lang="en-CA" dirty="0" smtClean="0"/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369C-99E3-3148-8561-249B8976E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94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Georgia" pitchFamily="18" charset="0"/>
              </a:defRPr>
            </a:lvl1pPr>
            <a:lvl2pPr>
              <a:defRPr>
                <a:solidFill>
                  <a:srgbClr val="002060"/>
                </a:solidFill>
                <a:latin typeface="Georgia" pitchFamily="18" charset="0"/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1"/>
            <a:endParaRPr lang="en-CA" dirty="0" smtClean="0"/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310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1735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0E1D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599" cy="3214676"/>
          </a:xfrm>
        </p:spPr>
        <p:txBody>
          <a:bodyPr/>
          <a:lstStyle>
            <a:lvl1pPr>
              <a:defRPr sz="2200">
                <a:solidFill>
                  <a:srgbClr val="002060"/>
                </a:solidFill>
                <a:latin typeface="Georgia" pitchFamily="18" charset="0"/>
              </a:defRPr>
            </a:lvl1pPr>
            <a:lvl2pPr>
              <a:defRPr sz="1600">
                <a:solidFill>
                  <a:srgbClr val="002060"/>
                </a:solidFill>
                <a:latin typeface="Georgia" pitchFamily="18" charset="0"/>
              </a:defRPr>
            </a:lvl2pPr>
            <a:lvl3pPr>
              <a:defRPr sz="1400">
                <a:solidFill>
                  <a:srgbClr val="002060"/>
                </a:solidFill>
                <a:latin typeface="Georgia" pitchFamily="18" charset="0"/>
              </a:defRPr>
            </a:lvl3pPr>
            <a:lvl4pPr>
              <a:defRPr>
                <a:solidFill>
                  <a:srgbClr val="002060"/>
                </a:solidFill>
                <a:latin typeface="Georgia" pitchFamily="18" charset="0"/>
              </a:defRPr>
            </a:lvl4pPr>
            <a:lvl5pPr>
              <a:defRPr>
                <a:solidFill>
                  <a:srgbClr val="002060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59781-E317-42B0-802B-CB745C468B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7DDE7-CE3E-4C42-84B7-D93957F16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IconPlus/1364%20POWERPOINT/Cover_Inside%20layouts%20FINALS/1364%20MUNK%20PP%20template/Native%20ai%20files_Fonts_%20jpgs/Red%20CoverJan9-01.jpg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IconPlus/1364%20POWERPOINT/Cover_Inside%20layouts%20FINALS/1364%20MUNK%20PP%20template/Native%20ai%20files_Fonts_%20jpgs/White%20coverJan9-01.jp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IconPlus/1427%20Andre%20Cote/1364%20POWERPOINT/Cover_Inside%20layouts%20FINALS/1364%20MUNK%20PP%20template%20Jan9/Native%20ai%20files_Fonts_%20jpgs/Template%20InsideSlide%20%233%20No%20Skyline.jpg" TargetMode="External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IconPlus/1364%20POWERPOINT/Cover_Inside%20layouts%20FINALS/1364%20MUNK%20PP%20template/Native%20ai%20files_Fonts_%20jpgs/Template%20Inside%20No1Jan9-01.jpg" TargetMode="Externa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d CoverJan9-01.jpg" descr="/IconPlus/1364 POWERPOINT/Cover_Inside layouts FINALS/1364 MUNK PP template/Native ai files_Fonts_ jpgs/Red CoverJan9-01.jp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2738" y="1600200"/>
            <a:ext cx="7104062" cy="2970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  <a:endParaRPr lang="en-CA" sz="1000" dirty="0" smtClean="0"/>
          </a:p>
          <a:p>
            <a:pPr lvl="1"/>
            <a:endParaRPr lang="en-CA" sz="1000" dirty="0" smtClean="0"/>
          </a:p>
          <a:p>
            <a:pPr lvl="1"/>
            <a:endParaRPr lang="en-CA" dirty="0" smtClean="0"/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369C-99E3-3148-8561-249B8976E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400" b="0" i="0" kern="1200">
          <a:solidFill>
            <a:schemeClr val="bg1"/>
          </a:solidFill>
          <a:latin typeface="Georgia" pitchFamily="18" charset="0"/>
          <a:ea typeface="+mn-ea"/>
          <a:cs typeface="Georgia" pitchFamily="18" charset="0"/>
        </a:defRPr>
      </a:lvl1pPr>
      <a:lvl2pPr marL="457200" indent="-457200" algn="l" defTabSz="457200" rtl="0" eaLnBrk="1" latinLnBrk="0" hangingPunct="1">
        <a:spcBef>
          <a:spcPct val="20000"/>
        </a:spcBef>
        <a:buFontTx/>
        <a:buNone/>
        <a:defRPr sz="1700" b="0" i="0" kern="1200">
          <a:solidFill>
            <a:schemeClr val="bg1"/>
          </a:solidFill>
          <a:latin typeface="Georgia" pitchFamily="18" charset="0"/>
          <a:ea typeface="+mn-ea"/>
          <a:cs typeface="Georgia" pitchFamily="18" charset="0"/>
        </a:defRPr>
      </a:lvl2pPr>
      <a:lvl3pPr marL="0" indent="0" algn="l" defTabSz="457200" rtl="0" eaLnBrk="1" latinLnBrk="0" hangingPunct="1">
        <a:spcBef>
          <a:spcPct val="20000"/>
        </a:spcBef>
        <a:buFontTx/>
        <a:buNone/>
        <a:defRPr sz="1000" b="0" i="0" kern="1200">
          <a:solidFill>
            <a:schemeClr val="bg1"/>
          </a:solidFill>
          <a:latin typeface="Georgia" pitchFamily="18" charset="0"/>
          <a:ea typeface="+mn-ea"/>
          <a:cs typeface="Georgia" pitchFamily="18" charset="0"/>
        </a:defRPr>
      </a:lvl3pPr>
      <a:lvl4pPr marL="0" indent="0" algn="l" defTabSz="457200" rtl="0" eaLnBrk="1" latinLnBrk="0" hangingPunct="1">
        <a:spcBef>
          <a:spcPct val="20000"/>
        </a:spcBef>
        <a:buFontTx/>
        <a:buNone/>
        <a:defRPr sz="1000" b="0" i="0" kern="1200">
          <a:solidFill>
            <a:schemeClr val="bg1"/>
          </a:solidFill>
          <a:latin typeface="Georgia" pitchFamily="18" charset="0"/>
          <a:ea typeface="+mn-ea"/>
          <a:cs typeface="Georgia" pitchFamily="18" charset="0"/>
        </a:defRPr>
      </a:lvl4pPr>
      <a:lvl5pPr marL="0" indent="0" algn="l" defTabSz="457200" rtl="0" eaLnBrk="1" latinLnBrk="0" hangingPunct="1">
        <a:spcBef>
          <a:spcPct val="20000"/>
        </a:spcBef>
        <a:buFontTx/>
        <a:buNone/>
        <a:defRPr sz="1000" b="0" i="0" kern="1200">
          <a:solidFill>
            <a:schemeClr val="bg1"/>
          </a:solidFill>
          <a:latin typeface="Georgia" pitchFamily="18" charset="0"/>
          <a:ea typeface="+mn-ea"/>
          <a:cs typeface="Georgia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hite coverJan9-01.jpg" descr="/IconPlus/1364 POWERPOINT/Cover_Inside layouts FINALS/1364 MUNK PP template/Native ai files_Fonts_ jpgs/White coverJan9-01.jp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2738" y="1600201"/>
            <a:ext cx="7104062" cy="3370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1"/>
            <a:endParaRPr lang="en-CA" dirty="0" smtClean="0"/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E6513-59E5-5145-BDDA-7F600B69A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49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400" b="0" i="0" kern="1200">
          <a:solidFill>
            <a:srgbClr val="800000"/>
          </a:solidFill>
          <a:latin typeface="BaskervilleURWReg"/>
          <a:ea typeface="+mn-ea"/>
          <a:cs typeface="BaskervilleURWReg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1700" b="0" i="0" kern="1200">
          <a:solidFill>
            <a:schemeClr val="tx1"/>
          </a:solidFill>
          <a:latin typeface="BaskervilleURWReg"/>
          <a:ea typeface="+mn-ea"/>
          <a:cs typeface="BaskervilleURWReg"/>
        </a:defRPr>
      </a:lvl2pPr>
      <a:lvl3pPr marL="0" indent="0" algn="l" defTabSz="457200" rtl="0" eaLnBrk="1" latinLnBrk="0" hangingPunct="1">
        <a:spcBef>
          <a:spcPct val="20000"/>
        </a:spcBef>
        <a:buFontTx/>
        <a:buNone/>
        <a:defRPr sz="1000" b="0" i="0" kern="1200">
          <a:solidFill>
            <a:schemeClr val="tx1"/>
          </a:solidFill>
          <a:latin typeface="BaskervilleURWReg"/>
          <a:ea typeface="+mn-ea"/>
          <a:cs typeface="BaskervilleURWReg"/>
        </a:defRPr>
      </a:lvl3pPr>
      <a:lvl4pPr marL="0" indent="0" algn="l" defTabSz="457200" rtl="0" eaLnBrk="1" latinLnBrk="0" hangingPunct="1">
        <a:spcBef>
          <a:spcPct val="20000"/>
        </a:spcBef>
        <a:buFontTx/>
        <a:buNone/>
        <a:defRPr sz="1000" b="0" i="0" kern="1200">
          <a:solidFill>
            <a:schemeClr val="tx1"/>
          </a:solidFill>
          <a:latin typeface="BaskervilleURWReg"/>
          <a:ea typeface="+mn-ea"/>
          <a:cs typeface="BaskervilleURWReg"/>
        </a:defRPr>
      </a:lvl4pPr>
      <a:lvl5pPr marL="0" indent="0" algn="l" defTabSz="457200" rtl="0" eaLnBrk="1" latinLnBrk="0" hangingPunct="1">
        <a:spcBef>
          <a:spcPct val="20000"/>
        </a:spcBef>
        <a:buFontTx/>
        <a:buNone/>
        <a:defRPr sz="1000" b="0" i="0" kern="1200">
          <a:solidFill>
            <a:schemeClr val="tx1"/>
          </a:solidFill>
          <a:latin typeface="BaskervilleURWReg"/>
          <a:ea typeface="+mn-ea"/>
          <a:cs typeface="BaskervilleURW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plate Inside No1Jan9-01.jpg" descr="/IconPlus/1364 POWERPOINT/Cover_Inside layouts FINALS/1364 MUNK PP template/Native ai files_Fonts_ jpgs/Template Inside No1Jan9-01.jp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8937" y="1600201"/>
            <a:ext cx="6630987" cy="321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7D1B5-5C51-CC46-A821-698FF26752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Template InsideSlide #3 No Skyline.jpg" descr="/IconPlus/1427 Andre Cote/1364 POWERPOINT/Cover_Inside layouts FINALS/1364 MUNK PP template Jan9/Native ai files_Fonts_ jpgs/Template InsideSlide #3 No Skyline.jp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85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rgbClr val="800000"/>
          </a:solidFill>
          <a:latin typeface="BaskervilleURWReg"/>
          <a:ea typeface="+mn-ea"/>
          <a:cs typeface="BaskervilleURWReg"/>
        </a:defRPr>
      </a:lvl1pPr>
      <a:lvl2pPr marL="457200" indent="-457200" algn="l" defTabSz="457200" rtl="0" eaLnBrk="1" latinLnBrk="0" hangingPunct="1">
        <a:spcBef>
          <a:spcPct val="20000"/>
        </a:spcBef>
        <a:buFontTx/>
        <a:buNone/>
        <a:defRPr sz="1300" b="0" i="0" kern="1200">
          <a:solidFill>
            <a:schemeClr val="tx1"/>
          </a:solidFill>
          <a:latin typeface="BaskervilleURWReg"/>
          <a:ea typeface="+mn-ea"/>
          <a:cs typeface="BaskervilleURWReg"/>
        </a:defRPr>
      </a:lvl2pPr>
      <a:lvl3pPr marL="0" indent="0" algn="l" defTabSz="457200" rtl="0" eaLnBrk="1" latinLnBrk="0" hangingPunct="1">
        <a:spcBef>
          <a:spcPct val="20000"/>
        </a:spcBef>
        <a:buFontTx/>
        <a:buNone/>
        <a:defRPr sz="1300" b="0" i="0" kern="1200">
          <a:solidFill>
            <a:schemeClr val="tx1"/>
          </a:solidFill>
          <a:latin typeface="BaskervilleURWReg"/>
          <a:ea typeface="+mn-ea"/>
          <a:cs typeface="BaskervilleURWReg"/>
        </a:defRPr>
      </a:lvl3pPr>
      <a:lvl4pPr marL="0" indent="0" algn="l" defTabSz="457200" rtl="0" eaLnBrk="1" latinLnBrk="0" hangingPunct="1">
        <a:spcBef>
          <a:spcPct val="20000"/>
        </a:spcBef>
        <a:buFontTx/>
        <a:buNone/>
        <a:defRPr sz="1300" b="0" i="0" kern="1200">
          <a:solidFill>
            <a:schemeClr val="tx1"/>
          </a:solidFill>
          <a:latin typeface="BaskervilleURWReg"/>
          <a:ea typeface="+mn-ea"/>
          <a:cs typeface="BaskervilleURWReg"/>
        </a:defRPr>
      </a:lvl4pPr>
      <a:lvl5pPr marL="0" indent="0" algn="l" defTabSz="457200" rtl="0" eaLnBrk="1" latinLnBrk="0" hangingPunct="1">
        <a:spcBef>
          <a:spcPct val="20000"/>
        </a:spcBef>
        <a:buFontTx/>
        <a:buNone/>
        <a:defRPr sz="1300" b="0" i="0" kern="1200">
          <a:solidFill>
            <a:schemeClr val="tx1"/>
          </a:solidFill>
          <a:latin typeface="BaskervilleURWReg"/>
          <a:ea typeface="+mn-ea"/>
          <a:cs typeface="BaskervilleURW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376" y="1264595"/>
            <a:ext cx="7745506" cy="3782533"/>
          </a:xfrm>
        </p:spPr>
        <p:txBody>
          <a:bodyPr>
            <a:normAutofit fontScale="55000" lnSpcReduction="20000"/>
          </a:bodyPr>
          <a:lstStyle/>
          <a:p>
            <a:r>
              <a:rPr lang="en-US" sz="5400" dirty="0" smtClean="0">
                <a:latin typeface="Georgia" pitchFamily="18" charset="0"/>
              </a:rPr>
              <a:t>Local Finance and Fiscal Equalization Schemes in a Comparative Perspective: Australia and Canada</a:t>
            </a:r>
          </a:p>
          <a:p>
            <a:endParaRPr lang="en-US" sz="3600" dirty="0" smtClean="0">
              <a:latin typeface="Georgia" pitchFamily="18" charset="0"/>
            </a:endParaRPr>
          </a:p>
          <a:p>
            <a:r>
              <a:rPr lang="en-US" sz="2900" dirty="0" smtClean="0">
                <a:latin typeface="Georgia" pitchFamily="18" charset="0"/>
              </a:rPr>
              <a:t>Presentation to  Conference on Making Fiscal Equalization Work</a:t>
            </a:r>
          </a:p>
          <a:p>
            <a:r>
              <a:rPr lang="en-US" sz="2900" dirty="0" err="1" smtClean="0"/>
              <a:t>Freie</a:t>
            </a:r>
            <a:r>
              <a:rPr lang="en-US" sz="2900" dirty="0" smtClean="0"/>
              <a:t> </a:t>
            </a:r>
            <a:r>
              <a:rPr lang="en-US" sz="2900" dirty="0" err="1" smtClean="0"/>
              <a:t>Universität</a:t>
            </a:r>
            <a:r>
              <a:rPr lang="en-US" sz="2900" dirty="0" smtClean="0"/>
              <a:t> Berlin</a:t>
            </a:r>
            <a:endParaRPr lang="en-CA" sz="2900" dirty="0" smtClean="0"/>
          </a:p>
          <a:p>
            <a:r>
              <a:rPr lang="en-US" sz="2900" dirty="0" smtClean="0">
                <a:latin typeface="Georgia" pitchFamily="18" charset="0"/>
              </a:rPr>
              <a:t>27 June, 2014</a:t>
            </a:r>
          </a:p>
          <a:p>
            <a:endParaRPr lang="en-US" sz="2900" dirty="0" smtClean="0"/>
          </a:p>
          <a:p>
            <a:endParaRPr lang="en-US" sz="2900" dirty="0" smtClean="0">
              <a:latin typeface="Georgia" pitchFamily="18" charset="0"/>
            </a:endParaRPr>
          </a:p>
          <a:p>
            <a:r>
              <a:rPr lang="en-US" sz="2900" dirty="0" smtClean="0">
                <a:latin typeface="Georgia" pitchFamily="18" charset="0"/>
              </a:rPr>
              <a:t>Enid Slack</a:t>
            </a:r>
          </a:p>
          <a:p>
            <a:r>
              <a:rPr lang="en-US" sz="2900" dirty="0" smtClean="0"/>
              <a:t>Institute on Municipal Finance and Governance</a:t>
            </a:r>
          </a:p>
          <a:p>
            <a:r>
              <a:rPr lang="en-US" sz="2900" dirty="0" smtClean="0">
                <a:latin typeface="Georgia" pitchFamily="18" charset="0"/>
              </a:rPr>
              <a:t>Munk School of Global Affairs</a:t>
            </a:r>
          </a:p>
          <a:p>
            <a:r>
              <a:rPr lang="en-US" sz="2900" dirty="0" smtClean="0"/>
              <a:t>University of Toronto</a:t>
            </a:r>
            <a:endParaRPr lang="en-US" sz="2900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1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28417"/>
          </a:xfrm>
        </p:spPr>
        <p:txBody>
          <a:bodyPr/>
          <a:lstStyle/>
          <a:p>
            <a:r>
              <a:rPr lang="en-CA" sz="3600" dirty="0" smtClean="0"/>
              <a:t>Australian Equalization: Observations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230"/>
            <a:ext cx="8229599" cy="44358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 	Complexity with disability factors – but still subjective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Lack of transparency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Excludes capital expenditures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Property tax – different assessment methods; other features 	not included in measure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Does it reduce efficiency?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 – Nova Scotia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047"/>
            <a:ext cx="8229599" cy="422180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 	Formula based on expenditure need and revenue raising 	ability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Equalization within each of two classes of municipalities -- 	regional municipalities and towns versus counties and districts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Compare “standard” expenditure and “standard” revenue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Selected expenditures only – police, fire, roads, and some 	environmental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Tax base –assessed value (not weighted to reflect tax differentials)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Nova Scotia - Observations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590"/>
            <a:ext cx="8229599" cy="43190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 	Less than half of municipal expenditures included – incentive 	to use creative accounting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</a:t>
            </a:r>
            <a:r>
              <a:rPr lang="en-CA" dirty="0" err="1" smtClean="0"/>
              <a:t>Unweighted</a:t>
            </a:r>
            <a:r>
              <a:rPr lang="en-CA" dirty="0" smtClean="0"/>
              <a:t> assessment does not reflect greater ability to 	raise revenues from commercial/industrial property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Does not include revenues other than property tax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Municipality cannot receive fewer grants than previous year 	– dilutes equalization impact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Canada: Ontario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599" cy="396175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 	Context of provincial uploading; grant reduction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Assessment equalization grant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Northern and rural fiscal circumstances grant</a:t>
            </a:r>
          </a:p>
          <a:p>
            <a:pPr marL="534988">
              <a:buFont typeface="Wingdings" pitchFamily="2" charset="2"/>
              <a:buChar char="q"/>
            </a:pPr>
            <a:r>
              <a:rPr lang="en-CA" dirty="0" smtClean="0"/>
              <a:t> 	support to municipalities with limited tax base</a:t>
            </a:r>
          </a:p>
          <a:p>
            <a:pPr marL="534988">
              <a:buFont typeface="Wingdings" pitchFamily="2" charset="2"/>
              <a:buChar char="q"/>
            </a:pPr>
            <a:r>
              <a:rPr lang="en-CA" dirty="0" smtClean="0"/>
              <a:t> 	target funding to those with more challenging fiscal 	circumstances</a:t>
            </a:r>
          </a:p>
          <a:p>
            <a:pPr marL="534988">
              <a:buFont typeface="Wingdings" pitchFamily="2" charset="2"/>
              <a:buChar char="q"/>
            </a:pPr>
            <a:r>
              <a:rPr lang="en-CA" dirty="0" smtClean="0"/>
              <a:t> 	transitional assistance so northern municipalities receive 	at least 95% of previous year’s allocation; others at least 	85%; with more challenging circumstances – 100%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Canada: Ontario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410"/>
            <a:ext cx="8229599" cy="43677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  	Primary indicators (50%) – weighted assessment per 		household and median per household income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Secondary indicators (50%) – average annual change in 	assessment, employment rate, ratio of working age to 	dependent population, % of population below low-income 	threshold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Municipal fiscal circumstances indicator (MFCI):</a:t>
            </a:r>
          </a:p>
          <a:p>
            <a:pPr marL="447675" indent="87313">
              <a:buFont typeface="Wingdings" pitchFamily="2" charset="2"/>
              <a:buChar char="q"/>
            </a:pPr>
            <a:r>
              <a:rPr lang="en-CA" dirty="0" smtClean="0"/>
              <a:t> 	each indicator is scored relative to median</a:t>
            </a:r>
          </a:p>
          <a:p>
            <a:pPr marL="447675" indent="87313">
              <a:buFont typeface="Wingdings" pitchFamily="2" charset="2"/>
              <a:buChar char="q"/>
            </a:pPr>
            <a:r>
              <a:rPr lang="en-CA" dirty="0" smtClean="0"/>
              <a:t> 	average indicator score of all indicators (weighted)</a:t>
            </a:r>
          </a:p>
          <a:p>
            <a:pPr marL="447675" indent="87313">
              <a:buFont typeface="Wingdings" pitchFamily="2" charset="2"/>
              <a:buChar char="q"/>
            </a:pPr>
            <a:r>
              <a:rPr lang="en-CA" dirty="0" smtClean="0"/>
              <a:t> 	index measured on a scale from 0 to 10 (ranked 					municipalities)	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Ontario - Observations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37597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 	</a:t>
            </a:r>
            <a:r>
              <a:rPr lang="en-CA" sz="2400" dirty="0" smtClean="0"/>
              <a:t>Small number of exogenous variables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 	Captures expenditure need and revenue raising ability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 	Excludes state of the infrastructure as part of fiscal 	circumstances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 	Only available to northern and rural municipalities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02" y="277813"/>
            <a:ext cx="8404698" cy="1139825"/>
          </a:xfrm>
        </p:spPr>
        <p:txBody>
          <a:bodyPr/>
          <a:lstStyle/>
          <a:p>
            <a:r>
              <a:rPr lang="en-CA" sz="4000" dirty="0" smtClean="0"/>
              <a:t>Implications for German Local Governments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795"/>
            <a:ext cx="8229599" cy="380351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  	Different context – local property tax versus income tax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Formula-based transfers – are they simple and transparent?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Local Grants Commissions – are they needed?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Differentiating among municipalities – does size matter?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Expenditure need and revenue capacity – how to measure?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Fiscal effort – should it be included?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Incentive effects – what are they?	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Insurance against shocks – is there a moral hazard problem?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271"/>
            <a:ext cx="8229599" cy="45002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dirty="0" smtClean="0"/>
              <a:t> </a:t>
            </a:r>
            <a:r>
              <a:rPr lang="en-GB" dirty="0" smtClean="0"/>
              <a:t>	</a:t>
            </a:r>
            <a:r>
              <a:rPr lang="en-GB" sz="2400" dirty="0" smtClean="0"/>
              <a:t>Horizontal fiscal imbalance – some municipalities 	are 	unable to provide an adequate level of services at 	reasonable tax rates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smtClean="0"/>
              <a:t> 	Why? </a:t>
            </a:r>
          </a:p>
          <a:p>
            <a:pPr marL="447675" indent="90488">
              <a:buFont typeface="Wingdings" pitchFamily="2" charset="2"/>
              <a:buChar char="q"/>
            </a:pPr>
            <a:r>
              <a:rPr lang="en-GB" sz="2400" dirty="0" smtClean="0"/>
              <a:t> 	costs may be higher</a:t>
            </a:r>
          </a:p>
          <a:p>
            <a:pPr marL="447675" indent="90488">
              <a:buFont typeface="Wingdings" pitchFamily="2" charset="2"/>
              <a:buChar char="q"/>
            </a:pPr>
            <a:r>
              <a:rPr lang="en-GB" sz="2400" dirty="0" smtClean="0"/>
              <a:t> 	needs may be greater</a:t>
            </a:r>
          </a:p>
          <a:p>
            <a:pPr marL="447675" indent="90488">
              <a:buFont typeface="Wingdings" pitchFamily="2" charset="2"/>
              <a:buChar char="q"/>
            </a:pPr>
            <a:r>
              <a:rPr lang="en-GB" sz="2400" dirty="0" smtClean="0"/>
              <a:t>  	tax base may be smaller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smtClean="0"/>
              <a:t> 	Stat</a:t>
            </a:r>
            <a:r>
              <a:rPr lang="en-CA" sz="2400" dirty="0" smtClean="0"/>
              <a:t>e/local equalization grants allow municipalities with 	small tax base and high needs/costs to provide a 	comparable level of service at comparable tax rates</a:t>
            </a:r>
            <a:endParaRPr lang="en-GB" sz="2400" dirty="0" smtClean="0"/>
          </a:p>
          <a:p>
            <a:pPr>
              <a:buFont typeface="Wingdings" pitchFamily="2" charset="2"/>
              <a:buChar char="q"/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 of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684"/>
            <a:ext cx="8229599" cy="44669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 	</a:t>
            </a:r>
            <a:r>
              <a:rPr lang="en-CA" sz="2400" dirty="0" smtClean="0"/>
              <a:t>Background on local government</a:t>
            </a:r>
          </a:p>
          <a:p>
            <a:pPr marL="719138" indent="-184150">
              <a:buFont typeface="Wingdings" pitchFamily="2" charset="2"/>
              <a:buChar char="q"/>
            </a:pPr>
            <a:r>
              <a:rPr lang="en-CA" sz="2400" dirty="0" smtClean="0"/>
              <a:t> 	Australia</a:t>
            </a:r>
          </a:p>
          <a:p>
            <a:pPr marL="719138" indent="-184150">
              <a:buFont typeface="Wingdings" pitchFamily="2" charset="2"/>
              <a:buChar char="q"/>
            </a:pPr>
            <a:r>
              <a:rPr lang="en-CA" sz="2400" dirty="0" smtClean="0"/>
              <a:t> 	Canada</a:t>
            </a:r>
          </a:p>
          <a:p>
            <a:pPr marL="719138" indent="-184150">
              <a:buFont typeface="Wingdings" pitchFamily="2" charset="2"/>
              <a:buChar char="q"/>
            </a:pPr>
            <a:r>
              <a:rPr lang="en-CA" sz="2400" dirty="0" smtClean="0"/>
              <a:t> 	Germany	 	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 	State-local equalization in Australia</a:t>
            </a:r>
          </a:p>
          <a:p>
            <a:pPr lvl="1" indent="80963">
              <a:buFont typeface="Wingdings" pitchFamily="2" charset="2"/>
              <a:buChar char="q"/>
            </a:pPr>
            <a:r>
              <a:rPr lang="en-CA" sz="1800" dirty="0" smtClean="0"/>
              <a:t> 	State of Victoria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 	Provincial-local equalization in Canada</a:t>
            </a:r>
          </a:p>
          <a:p>
            <a:pPr lvl="1" indent="-9525">
              <a:buFont typeface="Wingdings" pitchFamily="2" charset="2"/>
              <a:buChar char="q"/>
            </a:pPr>
            <a:r>
              <a:rPr lang="en-CA" sz="1800" dirty="0" smtClean="0"/>
              <a:t> 	Province of Nova Scotia</a:t>
            </a:r>
          </a:p>
          <a:p>
            <a:pPr lvl="1" indent="-9525">
              <a:buFont typeface="Wingdings" pitchFamily="2" charset="2"/>
              <a:buChar char="q"/>
            </a:pPr>
            <a:r>
              <a:rPr lang="en-CA" sz="1800" dirty="0" smtClean="0"/>
              <a:t> 	Province of Ontario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 	Implications for German local governments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938144"/>
          </a:xfrm>
        </p:spPr>
        <p:txBody>
          <a:bodyPr/>
          <a:lstStyle/>
          <a:p>
            <a:r>
              <a:rPr lang="en-CA" sz="4000" dirty="0" smtClean="0"/>
              <a:t>Background on Local Government</a:t>
            </a:r>
            <a:endParaRPr lang="en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5956" y="1527243"/>
            <a:ext cx="7247108" cy="341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826" y="277813"/>
            <a:ext cx="8959173" cy="1139825"/>
          </a:xfrm>
        </p:spPr>
        <p:txBody>
          <a:bodyPr/>
          <a:lstStyle/>
          <a:p>
            <a:pPr eaLnBrk="1" hangingPunct="1"/>
            <a:r>
              <a:rPr lang="en-CA" sz="3800" dirty="0" smtClean="0"/>
              <a:t>Background on Local Government</a:t>
            </a:r>
            <a:endParaRPr lang="en-US" sz="38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599" cy="401265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sz="26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8A163-CC24-4D15-BF89-68011334E10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570" y="1196502"/>
            <a:ext cx="7490297" cy="441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800" dirty="0" smtClean="0"/>
              <a:t>State-Local Equalization in Australia</a:t>
            </a:r>
            <a:endParaRPr lang="en-CA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230"/>
            <a:ext cx="8229599" cy="39786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 	Central funding to state governments to local governments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Local  Grants Commissions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General purpose grants plus local roads grants (all 	unconditional)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National principles for allocation e.g. horizontal equalization; 	effort neutrality; minimum grant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800" dirty="0" smtClean="0"/>
              <a:t>State-Local Equalization in Australia</a:t>
            </a:r>
            <a:endParaRPr lang="en-CA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502"/>
            <a:ext cx="8229599" cy="39790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 	Detailed expenditure need weighted by indicators that reflect 	differences in local conditions beyond the control of local 	government (“disabilities “or “cost adjustors”):</a:t>
            </a:r>
          </a:p>
          <a:p>
            <a:endParaRPr lang="en-CA" dirty="0" smtClean="0"/>
          </a:p>
          <a:p>
            <a:pPr marL="447675">
              <a:buFont typeface="Wingdings" pitchFamily="2" charset="2"/>
              <a:buChar char="q"/>
            </a:pPr>
            <a:r>
              <a:rPr lang="en-CA" dirty="0" smtClean="0"/>
              <a:t> 	need differences – e.g. age, income levels</a:t>
            </a:r>
          </a:p>
          <a:p>
            <a:pPr lvl="1" indent="-9525">
              <a:buFont typeface="Wingdings" pitchFamily="2" charset="2"/>
              <a:buChar char="q"/>
            </a:pPr>
            <a:r>
              <a:rPr lang="en-CA" sz="2200" dirty="0" smtClean="0"/>
              <a:t> 	cost differences -- e.g. economies of scale, population 	density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Standard expenditure  = population X average state 	expenditure per capita X disability factor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800" dirty="0" smtClean="0"/>
              <a:t>State-Local Equalization in Australia</a:t>
            </a:r>
            <a:endParaRPr lang="en-CA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323"/>
            <a:ext cx="8229599" cy="354055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 	Revenue needs defined as revenues a council would raise if 	standardized revenue effort (tax rate) were applied to 	revenue base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Revenue capacity = standard tax rate X assessment base 	(averaged over 3 years)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Some states also include user charges in revenue capacity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State of Victoria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 	9 expenditure categories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14 disabilities /cost factors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Revenue capacity includes property taxes, payments in lieu of 	taxes, user fees and charges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	5 revenue adjustors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781-E317-42B0-802B-CB745C468BC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126</Words>
  <Application>Microsoft Office PowerPoint</Application>
  <PresentationFormat>On-screen Show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Custom Design</vt:lpstr>
      <vt:lpstr>1_Custom Design</vt:lpstr>
      <vt:lpstr>Slide 1</vt:lpstr>
      <vt:lpstr>Introduction</vt:lpstr>
      <vt:lpstr>Outline of Presentation</vt:lpstr>
      <vt:lpstr>Background on Local Government</vt:lpstr>
      <vt:lpstr>Background on Local Government</vt:lpstr>
      <vt:lpstr>State-Local Equalization in Australia</vt:lpstr>
      <vt:lpstr>State-Local Equalization in Australia</vt:lpstr>
      <vt:lpstr>State-Local Equalization in Australia</vt:lpstr>
      <vt:lpstr>State of Victoria</vt:lpstr>
      <vt:lpstr>Australian Equalization: Observations</vt:lpstr>
      <vt:lpstr>Canada – Nova Scotia</vt:lpstr>
      <vt:lpstr>Nova Scotia - Observations</vt:lpstr>
      <vt:lpstr>Canada: Ontario</vt:lpstr>
      <vt:lpstr>Canada: Ontario</vt:lpstr>
      <vt:lpstr>Ontario - Observations</vt:lpstr>
      <vt:lpstr>Implications for German Local Governments</vt:lpstr>
    </vt:vector>
  </TitlesOfParts>
  <Company>ICON PLUS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Enid Slack</cp:lastModifiedBy>
  <cp:revision>270</cp:revision>
  <dcterms:created xsi:type="dcterms:W3CDTF">2013-01-01T00:50:24Z</dcterms:created>
  <dcterms:modified xsi:type="dcterms:W3CDTF">2014-06-22T21:56:51Z</dcterms:modified>
</cp:coreProperties>
</file>