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74" r:id="rId3"/>
    <p:sldId id="275" r:id="rId4"/>
    <p:sldId id="276" r:id="rId5"/>
    <p:sldId id="277" r:id="rId6"/>
    <p:sldId id="278" r:id="rId7"/>
    <p:sldId id="279" r:id="rId8"/>
    <p:sldId id="280" r:id="rId9"/>
    <p:sldId id="281" r:id="rId10"/>
    <p:sldId id="282" r:id="rId11"/>
    <p:sldId id="283" r:id="rId12"/>
    <p:sldId id="285" r:id="rId13"/>
    <p:sldId id="286" r:id="rId14"/>
  </p:sldIdLst>
  <p:sldSz cx="9144000" cy="5143500" type="screen16x9"/>
  <p:notesSz cx="7099300" cy="102346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3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F5F5F"/>
    <a:srgbClr val="0066CC"/>
    <a:srgbClr val="003366"/>
    <a:srgbClr val="CCD6E0"/>
    <a:srgbClr val="FFCC00"/>
    <a:srgbClr val="8C0000"/>
    <a:srgbClr val="626000"/>
    <a:srgbClr val="FF9933"/>
    <a:srgbClr val="80808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ittlere Formatvorlage 2 - Akz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DCAF9ED-07DC-4A11-8D7F-57B35C25682E}" styleName="Mittlere Formatvorlage 1 - Akz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737" autoAdjust="0"/>
    <p:restoredTop sz="94675" autoAdjust="0"/>
  </p:normalViewPr>
  <p:slideViewPr>
    <p:cSldViewPr snapToGrid="0" showGuides="1">
      <p:cViewPr varScale="1">
        <p:scale>
          <a:sx n="137" d="100"/>
          <a:sy n="137" d="100"/>
        </p:scale>
        <p:origin x="552" y="6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 showGuides="1">
      <p:cViewPr varScale="1">
        <p:scale>
          <a:sx n="73" d="100"/>
          <a:sy n="73" d="100"/>
        </p:scale>
        <p:origin x="-3330" y="-120"/>
      </p:cViewPr>
      <p:guideLst>
        <p:guide orient="horz" pos="3223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4757" tIns="47378" rIns="94757" bIns="47378" numCol="1" anchor="t" anchorCtr="0" compatLnSpc="1">
            <a:prstTxWarp prst="textNoShape">
              <a:avLst/>
            </a:prstTxWarp>
          </a:bodyPr>
          <a:lstStyle>
            <a:lvl1pPr defTabSz="947738" eaLnBrk="1" hangingPunct="1">
              <a:defRPr sz="1200">
                <a:solidFill>
                  <a:srgbClr val="00245B"/>
                </a:solidFill>
                <a:latin typeface="Verdana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725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4757" tIns="47378" rIns="94757" bIns="47378" numCol="1" anchor="t" anchorCtr="0" compatLnSpc="1">
            <a:prstTxWarp prst="textNoShape">
              <a:avLst/>
            </a:prstTxWarp>
          </a:bodyPr>
          <a:lstStyle>
            <a:lvl1pPr algn="r" defTabSz="947738" eaLnBrk="1" hangingPunct="1">
              <a:defRPr sz="1200">
                <a:solidFill>
                  <a:srgbClr val="00245B"/>
                </a:solidFill>
                <a:latin typeface="Verdana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01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4757" tIns="47378" rIns="94757" bIns="47378" numCol="1" anchor="b" anchorCtr="0" compatLnSpc="1">
            <a:prstTxWarp prst="textNoShape">
              <a:avLst/>
            </a:prstTxWarp>
          </a:bodyPr>
          <a:lstStyle>
            <a:lvl1pPr defTabSz="947738" eaLnBrk="1" hangingPunct="1">
              <a:defRPr sz="1200">
                <a:solidFill>
                  <a:srgbClr val="00245B"/>
                </a:solidFill>
                <a:latin typeface="Verdana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01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725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4757" tIns="47378" rIns="94757" bIns="47378" numCol="1" anchor="b" anchorCtr="0" compatLnSpc="1">
            <a:prstTxWarp prst="textNoShape">
              <a:avLst/>
            </a:prstTxWarp>
          </a:bodyPr>
          <a:lstStyle>
            <a:lvl1pPr algn="r" defTabSz="947738" eaLnBrk="1" hangingPunct="1">
              <a:defRPr sz="1200">
                <a:solidFill>
                  <a:srgbClr val="00245B"/>
                </a:solidFill>
                <a:latin typeface="Verdana" pitchFamily="34" charset="0"/>
              </a:defRPr>
            </a:lvl1pPr>
          </a:lstStyle>
          <a:p>
            <a:pPr>
              <a:defRPr/>
            </a:pPr>
            <a:fld id="{4386300B-C214-4045-B513-2B6B1E748226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599183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57" tIns="47378" rIns="94757" bIns="47378" numCol="1" anchor="t" anchorCtr="0" compatLnSpc="1">
            <a:prstTxWarp prst="textNoShape">
              <a:avLst/>
            </a:prstTxWarp>
          </a:bodyPr>
          <a:lstStyle>
            <a:lvl1pPr defTabSz="947738" eaLnBrk="1" hangingPunct="1">
              <a:defRPr sz="1200">
                <a:latin typeface="Verdana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725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57" tIns="47378" rIns="94757" bIns="47378" numCol="1" anchor="t" anchorCtr="0" compatLnSpc="1">
            <a:prstTxWarp prst="textNoShape">
              <a:avLst/>
            </a:prstTxWarp>
          </a:bodyPr>
          <a:lstStyle>
            <a:lvl1pPr algn="r" defTabSz="947738" eaLnBrk="1" hangingPunct="1">
              <a:defRPr sz="1200">
                <a:latin typeface="Verdana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41288" y="768350"/>
            <a:ext cx="6818312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6150" y="4860925"/>
            <a:ext cx="5207000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57" tIns="47378" rIns="94757" bIns="4737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/>
              <a:t>Klicken Sie, um die Formate des Vorlagentextes zu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</a:p>
        </p:txBody>
      </p:sp>
      <p:sp>
        <p:nvSpPr>
          <p:cNvPr id="348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57" tIns="47378" rIns="94757" bIns="47378" numCol="1" anchor="b" anchorCtr="0" compatLnSpc="1">
            <a:prstTxWarp prst="textNoShape">
              <a:avLst/>
            </a:prstTxWarp>
          </a:bodyPr>
          <a:lstStyle>
            <a:lvl1pPr defTabSz="947738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48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725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57" tIns="47378" rIns="94757" bIns="47378" numCol="1" anchor="b" anchorCtr="0" compatLnSpc="1">
            <a:prstTxWarp prst="textNoShape">
              <a:avLst/>
            </a:prstTxWarp>
          </a:bodyPr>
          <a:lstStyle>
            <a:lvl1pPr algn="r" defTabSz="947738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FABCA902-51D0-4602-B06E-7B2FCFF5FAD7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716881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41288" y="768350"/>
            <a:ext cx="6818312" cy="3836988"/>
          </a:xfrm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409826" y="3462338"/>
            <a:ext cx="6467475" cy="1055134"/>
          </a:xfrm>
        </p:spPr>
        <p:txBody>
          <a:bodyPr lIns="0"/>
          <a:lstStyle>
            <a:lvl1pPr>
              <a:defRPr sz="2000" b="1" baseline="0" smtClean="0">
                <a:solidFill>
                  <a:srgbClr val="0066CC"/>
                </a:solidFill>
              </a:defRPr>
            </a:lvl1pPr>
          </a:lstStyle>
          <a:p>
            <a:r>
              <a:rPr lang="de-DE"/>
              <a:t>Formatvorlage des Untertitelmasters durch Klicken bearbeiten</a:t>
            </a:r>
            <a:endParaRPr lang="de-DE" dirty="0"/>
          </a:p>
        </p:txBody>
      </p:sp>
      <p:sp>
        <p:nvSpPr>
          <p:cNvPr id="45060" name="Rectangle 5"/>
          <p:cNvSpPr>
            <a:spLocks noGrp="1" noChangeArrowheads="1"/>
          </p:cNvSpPr>
          <p:nvPr>
            <p:ph type="ctrTitle"/>
          </p:nvPr>
        </p:nvSpPr>
        <p:spPr>
          <a:xfrm>
            <a:off x="2409825" y="1934766"/>
            <a:ext cx="6477000" cy="1102519"/>
          </a:xfrm>
        </p:spPr>
        <p:txBody>
          <a:bodyPr lIns="0" anchor="t"/>
          <a:lstStyle>
            <a:lvl1pPr>
              <a:lnSpc>
                <a:spcPct val="100000"/>
              </a:lnSpc>
              <a:defRPr sz="3600" smtClean="0"/>
            </a:lvl1pPr>
          </a:lstStyle>
          <a:p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12" name="Text Box 8"/>
          <p:cNvSpPr txBox="1">
            <a:spLocks noChangeArrowheads="1"/>
          </p:cNvSpPr>
          <p:nvPr/>
        </p:nvSpPr>
        <p:spPr bwMode="auto">
          <a:xfrm>
            <a:off x="260351" y="221456"/>
            <a:ext cx="4321175" cy="2811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eaLnBrk="0" hangingPunct="0">
              <a:lnSpc>
                <a:spcPct val="65000"/>
              </a:lnSpc>
              <a:spcBef>
                <a:spcPct val="50000"/>
              </a:spcBef>
            </a:pPr>
            <a:r>
              <a:rPr lang="de-DE" sz="1000" b="1" dirty="0">
                <a:solidFill>
                  <a:srgbClr val="5F5F5F"/>
                </a:solidFill>
                <a:cs typeface="Arial" charset="0"/>
              </a:rPr>
              <a:t>Titel, Vorname, Name</a:t>
            </a:r>
          </a:p>
          <a:p>
            <a:pPr eaLnBrk="0" hangingPunct="0">
              <a:lnSpc>
                <a:spcPct val="65000"/>
              </a:lnSpc>
              <a:spcBef>
                <a:spcPct val="50000"/>
              </a:spcBef>
            </a:pPr>
            <a:r>
              <a:rPr lang="de-DE" sz="1000" b="1" dirty="0">
                <a:solidFill>
                  <a:srgbClr val="5F5F5F"/>
                </a:solidFill>
                <a:cs typeface="Arial" charset="0"/>
              </a:rPr>
              <a:t>Abteilung, Fachbereich oder Institut</a:t>
            </a:r>
          </a:p>
        </p:txBody>
      </p:sp>
      <p:sp>
        <p:nvSpPr>
          <p:cNvPr id="11" name="Rectangle 13"/>
          <p:cNvSpPr>
            <a:spLocks noChangeArrowheads="1"/>
          </p:cNvSpPr>
          <p:nvPr/>
        </p:nvSpPr>
        <p:spPr bwMode="auto">
          <a:xfrm>
            <a:off x="0" y="4999435"/>
            <a:ext cx="9144000" cy="144065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>
              <a:defRPr/>
            </a:pPr>
            <a:endParaRPr lang="de-DE">
              <a:latin typeface="Verdana" pitchFamily="34" charset="0"/>
            </a:endParaRPr>
          </a:p>
        </p:txBody>
      </p:sp>
      <p:pic>
        <p:nvPicPr>
          <p:cNvPr id="8" name="Picture 24" descr="Logo_RGB_300dpi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23410" y="108348"/>
            <a:ext cx="1769765" cy="46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732589" y="628650"/>
            <a:ext cx="2160587" cy="4108847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250826" y="628650"/>
            <a:ext cx="6329363" cy="4108847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0825" y="4957200"/>
            <a:ext cx="5976938" cy="18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>
            <a:lvl1pPr>
              <a:defRPr sz="1000" b="0">
                <a:solidFill>
                  <a:srgbClr val="5F5F5F"/>
                </a:solidFill>
              </a:defRPr>
            </a:lvl1pPr>
          </a:lstStyle>
          <a:p>
            <a:r>
              <a:rPr lang="de-DE" dirty="0"/>
              <a:t>Titel, Datum, …</a:t>
            </a:r>
          </a:p>
        </p:txBody>
      </p:sp>
    </p:spTree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</p:spTree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250826" y="1356122"/>
            <a:ext cx="4244975" cy="3381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1" y="1356122"/>
            <a:ext cx="4244975" cy="3381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</p:spTree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/>
              <a:t>Bild durch Klicken auf Symbol hinzufügen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</p:spTree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3"/>
          <p:cNvSpPr>
            <a:spLocks noChangeArrowheads="1"/>
          </p:cNvSpPr>
          <p:nvPr/>
        </p:nvSpPr>
        <p:spPr bwMode="auto">
          <a:xfrm>
            <a:off x="0" y="4999435"/>
            <a:ext cx="9144000" cy="144065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>
              <a:defRPr/>
            </a:pPr>
            <a:endParaRPr lang="de-DE">
              <a:latin typeface="Verdana" pitchFamily="34" charset="0"/>
            </a:endParaRPr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0825" y="1214438"/>
            <a:ext cx="8642350" cy="36468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2052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50825" y="709613"/>
            <a:ext cx="8642350" cy="3214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/>
              <a:t>Mastertitelformat bearbeiten</a:t>
            </a:r>
          </a:p>
        </p:txBody>
      </p:sp>
      <p:sp>
        <p:nvSpPr>
          <p:cNvPr id="327686" name="Rectangle 6"/>
          <p:cNvSpPr>
            <a:spLocks noChangeArrowheads="1"/>
          </p:cNvSpPr>
          <p:nvPr/>
        </p:nvSpPr>
        <p:spPr bwMode="auto">
          <a:xfrm>
            <a:off x="7610475" y="4958334"/>
            <a:ext cx="1227138" cy="179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>
              <a:defRPr/>
            </a:pPr>
            <a:fld id="{53965218-A59B-4292-9C98-79B58A46A890}" type="slidenum">
              <a:rPr lang="de-DE" sz="1000" b="1">
                <a:solidFill>
                  <a:srgbClr val="5F5F5F"/>
                </a:solidFill>
              </a:rPr>
              <a:pPr algn="r">
                <a:defRPr/>
              </a:pPr>
              <a:t>‹Nr.›</a:t>
            </a:fld>
            <a:endParaRPr lang="de-DE" sz="1000" b="1" dirty="0">
              <a:solidFill>
                <a:srgbClr val="5F5F5F"/>
              </a:solidFill>
            </a:endParaRPr>
          </a:p>
        </p:txBody>
      </p:sp>
      <p:sp>
        <p:nvSpPr>
          <p:cNvPr id="7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0825" y="4957200"/>
            <a:ext cx="5976938" cy="18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>
            <a:lvl1pPr>
              <a:defRPr sz="1000" b="0">
                <a:solidFill>
                  <a:srgbClr val="5F5F5F"/>
                </a:solidFill>
              </a:defRPr>
            </a:lvl1pPr>
          </a:lstStyle>
          <a:p>
            <a:r>
              <a:rPr lang="de-DE" dirty="0"/>
              <a:t>Titel, Datum, …</a:t>
            </a:r>
          </a:p>
        </p:txBody>
      </p:sp>
      <p:pic>
        <p:nvPicPr>
          <p:cNvPr id="8" name="Picture 24" descr="Logo_RGB_300dpi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7123410" y="108348"/>
            <a:ext cx="1769765" cy="46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9" r:id="rId2"/>
    <p:sldLayoutId id="2147483688" r:id="rId3"/>
    <p:sldLayoutId id="2147483687" r:id="rId4"/>
    <p:sldLayoutId id="2147483686" r:id="rId5"/>
    <p:sldLayoutId id="2147483685" r:id="rId6"/>
    <p:sldLayoutId id="2147483684" r:id="rId7"/>
    <p:sldLayoutId id="2147483682" r:id="rId8"/>
    <p:sldLayoutId id="2147483681" r:id="rId9"/>
    <p:sldLayoutId id="2147483680" r:id="rId10"/>
  </p:sldLayoutIdLst>
  <p:transition spd="slow"/>
  <p:hf sldNum="0" hdr="0" dt="0"/>
  <p:txStyles>
    <p:titleStyle>
      <a:lvl1pPr algn="l" rtl="0" eaLnBrk="1" fontAlgn="base" hangingPunct="1">
        <a:lnSpc>
          <a:spcPct val="100000"/>
        </a:lnSpc>
        <a:spcBef>
          <a:spcPct val="0"/>
        </a:spcBef>
        <a:spcAft>
          <a:spcPct val="0"/>
        </a:spcAft>
        <a:defRPr sz="3000" b="1">
          <a:solidFill>
            <a:srgbClr val="003366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000" b="1">
          <a:solidFill>
            <a:srgbClr val="003366"/>
          </a:solidFill>
          <a:latin typeface="Arial" charset="0"/>
        </a:defRPr>
      </a:lvl2pPr>
      <a:lvl3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000" b="1">
          <a:solidFill>
            <a:srgbClr val="003366"/>
          </a:solidFill>
          <a:latin typeface="Arial" charset="0"/>
        </a:defRPr>
      </a:lvl3pPr>
      <a:lvl4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000" b="1">
          <a:solidFill>
            <a:srgbClr val="003366"/>
          </a:solidFill>
          <a:latin typeface="Arial" charset="0"/>
        </a:defRPr>
      </a:lvl4pPr>
      <a:lvl5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000" b="1">
          <a:solidFill>
            <a:srgbClr val="003366"/>
          </a:solidFill>
          <a:latin typeface="Arial" charset="0"/>
        </a:defRPr>
      </a:lvl5pPr>
      <a:lvl6pPr marL="4572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000" b="1">
          <a:solidFill>
            <a:srgbClr val="003366"/>
          </a:solidFill>
          <a:latin typeface="Arial" charset="0"/>
        </a:defRPr>
      </a:lvl6pPr>
      <a:lvl7pPr marL="9144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000" b="1">
          <a:solidFill>
            <a:srgbClr val="003366"/>
          </a:solidFill>
          <a:latin typeface="Arial" charset="0"/>
        </a:defRPr>
      </a:lvl7pPr>
      <a:lvl8pPr marL="13716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000" b="1">
          <a:solidFill>
            <a:srgbClr val="003366"/>
          </a:solidFill>
          <a:latin typeface="Arial" charset="0"/>
        </a:defRPr>
      </a:lvl8pPr>
      <a:lvl9pPr marL="18288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000" b="1">
          <a:solidFill>
            <a:srgbClr val="003366"/>
          </a:solidFill>
          <a:latin typeface="Arial" charset="0"/>
        </a:defRPr>
      </a:lvl9pPr>
    </p:titleStyle>
    <p:bodyStyle>
      <a:lvl1pPr algn="l" rtl="0" eaLnBrk="1" fontAlgn="base" hangingPunct="1">
        <a:lnSpc>
          <a:spcPct val="102000"/>
        </a:lnSpc>
        <a:spcBef>
          <a:spcPts val="500"/>
        </a:spcBef>
        <a:spcAft>
          <a:spcPct val="0"/>
        </a:spcAft>
        <a:buClr>
          <a:srgbClr val="000000"/>
        </a:buClr>
        <a:defRPr sz="2600">
          <a:solidFill>
            <a:srgbClr val="000000"/>
          </a:solidFill>
          <a:latin typeface="+mn-lt"/>
          <a:ea typeface="+mn-ea"/>
          <a:cs typeface="+mn-cs"/>
        </a:defRPr>
      </a:lvl1pPr>
      <a:lvl2pPr marL="355600" indent="-176213" algn="l" rtl="0" eaLnBrk="1" fontAlgn="base" hangingPunct="1">
        <a:lnSpc>
          <a:spcPct val="102000"/>
        </a:lnSpc>
        <a:spcBef>
          <a:spcPts val="500"/>
        </a:spcBef>
        <a:spcAft>
          <a:spcPct val="0"/>
        </a:spcAft>
        <a:buClr>
          <a:srgbClr val="000000"/>
        </a:buClr>
        <a:buFont typeface="Arial" pitchFamily="34" charset="0"/>
        <a:buChar char="−"/>
        <a:defRPr sz="2600">
          <a:solidFill>
            <a:srgbClr val="000000"/>
          </a:solidFill>
          <a:latin typeface="+mn-lt"/>
        </a:defRPr>
      </a:lvl2pPr>
      <a:lvl3pPr marL="723900" indent="-188913" algn="l" rtl="0" eaLnBrk="1" fontAlgn="base" hangingPunct="1">
        <a:lnSpc>
          <a:spcPct val="102000"/>
        </a:lnSpc>
        <a:spcBef>
          <a:spcPts val="500"/>
        </a:spcBef>
        <a:spcAft>
          <a:spcPct val="0"/>
        </a:spcAft>
        <a:buClr>
          <a:srgbClr val="000000"/>
        </a:buClr>
        <a:buFont typeface="Arial" pitchFamily="34" charset="0"/>
        <a:buChar char="−"/>
        <a:defRPr sz="2600">
          <a:solidFill>
            <a:srgbClr val="000000"/>
          </a:solidFill>
          <a:latin typeface="+mn-lt"/>
        </a:defRPr>
      </a:lvl3pPr>
      <a:lvl4pPr marL="1079500" indent="-176213" algn="l" rtl="0" eaLnBrk="1" fontAlgn="base" hangingPunct="1">
        <a:lnSpc>
          <a:spcPct val="102000"/>
        </a:lnSpc>
        <a:spcBef>
          <a:spcPts val="500"/>
        </a:spcBef>
        <a:spcAft>
          <a:spcPct val="0"/>
        </a:spcAft>
        <a:buClr>
          <a:srgbClr val="000000"/>
        </a:buClr>
        <a:buFont typeface="Arial" pitchFamily="34" charset="0"/>
        <a:buChar char="−"/>
        <a:defRPr sz="2600">
          <a:solidFill>
            <a:srgbClr val="000000"/>
          </a:solidFill>
          <a:latin typeface="+mn-lt"/>
        </a:defRPr>
      </a:lvl4pPr>
      <a:lvl5pPr marL="1435100" indent="-176213" algn="l" rtl="0" eaLnBrk="1" fontAlgn="base" hangingPunct="1">
        <a:lnSpc>
          <a:spcPct val="102000"/>
        </a:lnSpc>
        <a:spcBef>
          <a:spcPts val="500"/>
        </a:spcBef>
        <a:spcAft>
          <a:spcPct val="0"/>
        </a:spcAft>
        <a:buClr>
          <a:srgbClr val="000000"/>
        </a:buClr>
        <a:buFont typeface="Arial" pitchFamily="34" charset="0"/>
        <a:buChar char="−"/>
        <a:defRPr sz="2600">
          <a:solidFill>
            <a:srgbClr val="000000"/>
          </a:solidFill>
          <a:latin typeface="+mn-lt"/>
        </a:defRPr>
      </a:lvl5pPr>
      <a:lvl6pPr marL="1892300" indent="-176213" algn="l" rtl="0" eaLnBrk="1" fontAlgn="base" hangingPunct="1">
        <a:lnSpc>
          <a:spcPct val="102000"/>
        </a:lnSpc>
        <a:spcBef>
          <a:spcPts val="500"/>
        </a:spcBef>
        <a:spcAft>
          <a:spcPct val="0"/>
        </a:spcAft>
        <a:buClr>
          <a:schemeClr val="tx1"/>
        </a:buClr>
        <a:buSzPct val="90000"/>
        <a:buChar char="-"/>
        <a:defRPr>
          <a:solidFill>
            <a:schemeClr val="tx1"/>
          </a:solidFill>
          <a:latin typeface="+mn-lt"/>
        </a:defRPr>
      </a:lvl6pPr>
      <a:lvl7pPr marL="2349500" indent="-176213" algn="l" rtl="0" eaLnBrk="1" fontAlgn="base" hangingPunct="1">
        <a:lnSpc>
          <a:spcPct val="102000"/>
        </a:lnSpc>
        <a:spcBef>
          <a:spcPts val="500"/>
        </a:spcBef>
        <a:spcAft>
          <a:spcPct val="0"/>
        </a:spcAft>
        <a:buClr>
          <a:schemeClr val="tx1"/>
        </a:buClr>
        <a:buSzPct val="90000"/>
        <a:buChar char="-"/>
        <a:defRPr>
          <a:solidFill>
            <a:schemeClr val="tx1"/>
          </a:solidFill>
          <a:latin typeface="+mn-lt"/>
        </a:defRPr>
      </a:lvl7pPr>
      <a:lvl8pPr marL="2806700" indent="-176213" algn="l" rtl="0" eaLnBrk="1" fontAlgn="base" hangingPunct="1">
        <a:lnSpc>
          <a:spcPct val="102000"/>
        </a:lnSpc>
        <a:spcBef>
          <a:spcPts val="500"/>
        </a:spcBef>
        <a:spcAft>
          <a:spcPct val="0"/>
        </a:spcAft>
        <a:buClr>
          <a:schemeClr val="tx1"/>
        </a:buClr>
        <a:buSzPct val="90000"/>
        <a:buChar char="-"/>
        <a:defRPr>
          <a:solidFill>
            <a:schemeClr val="tx1"/>
          </a:solidFill>
          <a:latin typeface="+mn-lt"/>
        </a:defRPr>
      </a:lvl8pPr>
      <a:lvl9pPr marL="3263900" indent="-176213" algn="l" rtl="0" eaLnBrk="1" fontAlgn="base" hangingPunct="1">
        <a:lnSpc>
          <a:spcPct val="102000"/>
        </a:lnSpc>
        <a:spcBef>
          <a:spcPts val="500"/>
        </a:spcBef>
        <a:spcAft>
          <a:spcPct val="0"/>
        </a:spcAft>
        <a:buClr>
          <a:schemeClr val="tx1"/>
        </a:buClr>
        <a:buSzPct val="90000"/>
        <a:buChar char="-"/>
        <a:defRPr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olsoz.fu-berlin.de/studium/pruefungsbuero/studiengaenge/ba_studiengaenge/ba_politikwissenschaft_neu/index.html#faq_abschlussphase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olsoz.fu-berlin.de/studium/affiner-bereich-am-fachbereich-politik-und-sozialwissenschaften/interne-studierende/index.html#faq_fuer-studierende-des-bachelorstudiengangs-politikwissenschaft" TargetMode="External"/><Relationship Id="rId2" Type="http://schemas.openxmlformats.org/officeDocument/2006/relationships/hyperlink" Target="https://www.fu-berlin.de/service/zuvdocs/amtsblatt/2019/ab142019.pdf#G2145827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olsoz.fu-berlin.de/studium/studienbuero/campus_management/cm_fuer_studierende/index.html" TargetMode="External"/><Relationship Id="rId2" Type="http://schemas.openxmlformats.org/officeDocument/2006/relationships/hyperlink" Target="http://www.fu-berlin.de/campusmanagement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fu-berlin.de/service/gesetze/index.html" TargetMode="External"/><Relationship Id="rId4" Type="http://schemas.openxmlformats.org/officeDocument/2006/relationships/hyperlink" Target="http://www.polsoz.fu-berlin.de/polwiss/index.html" TargetMode="Externa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polsoz.fu-berlin.de/studium/pruefungsbuero/index.html" TargetMode="External"/><Relationship Id="rId3" Type="http://schemas.openxmlformats.org/officeDocument/2006/relationships/hyperlink" Target="mailto:studfachberatung@polsoz.fu-berlin.de" TargetMode="External"/><Relationship Id="rId7" Type="http://schemas.openxmlformats.org/officeDocument/2006/relationships/hyperlink" Target="mailto:Studienbuero@PolSoz.FU-Berlin.de" TargetMode="External"/><Relationship Id="rId2" Type="http://schemas.openxmlformats.org/officeDocument/2006/relationships/hyperlink" Target="https://www.polsoz.fu-berlin.de/polwiss/beratung/Studienfachberatung/index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polsoz.fu-berlin.de/studium/studienbuero/index.html" TargetMode="External"/><Relationship Id="rId11" Type="http://schemas.openxmlformats.org/officeDocument/2006/relationships/hyperlink" Target="mailto:hotline@fu-berlin.de" TargetMode="External"/><Relationship Id="rId5" Type="http://schemas.openxmlformats.org/officeDocument/2006/relationships/hyperlink" Target="mailto:osiberatung@gmx.de" TargetMode="External"/><Relationship Id="rId10" Type="http://schemas.openxmlformats.org/officeDocument/2006/relationships/hyperlink" Target="https://www.fu-berlin.de/sites/campusmanagement/" TargetMode="External"/><Relationship Id="rId4" Type="http://schemas.openxmlformats.org/officeDocument/2006/relationships/hyperlink" Target="https://www.polsoz.fu-berlin.de/polwiss/beratung/Studentische-Studienberatung/index.html" TargetMode="External"/><Relationship Id="rId9" Type="http://schemas.openxmlformats.org/officeDocument/2006/relationships/hyperlink" Target="mailto:ba-polwiss@polsoz.fu-berlin.de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62844" y="1934766"/>
            <a:ext cx="8423981" cy="2546923"/>
          </a:xfrm>
        </p:spPr>
        <p:txBody>
          <a:bodyPr/>
          <a:lstStyle/>
          <a:p>
            <a:pPr algn="ctr"/>
            <a:r>
              <a:rPr lang="de-DE" sz="4000" dirty="0"/>
              <a:t>Bachelorstudiengang Politikwissenschaft </a:t>
            </a:r>
            <a:br>
              <a:rPr lang="de-DE" sz="2800" dirty="0"/>
            </a:br>
            <a:br>
              <a:rPr lang="de-DE" sz="2800" dirty="0"/>
            </a:br>
            <a:br>
              <a:rPr lang="de-DE" sz="2800" b="0" dirty="0"/>
            </a:br>
            <a:r>
              <a:rPr lang="de-DE" sz="2800" b="0" dirty="0"/>
              <a:t> </a:t>
            </a:r>
            <a:r>
              <a:rPr lang="de-DE" sz="1800" dirty="0"/>
              <a:t>gemäß Studienordnung vom 27. Juni 2019</a:t>
            </a:r>
            <a:endParaRPr lang="de-DE" sz="2800" dirty="0"/>
          </a:p>
        </p:txBody>
      </p:sp>
      <p:sp>
        <p:nvSpPr>
          <p:cNvPr id="2" name="Textfeld 1"/>
          <p:cNvSpPr txBox="1"/>
          <p:nvPr/>
        </p:nvSpPr>
        <p:spPr>
          <a:xfrm>
            <a:off x="252309" y="141291"/>
            <a:ext cx="2698045" cy="37253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de-DE" dirty="0"/>
              <a:t>Prüfungsbüro</a:t>
            </a:r>
          </a:p>
        </p:txBody>
      </p:sp>
    </p:spTree>
  </p:cSld>
  <p:clrMapOvr>
    <a:masterClrMapping/>
  </p:clrMapOvr>
  <p:transition spd="slow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73403" y="574146"/>
            <a:ext cx="8642350" cy="321469"/>
          </a:xfrm>
        </p:spPr>
        <p:txBody>
          <a:bodyPr/>
          <a:lstStyle/>
          <a:p>
            <a:r>
              <a:rPr lang="de-DE" sz="2800" b="0" dirty="0"/>
              <a:t>Bachelorarbeit</a:t>
            </a:r>
            <a:endParaRPr lang="de-DE" sz="2800" dirty="0"/>
          </a:p>
        </p:txBody>
      </p:sp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3396926"/>
              </p:ext>
            </p:extLst>
          </p:nvPr>
        </p:nvGraphicFramePr>
        <p:xfrm>
          <a:off x="293509" y="1275643"/>
          <a:ext cx="7040282" cy="1262099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29486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7717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5720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720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30579">
                <a:tc>
                  <a:txBody>
                    <a:bodyPr/>
                    <a:lstStyle/>
                    <a:p>
                      <a:r>
                        <a:rPr lang="de-DE" sz="1400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Studienbereiche</a:t>
                      </a:r>
                      <a:r>
                        <a:rPr lang="de-DE" sz="1400" baseline="0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 und Module</a:t>
                      </a:r>
                      <a:endParaRPr lang="de-DE" sz="14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LP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Bearbeitungszeit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Prüfungsleistung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6798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dirty="0">
                          <a:solidFill>
                            <a:srgbClr val="00225A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Bachelorarbeit *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15 Wochen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n-NO" sz="1400" b="0" i="0" u="none" strike="noStrike" kern="1200" baseline="0" dirty="0">
                          <a:solidFill>
                            <a:schemeClr val="dk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 BA-Arbeit</a:t>
                      </a:r>
                    </a:p>
                    <a:p>
                      <a:pPr algn="ctr"/>
                      <a:r>
                        <a:rPr lang="nn-NO" sz="1400" b="0" i="0" u="none" strike="noStrike" kern="1200" baseline="0" dirty="0">
                          <a:solidFill>
                            <a:schemeClr val="dk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(ca. 8.000 Wörter)</a:t>
                      </a:r>
                      <a:endParaRPr lang="de-DE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Rechteck 2"/>
          <p:cNvSpPr/>
          <p:nvPr/>
        </p:nvSpPr>
        <p:spPr>
          <a:xfrm>
            <a:off x="293509" y="4398826"/>
            <a:ext cx="8512155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500" dirty="0">
                <a:solidFill>
                  <a:srgbClr val="00225A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*Informationen zur Abschlussphase finden Sie online auf </a:t>
            </a:r>
            <a:r>
              <a:rPr lang="de-DE" sz="1500">
                <a:solidFill>
                  <a:srgbClr val="00225A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der </a:t>
            </a:r>
            <a:r>
              <a:rPr lang="de-DE" sz="1500">
                <a:solidFill>
                  <a:srgbClr val="00225A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hlinkClick r:id="rId2"/>
              </a:rPr>
              <a:t>Studiengangseite</a:t>
            </a:r>
            <a:r>
              <a:rPr lang="de-DE" sz="1500">
                <a:solidFill>
                  <a:srgbClr val="00225A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  <a:endParaRPr lang="de-DE" sz="1500" dirty="0">
              <a:solidFill>
                <a:srgbClr val="00225A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3100262"/>
      </p:ext>
    </p:extLst>
  </p:cSld>
  <p:clrMapOvr>
    <a:masterClrMapping/>
  </p:clrMapOvr>
  <p:transition spd="slow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73403" y="574146"/>
            <a:ext cx="8642350" cy="321469"/>
          </a:xfrm>
        </p:spPr>
        <p:txBody>
          <a:bodyPr/>
          <a:lstStyle/>
          <a:p>
            <a:r>
              <a:rPr lang="de-DE" sz="2800" b="0" dirty="0"/>
              <a:t>Wichtiges und ggf. Wissenswertes</a:t>
            </a:r>
            <a:endParaRPr lang="de-DE" sz="2800" dirty="0"/>
          </a:p>
        </p:txBody>
      </p:sp>
      <p:sp>
        <p:nvSpPr>
          <p:cNvPr id="3" name="Textfeld 2"/>
          <p:cNvSpPr txBox="1"/>
          <p:nvPr/>
        </p:nvSpPr>
        <p:spPr>
          <a:xfrm>
            <a:off x="304800" y="1038578"/>
            <a:ext cx="8387644" cy="37394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de-DE" sz="1600" dirty="0"/>
              <a:t>Für die in dieser Präsentation geschilderten Vorgaben ist stets die </a:t>
            </a:r>
            <a:r>
              <a:rPr lang="de-DE" sz="1600" dirty="0">
                <a:hlinkClick r:id="rId2"/>
              </a:rPr>
              <a:t>Studien- und Prüfungsordnung von 2019 </a:t>
            </a:r>
            <a:r>
              <a:rPr lang="de-DE" sz="1600"/>
              <a:t>rechtlich bindend.</a:t>
            </a:r>
            <a:br>
              <a:rPr lang="de-DE" sz="1600" dirty="0"/>
            </a:br>
            <a:endParaRPr lang="de-DE" sz="1600" dirty="0"/>
          </a:p>
          <a:p>
            <a:pPr marL="342900" indent="-342900">
              <a:buAutoNum type="arabicPeriod"/>
            </a:pPr>
            <a:r>
              <a:rPr lang="de-DE" sz="1600" dirty="0"/>
              <a:t>Im Rahmen des </a:t>
            </a:r>
            <a:r>
              <a:rPr lang="de-DE" sz="1600" b="1" dirty="0"/>
              <a:t>Erweiterungsbereich</a:t>
            </a:r>
            <a:r>
              <a:rPr lang="de-DE" sz="1600" dirty="0"/>
              <a:t> müssen 30 LP erbracht werden. </a:t>
            </a:r>
            <a:br>
              <a:rPr lang="de-DE" sz="1600" dirty="0"/>
            </a:br>
            <a:br>
              <a:rPr lang="de-DE" sz="1600" dirty="0"/>
            </a:br>
            <a:r>
              <a:rPr lang="de-DE" sz="1600" dirty="0"/>
              <a:t>2.1. Hier kann zwischen zwei Varianten gewählt werden. </a:t>
            </a:r>
            <a:br>
              <a:rPr lang="de-DE" sz="1600" dirty="0"/>
            </a:br>
            <a:r>
              <a:rPr lang="de-DE" sz="1600" dirty="0"/>
              <a:t>In der </a:t>
            </a:r>
            <a:r>
              <a:rPr lang="de-DE" sz="1600" i="1" dirty="0"/>
              <a:t>ersten Variante </a:t>
            </a:r>
            <a:r>
              <a:rPr lang="de-DE" sz="1600" dirty="0"/>
              <a:t>sind schlicht drei von den vier politikwissenschaftlichen Modulen </a:t>
            </a:r>
            <a:r>
              <a:rPr lang="de-DE" sz="1100" dirty="0"/>
              <a:t>(siehe Seite 7 dieser Präsentation) </a:t>
            </a:r>
            <a:r>
              <a:rPr lang="de-DE" sz="1600" dirty="0"/>
              <a:t>zu wählen. </a:t>
            </a:r>
            <a:br>
              <a:rPr lang="de-DE" sz="1600" dirty="0"/>
            </a:br>
            <a:r>
              <a:rPr lang="de-DE" sz="1600" dirty="0"/>
              <a:t>2.2. In der </a:t>
            </a:r>
            <a:r>
              <a:rPr lang="de-DE" sz="1600" i="1" dirty="0"/>
              <a:t>zweiten Variante </a:t>
            </a:r>
            <a:r>
              <a:rPr lang="de-DE" sz="1600" dirty="0"/>
              <a:t>sind zwei von den vier politikwissenschaftlichen Modulen </a:t>
            </a:r>
            <a:r>
              <a:rPr lang="de-DE" sz="1100" dirty="0"/>
              <a:t>(siehe Seite 7 dieser Präsentation) </a:t>
            </a:r>
            <a:r>
              <a:rPr lang="de-DE" sz="1600" dirty="0"/>
              <a:t>zu wählen plus einem affinen Modul*. </a:t>
            </a:r>
            <a:br>
              <a:rPr lang="de-DE" sz="1600" dirty="0"/>
            </a:br>
            <a:endParaRPr lang="de-DE" sz="1600" dirty="0"/>
          </a:p>
          <a:p>
            <a:br>
              <a:rPr lang="de-DE" sz="1600" dirty="0"/>
            </a:br>
            <a:r>
              <a:rPr lang="de-DE" sz="1600" dirty="0"/>
              <a:t>* </a:t>
            </a:r>
            <a:r>
              <a:rPr lang="de-DE" sz="1300" dirty="0"/>
              <a:t>Für Informationen zu den aktuellen Kontingentvereinbarungen für die Möglichkeit des affinen Moduls finden Sie </a:t>
            </a:r>
            <a:r>
              <a:rPr lang="de-DE" sz="1300" dirty="0">
                <a:hlinkClick r:id="rId3"/>
              </a:rPr>
              <a:t>hier</a:t>
            </a:r>
            <a:r>
              <a:rPr lang="de-DE" sz="1300" dirty="0"/>
              <a:t> die entsprechenden Informationen.</a:t>
            </a:r>
            <a:endParaRPr lang="de-DE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sz="1600" dirty="0"/>
          </a:p>
        </p:txBody>
      </p:sp>
    </p:spTree>
    <p:extLst>
      <p:ext uri="{BB962C8B-B14F-4D97-AF65-F5344CB8AC3E}">
        <p14:creationId xmlns:p14="http://schemas.microsoft.com/office/powerpoint/2010/main" val="1892490492"/>
      </p:ext>
    </p:extLst>
  </p:cSld>
  <p:clrMapOvr>
    <a:masterClrMapping/>
  </p:clrMapOvr>
  <p:transition spd="slow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73403" y="574146"/>
            <a:ext cx="8642350" cy="321469"/>
          </a:xfrm>
        </p:spPr>
        <p:txBody>
          <a:bodyPr/>
          <a:lstStyle/>
          <a:p>
            <a:r>
              <a:rPr lang="de-DE" sz="2800" b="0" dirty="0"/>
              <a:t>Links </a:t>
            </a:r>
            <a:endParaRPr lang="de-DE" sz="2800" dirty="0"/>
          </a:p>
        </p:txBody>
      </p:sp>
      <p:sp>
        <p:nvSpPr>
          <p:cNvPr id="3" name="Textfeld 2"/>
          <p:cNvSpPr txBox="1"/>
          <p:nvPr/>
        </p:nvSpPr>
        <p:spPr>
          <a:xfrm>
            <a:off x="304800" y="1038578"/>
            <a:ext cx="838764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/>
              <a:t>Campus Management an der FU Berlin </a:t>
            </a:r>
          </a:p>
          <a:p>
            <a:r>
              <a:rPr lang="de-DE" sz="1600" dirty="0">
                <a:hlinkClick r:id="rId2"/>
              </a:rPr>
              <a:t>www.fu-berlin.de/campusmanagement</a:t>
            </a:r>
            <a:endParaRPr lang="de-DE" sz="1600" dirty="0"/>
          </a:p>
          <a:p>
            <a:endParaRPr lang="de-DE" sz="1600" dirty="0"/>
          </a:p>
          <a:p>
            <a:endParaRPr lang="de-DE" sz="1600" dirty="0"/>
          </a:p>
          <a:p>
            <a:r>
              <a:rPr lang="de-DE" sz="1600" dirty="0"/>
              <a:t>Campus Management am FB </a:t>
            </a:r>
            <a:r>
              <a:rPr lang="de-DE" sz="1600" dirty="0" err="1"/>
              <a:t>PolSoz</a:t>
            </a:r>
            <a:r>
              <a:rPr lang="de-DE" sz="1600" dirty="0"/>
              <a:t> </a:t>
            </a:r>
          </a:p>
          <a:p>
            <a:r>
              <a:rPr lang="de-DE" sz="1600" dirty="0">
                <a:hlinkClick r:id="rId3"/>
              </a:rPr>
              <a:t>http://www.polsoz.fu-berlin.de/studium/studienbuero/campus_management/cm_fuer_studierende/index.html</a:t>
            </a:r>
            <a:endParaRPr lang="de-DE" sz="1600" dirty="0"/>
          </a:p>
          <a:p>
            <a:r>
              <a:rPr lang="de-DE" sz="1600" dirty="0"/>
              <a:t> </a:t>
            </a:r>
          </a:p>
          <a:p>
            <a:endParaRPr lang="de-DE" sz="1600" dirty="0"/>
          </a:p>
          <a:p>
            <a:r>
              <a:rPr lang="de-DE" sz="1600" dirty="0"/>
              <a:t>OSI-Homepage (auch KVV) </a:t>
            </a:r>
          </a:p>
          <a:p>
            <a:r>
              <a:rPr lang="de-DE" sz="1600" dirty="0">
                <a:hlinkClick r:id="rId4"/>
              </a:rPr>
              <a:t>http://www.polsoz.fu-berlin.de/polwiss/index.html</a:t>
            </a:r>
            <a:endParaRPr lang="de-DE" sz="1600" dirty="0"/>
          </a:p>
          <a:p>
            <a:r>
              <a:rPr lang="de-DE" sz="1600" dirty="0"/>
              <a:t> </a:t>
            </a:r>
          </a:p>
          <a:p>
            <a:endParaRPr lang="de-DE" sz="1600" dirty="0"/>
          </a:p>
          <a:p>
            <a:r>
              <a:rPr lang="de-DE" sz="1600" dirty="0"/>
              <a:t>Studien- und Prüfungsordnungen, </a:t>
            </a:r>
            <a:r>
              <a:rPr lang="de-DE" sz="1600" dirty="0" err="1"/>
              <a:t>SfS</a:t>
            </a:r>
            <a:r>
              <a:rPr lang="de-DE" sz="1600" dirty="0"/>
              <a:t>, RSPO </a:t>
            </a:r>
          </a:p>
          <a:p>
            <a:r>
              <a:rPr lang="de-DE" sz="1600" dirty="0">
                <a:hlinkClick r:id="rId5"/>
              </a:rPr>
              <a:t>https://www.fu-berlin.de/service/gesetze/index.html</a:t>
            </a:r>
            <a:endParaRPr lang="de-DE" sz="1600" dirty="0"/>
          </a:p>
        </p:txBody>
      </p:sp>
    </p:spTree>
    <p:extLst>
      <p:ext uri="{BB962C8B-B14F-4D97-AF65-F5344CB8AC3E}">
        <p14:creationId xmlns:p14="http://schemas.microsoft.com/office/powerpoint/2010/main" val="992488319"/>
      </p:ext>
    </p:extLst>
  </p:cSld>
  <p:clrMapOvr>
    <a:masterClrMapping/>
  </p:clrMapOvr>
  <p:transition spd="slow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73403" y="574146"/>
            <a:ext cx="8642350" cy="321469"/>
          </a:xfrm>
        </p:spPr>
        <p:txBody>
          <a:bodyPr/>
          <a:lstStyle/>
          <a:p>
            <a:r>
              <a:rPr lang="de-DE" sz="2800" b="0" dirty="0"/>
              <a:t>Kontakt </a:t>
            </a:r>
            <a:endParaRPr lang="de-DE" sz="2800" dirty="0"/>
          </a:p>
        </p:txBody>
      </p:sp>
      <p:sp>
        <p:nvSpPr>
          <p:cNvPr id="3" name="Textfeld 2"/>
          <p:cNvSpPr txBox="1"/>
          <p:nvPr/>
        </p:nvSpPr>
        <p:spPr>
          <a:xfrm>
            <a:off x="322272" y="1044402"/>
            <a:ext cx="8387644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b="1" dirty="0"/>
              <a:t>Studienfachberatung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400" dirty="0">
                <a:hlinkClick r:id="rId2"/>
              </a:rPr>
              <a:t>Professorale</a:t>
            </a:r>
            <a:r>
              <a:rPr lang="de-DE" sz="1400" dirty="0"/>
              <a:t> Studienberatung </a:t>
            </a:r>
            <a:r>
              <a:rPr lang="de-DE" sz="1400" dirty="0">
                <a:hlinkClick r:id="rId3"/>
              </a:rPr>
              <a:t>studfachberatung@polsoz.fu-berlin.de</a:t>
            </a:r>
            <a:endParaRPr lang="de-DE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400" dirty="0">
                <a:hlinkClick r:id="rId4"/>
              </a:rPr>
              <a:t>studentische</a:t>
            </a:r>
            <a:r>
              <a:rPr lang="de-DE" sz="1400" dirty="0"/>
              <a:t> Studienberatung </a:t>
            </a:r>
            <a:r>
              <a:rPr lang="de-DE" sz="1400" dirty="0">
                <a:hlinkClick r:id="rId5"/>
              </a:rPr>
              <a:t>osiberatung@gmx.de</a:t>
            </a:r>
            <a:endParaRPr lang="de-DE" sz="1400" dirty="0"/>
          </a:p>
          <a:p>
            <a:endParaRPr lang="de-DE" sz="1400" dirty="0"/>
          </a:p>
          <a:p>
            <a:r>
              <a:rPr lang="de-DE" sz="1400" b="1" dirty="0">
                <a:hlinkClick r:id="rId6"/>
              </a:rPr>
              <a:t>Studienbüro </a:t>
            </a:r>
            <a:endParaRPr lang="de-DE" sz="14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400" dirty="0"/>
              <a:t>Studienordnung, Lehrveranstaltungen, Account-Freischaltung; Campus Management; Fragen zu Eingabe von Noten und Teilnahmebestätigungen </a:t>
            </a:r>
            <a:r>
              <a:rPr lang="de-DE" sz="1400" dirty="0">
                <a:hlinkClick r:id="rId7"/>
              </a:rPr>
              <a:t>Studienbuero@PolSoz.FU-Berlin.de</a:t>
            </a:r>
            <a:endParaRPr lang="de-DE" sz="1400" dirty="0"/>
          </a:p>
          <a:p>
            <a:endParaRPr lang="de-DE" sz="1400" dirty="0"/>
          </a:p>
          <a:p>
            <a:r>
              <a:rPr lang="de-DE" sz="1400" b="1" dirty="0">
                <a:hlinkClick r:id="rId8"/>
              </a:rPr>
              <a:t>Prüfungsbüro</a:t>
            </a:r>
            <a:r>
              <a:rPr lang="de-DE" sz="1400" b="1" dirty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400" dirty="0"/>
              <a:t>Prüfungsangelegenheiten, Angelegenheiten rund um die Studien- und Prüfungsordnungen, Abschlussphase, etc. </a:t>
            </a:r>
            <a:r>
              <a:rPr lang="de-DE" sz="1400">
                <a:hlinkClick r:id="rId9"/>
              </a:rPr>
              <a:t>ba-polwiss@polsoz.fu-berlin.de</a:t>
            </a:r>
            <a:r>
              <a:rPr lang="de-DE" sz="1400"/>
              <a:t> </a:t>
            </a:r>
            <a:endParaRPr lang="de-DE" sz="1400" dirty="0"/>
          </a:p>
          <a:p>
            <a:r>
              <a:rPr lang="de-DE" sz="1400" b="1" dirty="0">
                <a:hlinkClick r:id="rId10"/>
              </a:rPr>
              <a:t>Campus Management </a:t>
            </a:r>
            <a:endParaRPr lang="de-DE" sz="14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400" dirty="0"/>
              <a:t>der FU Berlin  (Technische Probleme, allg. Fragen) Tel. Nr. 838-77777, </a:t>
            </a:r>
            <a:r>
              <a:rPr lang="de-DE" sz="1400" dirty="0">
                <a:hlinkClick r:id="rId11"/>
              </a:rPr>
              <a:t>hotline@fu-berlin.de</a:t>
            </a:r>
            <a:endParaRPr lang="de-DE" sz="1400" dirty="0"/>
          </a:p>
        </p:txBody>
      </p:sp>
    </p:spTree>
    <p:extLst>
      <p:ext uri="{BB962C8B-B14F-4D97-AF65-F5344CB8AC3E}">
        <p14:creationId xmlns:p14="http://schemas.microsoft.com/office/powerpoint/2010/main" val="3065224727"/>
      </p:ext>
    </p:extLst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95980" y="585435"/>
            <a:ext cx="8642350" cy="321469"/>
          </a:xfrm>
        </p:spPr>
        <p:txBody>
          <a:bodyPr/>
          <a:lstStyle/>
          <a:p>
            <a:r>
              <a:rPr lang="de-DE" b="0" dirty="0"/>
              <a:t>Übersicht über alle Module I 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28248" y="999949"/>
            <a:ext cx="8793444" cy="3865562"/>
          </a:xfrm>
        </p:spPr>
        <p:txBody>
          <a:bodyPr/>
          <a:lstStyle/>
          <a:p>
            <a:pPr marR="40470">
              <a:lnSpc>
                <a:spcPct val="100000"/>
              </a:lnSpc>
              <a:spcBef>
                <a:spcPts val="300"/>
              </a:spcBef>
            </a:pPr>
            <a:r>
              <a:rPr lang="de-DE" sz="1400" b="1" dirty="0">
                <a:solidFill>
                  <a:srgbClr val="668B00"/>
                </a:solidFill>
                <a:latin typeface="Verdana"/>
              </a:rPr>
              <a:t>Einführungsbereich </a:t>
            </a:r>
            <a:endParaRPr lang="de-DE" sz="1400" dirty="0">
              <a:solidFill>
                <a:srgbClr val="668B00"/>
              </a:solidFill>
              <a:latin typeface="Verdana"/>
            </a:endParaRPr>
          </a:p>
          <a:p>
            <a:pPr marR="51950">
              <a:lnSpc>
                <a:spcPct val="100000"/>
              </a:lnSpc>
              <a:spcBef>
                <a:spcPts val="300"/>
              </a:spcBef>
            </a:pPr>
            <a:r>
              <a:rPr lang="de-DE" sz="1400" dirty="0">
                <a:solidFill>
                  <a:srgbClr val="00225A"/>
                </a:solidFill>
                <a:latin typeface="Verdana"/>
              </a:rPr>
              <a:t>Einführung in die Politikwissenschaft (15 LP)</a:t>
            </a:r>
          </a:p>
          <a:p>
            <a:pPr marR="51950">
              <a:lnSpc>
                <a:spcPct val="100000"/>
              </a:lnSpc>
              <a:spcBef>
                <a:spcPts val="0"/>
              </a:spcBef>
            </a:pPr>
            <a:r>
              <a:rPr lang="de-DE" sz="1400" dirty="0">
                <a:solidFill>
                  <a:srgbClr val="00225A"/>
                </a:solidFill>
                <a:latin typeface="Verdana"/>
              </a:rPr>
              <a:t>Einführung in die Methoden der Politikwissenschaft (15 LP)</a:t>
            </a:r>
            <a:br>
              <a:rPr lang="de-DE" sz="1400" dirty="0">
                <a:solidFill>
                  <a:srgbClr val="00225A"/>
                </a:solidFill>
                <a:latin typeface="Verdana"/>
              </a:rPr>
            </a:br>
            <a:endParaRPr lang="de-DE" sz="1400" dirty="0">
              <a:solidFill>
                <a:srgbClr val="00225A"/>
              </a:solidFill>
              <a:latin typeface="Verdana"/>
            </a:endParaRPr>
          </a:p>
          <a:p>
            <a:pPr marR="75520">
              <a:lnSpc>
                <a:spcPct val="100000"/>
              </a:lnSpc>
              <a:spcBef>
                <a:spcPts val="0"/>
              </a:spcBef>
            </a:pPr>
            <a:r>
              <a:rPr lang="de-DE" sz="1400" b="1" dirty="0">
                <a:solidFill>
                  <a:srgbClr val="668B00"/>
                </a:solidFill>
                <a:latin typeface="Verdana"/>
              </a:rPr>
              <a:t>Grundlagenbereich </a:t>
            </a:r>
            <a:endParaRPr lang="de-DE" sz="1400" dirty="0">
              <a:solidFill>
                <a:srgbClr val="668B00"/>
              </a:solidFill>
              <a:latin typeface="Verdana"/>
            </a:endParaRPr>
          </a:p>
          <a:p>
            <a:pPr marR="25950">
              <a:lnSpc>
                <a:spcPct val="100000"/>
              </a:lnSpc>
              <a:spcBef>
                <a:spcPts val="0"/>
              </a:spcBef>
            </a:pPr>
            <a:r>
              <a:rPr lang="de-DE" sz="1400" dirty="0">
                <a:solidFill>
                  <a:srgbClr val="003164"/>
                </a:solidFill>
                <a:latin typeface="Verdana"/>
              </a:rPr>
              <a:t>Theorie, Ideengeschichte und Grundlagen der Politik A </a:t>
            </a:r>
            <a:r>
              <a:rPr lang="de-DE" sz="1400" dirty="0">
                <a:solidFill>
                  <a:srgbClr val="00225A"/>
                </a:solidFill>
                <a:latin typeface="Verdana"/>
              </a:rPr>
              <a:t>(15 LP)</a:t>
            </a:r>
            <a:endParaRPr lang="de-DE" sz="1400" dirty="0">
              <a:solidFill>
                <a:srgbClr val="003164"/>
              </a:solidFill>
              <a:latin typeface="Verdana"/>
            </a:endParaRPr>
          </a:p>
          <a:p>
            <a:pPr marR="15770">
              <a:lnSpc>
                <a:spcPct val="100000"/>
              </a:lnSpc>
              <a:spcBef>
                <a:spcPts val="0"/>
              </a:spcBef>
            </a:pPr>
            <a:r>
              <a:rPr lang="de-DE" sz="1400" dirty="0">
                <a:solidFill>
                  <a:srgbClr val="003164"/>
                </a:solidFill>
                <a:latin typeface="Verdana"/>
              </a:rPr>
              <a:t>Politische Systeme und Vergleich A </a:t>
            </a:r>
            <a:r>
              <a:rPr lang="de-DE" sz="1400" dirty="0">
                <a:solidFill>
                  <a:srgbClr val="00225A"/>
                </a:solidFill>
                <a:latin typeface="Verdana"/>
              </a:rPr>
              <a:t>(15 LP)</a:t>
            </a:r>
            <a:endParaRPr lang="de-DE" sz="1400" dirty="0">
              <a:solidFill>
                <a:srgbClr val="003164"/>
              </a:solidFill>
              <a:latin typeface="Verdana"/>
            </a:endParaRPr>
          </a:p>
          <a:p>
            <a:pPr marR="15770">
              <a:lnSpc>
                <a:spcPct val="100000"/>
              </a:lnSpc>
              <a:spcBef>
                <a:spcPts val="0"/>
              </a:spcBef>
            </a:pPr>
            <a:r>
              <a:rPr lang="de-DE" sz="1400" dirty="0">
                <a:solidFill>
                  <a:srgbClr val="003164"/>
                </a:solidFill>
                <a:latin typeface="Verdana"/>
              </a:rPr>
              <a:t>Internationale Beziehungen A </a:t>
            </a:r>
            <a:r>
              <a:rPr lang="de-DE" sz="1400" dirty="0">
                <a:solidFill>
                  <a:srgbClr val="00225A"/>
                </a:solidFill>
                <a:latin typeface="Verdana"/>
              </a:rPr>
              <a:t>(15 LP)</a:t>
            </a:r>
          </a:p>
          <a:p>
            <a:pPr marR="15770">
              <a:lnSpc>
                <a:spcPct val="100000"/>
              </a:lnSpc>
              <a:spcBef>
                <a:spcPts val="0"/>
              </a:spcBef>
            </a:pPr>
            <a:endParaRPr lang="de-DE" sz="1100" dirty="0">
              <a:solidFill>
                <a:srgbClr val="003164"/>
              </a:solidFill>
              <a:latin typeface="Verdana"/>
            </a:endParaRPr>
          </a:p>
          <a:p>
            <a:pPr>
              <a:lnSpc>
                <a:spcPct val="100000"/>
              </a:lnSpc>
              <a:spcBef>
                <a:spcPts val="300"/>
              </a:spcBef>
            </a:pPr>
            <a:r>
              <a:rPr lang="de-DE" sz="1400" b="1" dirty="0">
                <a:solidFill>
                  <a:srgbClr val="668B00"/>
                </a:solidFill>
                <a:latin typeface="Verdana"/>
              </a:rPr>
              <a:t>Erweiterungsbereich </a:t>
            </a:r>
            <a:br>
              <a:rPr lang="de-DE" sz="1400" b="1" dirty="0">
                <a:solidFill>
                  <a:srgbClr val="668B00"/>
                </a:solidFill>
                <a:latin typeface="Verdana"/>
              </a:rPr>
            </a:br>
            <a:r>
              <a:rPr lang="de-DE" sz="950" dirty="0">
                <a:solidFill>
                  <a:srgbClr val="668B00"/>
                </a:solidFill>
                <a:latin typeface="Verdana"/>
              </a:rPr>
              <a:t>(3 </a:t>
            </a:r>
            <a:r>
              <a:rPr lang="de-DE" sz="1000" dirty="0">
                <a:solidFill>
                  <a:srgbClr val="668B00"/>
                </a:solidFill>
                <a:latin typeface="Verdana"/>
              </a:rPr>
              <a:t>verschiedene</a:t>
            </a:r>
            <a:r>
              <a:rPr lang="de-DE" sz="950" dirty="0">
                <a:solidFill>
                  <a:srgbClr val="668B00"/>
                </a:solidFill>
                <a:latin typeface="Verdana"/>
              </a:rPr>
              <a:t> der 4 nachfolgenden Module </a:t>
            </a:r>
            <a:r>
              <a:rPr lang="de-DE" sz="950" dirty="0">
                <a:solidFill>
                  <a:schemeClr val="tx1"/>
                </a:solidFill>
                <a:latin typeface="Verdana"/>
              </a:rPr>
              <a:t>ODER</a:t>
            </a:r>
            <a:r>
              <a:rPr lang="de-DE" sz="950" dirty="0">
                <a:solidFill>
                  <a:srgbClr val="668B00"/>
                </a:solidFill>
                <a:latin typeface="Verdana"/>
              </a:rPr>
              <a:t> 2</a:t>
            </a:r>
            <a:r>
              <a:rPr lang="de-DE" sz="1000" dirty="0">
                <a:solidFill>
                  <a:srgbClr val="668B00"/>
                </a:solidFill>
                <a:latin typeface="Verdana"/>
              </a:rPr>
              <a:t> verschiedene</a:t>
            </a:r>
            <a:r>
              <a:rPr lang="de-DE" sz="950" dirty="0">
                <a:solidFill>
                  <a:srgbClr val="668B00"/>
                </a:solidFill>
                <a:latin typeface="Verdana"/>
              </a:rPr>
              <a:t> der 4 nachfolgenden Module plus ein Affines Modul) </a:t>
            </a:r>
          </a:p>
          <a:p>
            <a:pPr>
              <a:lnSpc>
                <a:spcPct val="100000"/>
              </a:lnSpc>
              <a:spcBef>
                <a:spcPts val="300"/>
              </a:spcBef>
            </a:pPr>
            <a:r>
              <a:rPr lang="de-DE" sz="1400" dirty="0">
                <a:solidFill>
                  <a:srgbClr val="003164"/>
                </a:solidFill>
                <a:latin typeface="Verdana"/>
              </a:rPr>
              <a:t>Politik im europäischen </a:t>
            </a:r>
            <a:r>
              <a:rPr lang="de-DE" sz="1400" dirty="0" err="1">
                <a:solidFill>
                  <a:srgbClr val="003164"/>
                </a:solidFill>
                <a:latin typeface="Verdana"/>
              </a:rPr>
              <a:t>Mehrebenensystem</a:t>
            </a:r>
            <a:r>
              <a:rPr lang="de-DE" sz="1400" dirty="0">
                <a:solidFill>
                  <a:srgbClr val="003164"/>
                </a:solidFill>
                <a:latin typeface="Verdana"/>
              </a:rPr>
              <a:t> (10 LP)</a:t>
            </a:r>
          </a:p>
          <a:p>
            <a:pPr>
              <a:lnSpc>
                <a:spcPct val="100000"/>
              </a:lnSpc>
              <a:spcBef>
                <a:spcPts val="300"/>
              </a:spcBef>
            </a:pPr>
            <a:r>
              <a:rPr lang="de-DE" sz="1400" dirty="0">
                <a:solidFill>
                  <a:srgbClr val="003164"/>
                </a:solidFill>
                <a:latin typeface="Verdana"/>
              </a:rPr>
              <a:t>Globales Regieren (10 LP)</a:t>
            </a:r>
          </a:p>
          <a:p>
            <a:pPr>
              <a:lnSpc>
                <a:spcPct val="100000"/>
              </a:lnSpc>
              <a:spcBef>
                <a:spcPts val="300"/>
              </a:spcBef>
            </a:pPr>
            <a:r>
              <a:rPr lang="de-DE" sz="1400" dirty="0">
                <a:solidFill>
                  <a:srgbClr val="003164"/>
                </a:solidFill>
                <a:latin typeface="Verdana"/>
              </a:rPr>
              <a:t>Kritische Friedens- und Genderforschung (10 LP)</a:t>
            </a:r>
          </a:p>
          <a:p>
            <a:pPr>
              <a:lnSpc>
                <a:spcPct val="100000"/>
              </a:lnSpc>
              <a:spcBef>
                <a:spcPts val="300"/>
              </a:spcBef>
            </a:pPr>
            <a:r>
              <a:rPr lang="de-DE" sz="1400" dirty="0">
                <a:solidFill>
                  <a:srgbClr val="003164"/>
                </a:solidFill>
                <a:latin typeface="Verdana"/>
              </a:rPr>
              <a:t>Regionale Politikanalyse (10 LP)</a:t>
            </a:r>
            <a:br>
              <a:rPr lang="de-DE" sz="1400" dirty="0">
                <a:solidFill>
                  <a:srgbClr val="003164"/>
                </a:solidFill>
                <a:latin typeface="Verdana"/>
              </a:rPr>
            </a:br>
            <a:r>
              <a:rPr lang="de-DE" sz="1400" dirty="0">
                <a:solidFill>
                  <a:srgbClr val="003164"/>
                </a:solidFill>
                <a:latin typeface="Verdana"/>
              </a:rPr>
              <a:t>Affines Modul (10 LP)</a:t>
            </a:r>
          </a:p>
          <a:p>
            <a:pPr>
              <a:lnSpc>
                <a:spcPct val="100000"/>
              </a:lnSpc>
              <a:spcBef>
                <a:spcPts val="300"/>
              </a:spcBef>
            </a:pPr>
            <a:endParaRPr lang="de-DE" sz="1400" dirty="0">
              <a:solidFill>
                <a:srgbClr val="003164"/>
              </a:solidFill>
              <a:latin typeface="Verdana"/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e-DE"/>
              <a:t>Titel, Datum, …</a:t>
            </a:r>
            <a:endParaRPr lang="de-DE" dirty="0"/>
          </a:p>
        </p:txBody>
      </p:sp>
      <p:cxnSp>
        <p:nvCxnSpPr>
          <p:cNvPr id="6" name="Gerader Verbinder 5"/>
          <p:cNvCxnSpPr/>
          <p:nvPr/>
        </p:nvCxnSpPr>
        <p:spPr bwMode="auto">
          <a:xfrm flipV="1">
            <a:off x="228248" y="1714500"/>
            <a:ext cx="8793444" cy="1529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" name="Gerader Verbinder 7"/>
          <p:cNvCxnSpPr>
            <a:stCxn id="3" idx="1"/>
            <a:endCxn id="3" idx="3"/>
          </p:cNvCxnSpPr>
          <p:nvPr/>
        </p:nvCxnSpPr>
        <p:spPr bwMode="auto">
          <a:xfrm>
            <a:off x="228248" y="2932730"/>
            <a:ext cx="879344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Gerader Verbinder 10"/>
          <p:cNvCxnSpPr/>
          <p:nvPr/>
        </p:nvCxnSpPr>
        <p:spPr bwMode="auto">
          <a:xfrm>
            <a:off x="228248" y="4609130"/>
            <a:ext cx="879344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1388444092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73403" y="574146"/>
            <a:ext cx="8642350" cy="321469"/>
          </a:xfrm>
        </p:spPr>
        <p:txBody>
          <a:bodyPr/>
          <a:lstStyle/>
          <a:p>
            <a:r>
              <a:rPr lang="de-DE" b="0" dirty="0"/>
              <a:t>Übersicht über alle Module II 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R="40470">
              <a:lnSpc>
                <a:spcPct val="100000"/>
              </a:lnSpc>
            </a:pPr>
            <a:r>
              <a:rPr lang="de-DE" sz="1400" b="1" dirty="0">
                <a:solidFill>
                  <a:srgbClr val="668B00"/>
                </a:solidFill>
                <a:latin typeface="Verdana"/>
              </a:rPr>
              <a:t>Vertiefungsbereich</a:t>
            </a:r>
          </a:p>
          <a:p>
            <a:pPr marR="40470">
              <a:lnSpc>
                <a:spcPct val="100000"/>
              </a:lnSpc>
            </a:pPr>
            <a:endParaRPr lang="de-DE" sz="1400" b="1" dirty="0">
              <a:solidFill>
                <a:srgbClr val="668B00"/>
              </a:solidFill>
              <a:latin typeface="Verdana"/>
            </a:endParaRPr>
          </a:p>
          <a:p>
            <a:pPr marR="40470">
              <a:lnSpc>
                <a:spcPct val="100000"/>
              </a:lnSpc>
            </a:pPr>
            <a:r>
              <a:rPr lang="de-DE" sz="1400" dirty="0">
                <a:solidFill>
                  <a:schemeClr val="accent2">
                    <a:lumMod val="75000"/>
                  </a:schemeClr>
                </a:solidFill>
                <a:latin typeface="Verdana"/>
              </a:rPr>
              <a:t>Pflichtteil</a:t>
            </a:r>
          </a:p>
          <a:p>
            <a:pPr marR="51950">
              <a:lnSpc>
                <a:spcPct val="100000"/>
              </a:lnSpc>
            </a:pPr>
            <a:r>
              <a:rPr lang="de-DE" sz="1400" dirty="0">
                <a:solidFill>
                  <a:srgbClr val="00225A"/>
                </a:solidFill>
                <a:latin typeface="Verdana"/>
              </a:rPr>
              <a:t>Politikwissenschaftliche Forschung (13 LP)</a:t>
            </a:r>
          </a:p>
          <a:p>
            <a:pPr marR="51950">
              <a:lnSpc>
                <a:spcPct val="100000"/>
              </a:lnSpc>
            </a:pPr>
            <a:endParaRPr lang="de-DE" sz="1400" dirty="0">
              <a:solidFill>
                <a:srgbClr val="00225A"/>
              </a:solidFill>
              <a:latin typeface="Verdana"/>
            </a:endParaRPr>
          </a:p>
          <a:p>
            <a:pPr marR="51950">
              <a:lnSpc>
                <a:spcPct val="100000"/>
              </a:lnSpc>
            </a:pPr>
            <a:r>
              <a:rPr lang="de-DE" sz="1400" dirty="0">
                <a:solidFill>
                  <a:schemeClr val="accent2">
                    <a:lumMod val="75000"/>
                  </a:schemeClr>
                </a:solidFill>
                <a:latin typeface="Verdana"/>
              </a:rPr>
              <a:t>Wahlpflichtteil</a:t>
            </a:r>
            <a:r>
              <a:rPr lang="de-DE" sz="1400" dirty="0">
                <a:solidFill>
                  <a:srgbClr val="668B00"/>
                </a:solidFill>
                <a:latin typeface="Verdana"/>
              </a:rPr>
              <a:t> </a:t>
            </a:r>
            <a:r>
              <a:rPr lang="de-DE" sz="1100" dirty="0">
                <a:solidFill>
                  <a:srgbClr val="668B00"/>
                </a:solidFill>
                <a:latin typeface="Verdana"/>
              </a:rPr>
              <a:t>(2 verschiedene von den 3 nachfolgenden Module sind zu absolvieren)</a:t>
            </a:r>
          </a:p>
          <a:p>
            <a:pPr marR="51950">
              <a:lnSpc>
                <a:spcPct val="100000"/>
              </a:lnSpc>
            </a:pPr>
            <a:r>
              <a:rPr lang="de-DE" sz="1400" dirty="0">
                <a:solidFill>
                  <a:srgbClr val="00225A"/>
                </a:solidFill>
                <a:latin typeface="Verdana"/>
              </a:rPr>
              <a:t>Theorie, Ideengeschichte und Grundlagen der Politik (10 LP)</a:t>
            </a:r>
          </a:p>
          <a:p>
            <a:pPr marR="51950">
              <a:lnSpc>
                <a:spcPct val="100000"/>
              </a:lnSpc>
            </a:pPr>
            <a:r>
              <a:rPr lang="de-DE" sz="1400" dirty="0">
                <a:solidFill>
                  <a:srgbClr val="00225A"/>
                </a:solidFill>
                <a:latin typeface="Verdana"/>
              </a:rPr>
              <a:t>Politische Systeme und Vergleich (10 LP)</a:t>
            </a:r>
          </a:p>
          <a:p>
            <a:pPr marR="51950">
              <a:lnSpc>
                <a:spcPct val="100000"/>
              </a:lnSpc>
            </a:pPr>
            <a:r>
              <a:rPr lang="de-DE" sz="1400" dirty="0">
                <a:solidFill>
                  <a:srgbClr val="00225A"/>
                </a:solidFill>
                <a:latin typeface="Verdana"/>
              </a:rPr>
              <a:t>Internationale Beziehungen(10 LP)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e-DE"/>
              <a:t>Titel, Datum, …</a:t>
            </a:r>
            <a:endParaRPr lang="de-DE" dirty="0"/>
          </a:p>
        </p:txBody>
      </p:sp>
      <p:cxnSp>
        <p:nvCxnSpPr>
          <p:cNvPr id="5" name="Gerader Verbinder 4"/>
          <p:cNvCxnSpPr/>
          <p:nvPr/>
        </p:nvCxnSpPr>
        <p:spPr bwMode="auto">
          <a:xfrm flipV="1">
            <a:off x="175278" y="3770444"/>
            <a:ext cx="8793444" cy="1529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014514920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73403" y="574146"/>
            <a:ext cx="8642350" cy="321469"/>
          </a:xfrm>
        </p:spPr>
        <p:txBody>
          <a:bodyPr/>
          <a:lstStyle/>
          <a:p>
            <a:r>
              <a:rPr lang="de-DE" b="0" dirty="0"/>
              <a:t>Übersicht über alle Module III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50825" y="937698"/>
            <a:ext cx="8642350" cy="3923626"/>
          </a:xfrm>
        </p:spPr>
        <p:txBody>
          <a:bodyPr/>
          <a:lstStyle/>
          <a:p>
            <a:pPr marR="40470">
              <a:lnSpc>
                <a:spcPct val="100000"/>
              </a:lnSpc>
            </a:pPr>
            <a:r>
              <a:rPr lang="de-DE" sz="1400" b="1" dirty="0">
                <a:solidFill>
                  <a:srgbClr val="668B00"/>
                </a:solidFill>
                <a:latin typeface="Verdana"/>
              </a:rPr>
              <a:t>Allgemeine Berufsvorbereitung </a:t>
            </a:r>
          </a:p>
          <a:p>
            <a:pPr marR="40470">
              <a:lnSpc>
                <a:spcPct val="100000"/>
              </a:lnSpc>
            </a:pPr>
            <a:r>
              <a:rPr lang="de-DE" sz="1400" b="1" dirty="0">
                <a:solidFill>
                  <a:srgbClr val="668B00"/>
                </a:solidFill>
                <a:latin typeface="Verdana"/>
              </a:rPr>
              <a:t>	</a:t>
            </a:r>
            <a:r>
              <a:rPr lang="de-DE" sz="1400" b="1" dirty="0">
                <a:solidFill>
                  <a:srgbClr val="FFC000"/>
                </a:solidFill>
                <a:latin typeface="Verdana"/>
              </a:rPr>
              <a:t>Variante I</a:t>
            </a:r>
            <a:endParaRPr lang="de-DE" sz="1400" dirty="0">
              <a:solidFill>
                <a:srgbClr val="FFC000"/>
              </a:solidFill>
              <a:latin typeface="Verdana"/>
            </a:endParaRPr>
          </a:p>
          <a:p>
            <a:pPr marR="51950">
              <a:lnSpc>
                <a:spcPct val="100000"/>
              </a:lnSpc>
            </a:pPr>
            <a:r>
              <a:rPr lang="de-DE" sz="1400" dirty="0">
                <a:solidFill>
                  <a:srgbClr val="00225A"/>
                </a:solidFill>
                <a:latin typeface="Verdana"/>
              </a:rPr>
              <a:t>Praktikumsmodul (15 LP)</a:t>
            </a:r>
          </a:p>
          <a:p>
            <a:pPr marR="51950">
              <a:lnSpc>
                <a:spcPct val="100000"/>
              </a:lnSpc>
            </a:pPr>
            <a:r>
              <a:rPr lang="de-DE" sz="1400" dirty="0">
                <a:solidFill>
                  <a:srgbClr val="00225A"/>
                </a:solidFill>
                <a:latin typeface="Verdana"/>
              </a:rPr>
              <a:t>Modul Berufsfeldorientierung A (5 LP)</a:t>
            </a:r>
          </a:p>
          <a:p>
            <a:pPr marR="51950">
              <a:lnSpc>
                <a:spcPct val="100000"/>
              </a:lnSpc>
            </a:pPr>
            <a:r>
              <a:rPr lang="de-DE" sz="1400" dirty="0">
                <a:solidFill>
                  <a:srgbClr val="00225A"/>
                </a:solidFill>
                <a:latin typeface="Verdana"/>
              </a:rPr>
              <a:t>ABV-Modul 1 (5 LP)</a:t>
            </a:r>
          </a:p>
          <a:p>
            <a:pPr marR="51950">
              <a:lnSpc>
                <a:spcPct val="100000"/>
              </a:lnSpc>
            </a:pPr>
            <a:r>
              <a:rPr lang="de-DE" sz="1400" dirty="0">
                <a:solidFill>
                  <a:srgbClr val="00225A"/>
                </a:solidFill>
                <a:latin typeface="Verdana"/>
              </a:rPr>
              <a:t>ABV-Modul 2 (5 LP)</a:t>
            </a:r>
          </a:p>
          <a:p>
            <a:pPr marR="51950">
              <a:lnSpc>
                <a:spcPct val="100000"/>
              </a:lnSpc>
            </a:pPr>
            <a:r>
              <a:rPr lang="de-DE" sz="1400" b="1" dirty="0">
                <a:solidFill>
                  <a:srgbClr val="668B00"/>
                </a:solidFill>
                <a:latin typeface="Verdana"/>
              </a:rPr>
              <a:t>	</a:t>
            </a:r>
            <a:r>
              <a:rPr lang="de-DE" sz="1400" b="1" dirty="0">
                <a:solidFill>
                  <a:srgbClr val="FFC000"/>
                </a:solidFill>
                <a:latin typeface="Verdana"/>
              </a:rPr>
              <a:t>Variante II</a:t>
            </a:r>
            <a:endParaRPr lang="de-DE" sz="1400" dirty="0">
              <a:solidFill>
                <a:srgbClr val="FFC000"/>
              </a:solidFill>
              <a:latin typeface="Verdana"/>
            </a:endParaRPr>
          </a:p>
          <a:p>
            <a:pPr marR="51950">
              <a:lnSpc>
                <a:spcPct val="100000"/>
              </a:lnSpc>
            </a:pPr>
            <a:r>
              <a:rPr lang="de-DE" sz="1400" dirty="0">
                <a:solidFill>
                  <a:srgbClr val="00225A"/>
                </a:solidFill>
                <a:latin typeface="Verdana"/>
              </a:rPr>
              <a:t>Praktikumsmodul (10 LP)</a:t>
            </a:r>
          </a:p>
          <a:p>
            <a:pPr marR="51950">
              <a:lnSpc>
                <a:spcPct val="100000"/>
              </a:lnSpc>
            </a:pPr>
            <a:r>
              <a:rPr lang="de-DE" sz="1400" dirty="0">
                <a:solidFill>
                  <a:srgbClr val="00225A"/>
                </a:solidFill>
                <a:latin typeface="Verdana"/>
              </a:rPr>
              <a:t>Modul Berufsfeldorientierung A (5 LP)</a:t>
            </a:r>
          </a:p>
          <a:p>
            <a:pPr marR="51950">
              <a:lnSpc>
                <a:spcPct val="100000"/>
              </a:lnSpc>
            </a:pPr>
            <a:r>
              <a:rPr lang="de-DE" sz="1400" dirty="0">
                <a:solidFill>
                  <a:srgbClr val="00225A"/>
                </a:solidFill>
                <a:latin typeface="Verdana"/>
              </a:rPr>
              <a:t>Modul Berufsfeldorientierung B (5 LP)</a:t>
            </a:r>
          </a:p>
          <a:p>
            <a:pPr marR="51950">
              <a:lnSpc>
                <a:spcPct val="100000"/>
              </a:lnSpc>
            </a:pPr>
            <a:r>
              <a:rPr lang="de-DE" sz="1400" dirty="0">
                <a:solidFill>
                  <a:srgbClr val="00225A"/>
                </a:solidFill>
                <a:latin typeface="Verdana"/>
              </a:rPr>
              <a:t>ABV-Modul 1 (5 LP)</a:t>
            </a:r>
          </a:p>
          <a:p>
            <a:pPr marR="51950">
              <a:lnSpc>
                <a:spcPct val="100000"/>
              </a:lnSpc>
            </a:pPr>
            <a:r>
              <a:rPr lang="de-DE" sz="1400" dirty="0">
                <a:solidFill>
                  <a:srgbClr val="00225A"/>
                </a:solidFill>
                <a:latin typeface="Verdana"/>
              </a:rPr>
              <a:t>ABV-Modul 2 (5 LP)</a:t>
            </a:r>
          </a:p>
          <a:p>
            <a:pPr marR="51950">
              <a:lnSpc>
                <a:spcPct val="100000"/>
              </a:lnSpc>
            </a:pPr>
            <a:r>
              <a:rPr lang="de-DE" sz="1400" b="1" dirty="0">
                <a:solidFill>
                  <a:srgbClr val="668B00"/>
                </a:solidFill>
                <a:latin typeface="Verdana"/>
              </a:rPr>
              <a:t>Bachelormodul</a:t>
            </a:r>
            <a:endParaRPr lang="de-DE" sz="1400" dirty="0">
              <a:solidFill>
                <a:srgbClr val="00225A"/>
              </a:solidFill>
              <a:latin typeface="Verdana"/>
            </a:endParaRPr>
          </a:p>
          <a:p>
            <a:pPr marR="51950">
              <a:lnSpc>
                <a:spcPct val="100000"/>
              </a:lnSpc>
            </a:pPr>
            <a:r>
              <a:rPr lang="de-DE" sz="1400" dirty="0">
                <a:solidFill>
                  <a:srgbClr val="00225A"/>
                </a:solidFill>
                <a:latin typeface="Verdana"/>
              </a:rPr>
              <a:t>Bachelorarbeit (12 LP)</a:t>
            </a:r>
            <a:endParaRPr lang="de-DE" sz="1400" dirty="0">
              <a:solidFill>
                <a:srgbClr val="92D050"/>
              </a:solidFill>
              <a:latin typeface="Verdana"/>
            </a:endParaRPr>
          </a:p>
        </p:txBody>
      </p:sp>
      <p:cxnSp>
        <p:nvCxnSpPr>
          <p:cNvPr id="5" name="Gerader Verbinder 4"/>
          <p:cNvCxnSpPr/>
          <p:nvPr/>
        </p:nvCxnSpPr>
        <p:spPr bwMode="auto">
          <a:xfrm>
            <a:off x="273403" y="4228372"/>
            <a:ext cx="8573563" cy="582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" name="Gerader Verbinder 6"/>
          <p:cNvCxnSpPr/>
          <p:nvPr/>
        </p:nvCxnSpPr>
        <p:spPr bwMode="auto">
          <a:xfrm>
            <a:off x="273402" y="4855500"/>
            <a:ext cx="8573563" cy="582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3277919985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73403" y="574146"/>
            <a:ext cx="8642350" cy="321469"/>
          </a:xfrm>
        </p:spPr>
        <p:txBody>
          <a:bodyPr/>
          <a:lstStyle/>
          <a:p>
            <a:r>
              <a:rPr lang="de-DE" sz="2800" b="0" dirty="0"/>
              <a:t>Die Pflichtmodule (Einführungsbereich)</a:t>
            </a:r>
            <a:endParaRPr lang="de-DE" sz="2800" dirty="0"/>
          </a:p>
        </p:txBody>
      </p:sp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1059315"/>
              </p:ext>
            </p:extLst>
          </p:nvPr>
        </p:nvGraphicFramePr>
        <p:xfrm>
          <a:off x="293509" y="1275643"/>
          <a:ext cx="8286045" cy="2465960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29486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7717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775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2539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5720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30579">
                <a:tc>
                  <a:txBody>
                    <a:bodyPr/>
                    <a:lstStyle/>
                    <a:p>
                      <a:r>
                        <a:rPr lang="de-DE" sz="1400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Studienbereiche</a:t>
                      </a:r>
                      <a:r>
                        <a:rPr lang="de-DE" sz="1400" baseline="0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 und Module</a:t>
                      </a:r>
                      <a:endParaRPr lang="de-DE" sz="14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LP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LV Art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SWS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Prüfungsleistung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3994">
                <a:tc>
                  <a:txBody>
                    <a:bodyPr/>
                    <a:lstStyle/>
                    <a:p>
                      <a:r>
                        <a:rPr lang="de-DE" sz="14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Verdana"/>
                        </a:rPr>
                        <a:t>Einführungsbereich </a:t>
                      </a:r>
                      <a:endParaRPr lang="de-DE" sz="14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Verdana"/>
                        </a:rPr>
                        <a:t>30 LP</a:t>
                      </a:r>
                      <a:endParaRPr lang="de-DE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6798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dirty="0">
                          <a:solidFill>
                            <a:srgbClr val="00225A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Einführung in die Politikwissenschaft</a:t>
                      </a:r>
                    </a:p>
                    <a:p>
                      <a:endParaRPr lang="de-DE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sz="14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1 V</a:t>
                      </a:r>
                    </a:p>
                    <a:p>
                      <a:pPr algn="l"/>
                      <a:r>
                        <a:rPr lang="de-DE" sz="14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1PS/TWA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  <a:p>
                      <a:pPr algn="ctr"/>
                      <a:r>
                        <a:rPr lang="de-DE" sz="14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b="0" i="0" u="none" strike="noStrike" kern="1200" baseline="0" dirty="0">
                          <a:solidFill>
                            <a:schemeClr val="dk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Hausarbeit</a:t>
                      </a:r>
                      <a:endParaRPr lang="de-DE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3810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dirty="0">
                          <a:solidFill>
                            <a:srgbClr val="00225A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Einführung in die Methoden der Politikwissenschaft</a:t>
                      </a:r>
                    </a:p>
                    <a:p>
                      <a:endParaRPr lang="de-DE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sz="14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1V </a:t>
                      </a:r>
                      <a:r>
                        <a:rPr lang="de-DE" sz="9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-Meth </a:t>
                      </a:r>
                      <a:r>
                        <a:rPr lang="de-DE" sz="900" dirty="0" err="1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empi</a:t>
                      </a:r>
                      <a:r>
                        <a:rPr lang="de-DE" sz="9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. </a:t>
                      </a:r>
                      <a:r>
                        <a:rPr lang="de-DE" sz="900" dirty="0" err="1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PoWi</a:t>
                      </a:r>
                      <a:endParaRPr lang="de-DE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 algn="l"/>
                      <a:r>
                        <a:rPr lang="de-DE" sz="14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1V </a:t>
                      </a:r>
                      <a:r>
                        <a:rPr lang="de-DE" sz="9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–Meth. Analyse </a:t>
                      </a:r>
                      <a:r>
                        <a:rPr lang="de-DE" sz="900" dirty="0" err="1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quant</a:t>
                      </a:r>
                      <a:r>
                        <a:rPr lang="de-DE" sz="9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. Daten</a:t>
                      </a:r>
                    </a:p>
                    <a:p>
                      <a:pPr algn="l"/>
                      <a:r>
                        <a:rPr lang="de-DE" sz="14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1PS </a:t>
                      </a:r>
                      <a:r>
                        <a:rPr lang="de-DE" sz="9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r>
                        <a:rPr lang="de-DE" sz="900" dirty="0" err="1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Quali</a:t>
                      </a:r>
                      <a:r>
                        <a:rPr lang="de-DE" sz="9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. Sozialforschung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  <a:p>
                      <a:pPr algn="ctr"/>
                      <a:r>
                        <a:rPr lang="de-DE" sz="14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  <a:p>
                      <a:pPr algn="ctr"/>
                      <a:r>
                        <a:rPr lang="de-DE" sz="14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Klausur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72022974"/>
      </p:ext>
    </p:extLst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73403" y="574146"/>
            <a:ext cx="8642350" cy="321469"/>
          </a:xfrm>
        </p:spPr>
        <p:txBody>
          <a:bodyPr/>
          <a:lstStyle/>
          <a:p>
            <a:r>
              <a:rPr lang="de-DE" sz="2800" b="0" dirty="0"/>
              <a:t>Die Pflichtmodule (Grundlagenbereich) </a:t>
            </a:r>
            <a:endParaRPr lang="de-DE" sz="2800" dirty="0"/>
          </a:p>
        </p:txBody>
      </p:sp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1808082"/>
              </p:ext>
            </p:extLst>
          </p:nvPr>
        </p:nvGraphicFramePr>
        <p:xfrm>
          <a:off x="293509" y="1275643"/>
          <a:ext cx="8286045" cy="3304061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29486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7717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457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720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5720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30579">
                <a:tc>
                  <a:txBody>
                    <a:bodyPr/>
                    <a:lstStyle/>
                    <a:p>
                      <a:r>
                        <a:rPr lang="de-DE" sz="1400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Studienbereiche</a:t>
                      </a:r>
                      <a:r>
                        <a:rPr lang="de-DE" sz="1400" baseline="0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 und Module</a:t>
                      </a:r>
                      <a:endParaRPr lang="de-DE" sz="14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LP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LV Art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SWS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Prüfungsleistung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3994">
                <a:tc>
                  <a:txBody>
                    <a:bodyPr/>
                    <a:lstStyle/>
                    <a:p>
                      <a:r>
                        <a:rPr lang="de-DE" sz="14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Verdana"/>
                        </a:rPr>
                        <a:t>Grundlagenbereich</a:t>
                      </a:r>
                      <a:endParaRPr lang="de-DE" sz="14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Verdana"/>
                        </a:rPr>
                        <a:t>45 LP</a:t>
                      </a:r>
                      <a:endParaRPr lang="de-DE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6798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dirty="0">
                          <a:solidFill>
                            <a:srgbClr val="00225A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Theorie, Ideengeschichte und Grundlagen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dirty="0">
                          <a:solidFill>
                            <a:srgbClr val="00225A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der Politik A</a:t>
                      </a:r>
                      <a:endParaRPr lang="de-DE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1 V</a:t>
                      </a:r>
                    </a:p>
                    <a:p>
                      <a:pPr algn="ctr"/>
                      <a:r>
                        <a:rPr lang="de-DE" sz="14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1V</a:t>
                      </a:r>
                    </a:p>
                    <a:p>
                      <a:pPr algn="ctr"/>
                      <a:r>
                        <a:rPr lang="de-DE" sz="14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1PS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  <a:p>
                      <a:pPr algn="ctr"/>
                      <a:r>
                        <a:rPr lang="de-DE" sz="14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  <a:p>
                      <a:pPr algn="ctr"/>
                      <a:r>
                        <a:rPr lang="de-DE" sz="14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b="0" i="0" u="none" strike="noStrike" kern="1200" baseline="0" dirty="0">
                          <a:solidFill>
                            <a:schemeClr val="dk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K, HA oder Referat-Ausarbeitung</a:t>
                      </a:r>
                      <a:endParaRPr lang="de-DE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3810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dirty="0">
                          <a:solidFill>
                            <a:srgbClr val="00225A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Politische Systeme und Vergleich A</a:t>
                      </a:r>
                      <a:endParaRPr lang="de-DE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1V</a:t>
                      </a:r>
                    </a:p>
                    <a:p>
                      <a:pPr algn="ctr"/>
                      <a:r>
                        <a:rPr lang="de-DE" sz="14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1V</a:t>
                      </a:r>
                    </a:p>
                    <a:p>
                      <a:pPr algn="ctr"/>
                      <a:r>
                        <a:rPr lang="de-DE" sz="14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1PS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  <a:p>
                      <a:pPr algn="ctr"/>
                      <a:r>
                        <a:rPr lang="de-DE" sz="14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  <a:p>
                      <a:pPr algn="ctr"/>
                      <a:r>
                        <a:rPr lang="de-DE" sz="14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b="0" i="0" u="none" strike="noStrike" kern="1200" baseline="0" dirty="0">
                          <a:solidFill>
                            <a:schemeClr val="dk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K, HA oder Referat-Ausarbeitung</a:t>
                      </a:r>
                      <a:endParaRPr lang="de-DE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3810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Internationale Beziehungen 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1V</a:t>
                      </a:r>
                    </a:p>
                    <a:p>
                      <a:pPr algn="ctr"/>
                      <a:r>
                        <a:rPr lang="de-DE" sz="14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1V</a:t>
                      </a:r>
                    </a:p>
                    <a:p>
                      <a:pPr algn="ctr"/>
                      <a:r>
                        <a:rPr lang="de-DE" sz="14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1PS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  <a:p>
                      <a:pPr algn="ctr"/>
                      <a:r>
                        <a:rPr lang="de-DE" sz="14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  <a:p>
                      <a:pPr algn="ctr"/>
                      <a:r>
                        <a:rPr lang="de-DE" sz="14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b="0" i="0" u="none" strike="noStrike" kern="1200" baseline="0" dirty="0">
                          <a:solidFill>
                            <a:schemeClr val="dk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K, HA oder Referat-Ausarbeitung</a:t>
                      </a:r>
                      <a:endParaRPr lang="de-DE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10827121"/>
      </p:ext>
    </p:extLst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73403" y="574146"/>
            <a:ext cx="8642350" cy="321469"/>
          </a:xfrm>
        </p:spPr>
        <p:txBody>
          <a:bodyPr/>
          <a:lstStyle/>
          <a:p>
            <a:r>
              <a:rPr lang="de-DE" sz="2800" b="0" dirty="0"/>
              <a:t>Die Module des Erweiterungsbereichs </a:t>
            </a:r>
            <a:endParaRPr lang="de-DE" sz="2800" dirty="0"/>
          </a:p>
        </p:txBody>
      </p:sp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7492822"/>
              </p:ext>
            </p:extLst>
          </p:nvPr>
        </p:nvGraphicFramePr>
        <p:xfrm>
          <a:off x="293509" y="1034370"/>
          <a:ext cx="8286045" cy="3954563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29486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7717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457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720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5720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88403">
                <a:tc>
                  <a:txBody>
                    <a:bodyPr/>
                    <a:lstStyle/>
                    <a:p>
                      <a:r>
                        <a:rPr lang="de-DE" sz="1400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Studienbereiche</a:t>
                      </a:r>
                      <a:r>
                        <a:rPr lang="de-DE" sz="1400" baseline="0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 und Module</a:t>
                      </a:r>
                      <a:endParaRPr lang="de-DE" sz="14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LP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LV Art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SWS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Prüfungsleistung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21012">
                <a:tc>
                  <a:txBody>
                    <a:bodyPr/>
                    <a:lstStyle/>
                    <a:p>
                      <a:r>
                        <a:rPr lang="de-DE" sz="14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Verdana"/>
                        </a:rPr>
                        <a:t>Erweiterungsbereich </a:t>
                      </a:r>
                    </a:p>
                    <a:p>
                      <a:r>
                        <a:rPr lang="de-DE" sz="1100" b="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Verdana"/>
                        </a:rPr>
                        <a:t>(bestehend aus Erweiterungsbereich und ggf. affines Modul)</a:t>
                      </a:r>
                      <a:endParaRPr lang="de-DE" sz="1100" b="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Verdana"/>
                        </a:rPr>
                        <a:t>30</a:t>
                      </a:r>
                      <a:r>
                        <a:rPr lang="de-DE" sz="1400" b="1" baseline="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Verdana"/>
                        </a:rPr>
                        <a:t> </a:t>
                      </a:r>
                      <a:r>
                        <a:rPr lang="de-DE" sz="14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Verdana"/>
                        </a:rPr>
                        <a:t>LP</a:t>
                      </a:r>
                      <a:endParaRPr lang="de-DE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972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dirty="0">
                          <a:solidFill>
                            <a:srgbClr val="00225A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Politik im europäischen </a:t>
                      </a:r>
                      <a:r>
                        <a:rPr lang="de-DE" sz="1400" dirty="0" err="1">
                          <a:solidFill>
                            <a:srgbClr val="00225A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Mehrebenensystem</a:t>
                      </a:r>
                      <a:endParaRPr lang="de-DE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1PS</a:t>
                      </a:r>
                    </a:p>
                    <a:p>
                      <a:pPr algn="ctr"/>
                      <a:r>
                        <a:rPr lang="de-DE" sz="14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1PS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  <a:p>
                      <a:pPr algn="ctr"/>
                      <a:r>
                        <a:rPr lang="de-DE" sz="14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b="0" i="0" u="none" strike="noStrike" kern="1200" baseline="0" dirty="0">
                          <a:solidFill>
                            <a:schemeClr val="dk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K, HA oder Referat-Ausarbeitung</a:t>
                      </a:r>
                      <a:endParaRPr lang="de-DE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972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dirty="0">
                          <a:solidFill>
                            <a:srgbClr val="00225A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Globales Regieren</a:t>
                      </a:r>
                      <a:endParaRPr lang="de-DE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1PS</a:t>
                      </a:r>
                    </a:p>
                    <a:p>
                      <a:pPr algn="ctr"/>
                      <a:r>
                        <a:rPr lang="de-DE" sz="14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1PS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  <a:p>
                      <a:pPr algn="ctr"/>
                      <a:r>
                        <a:rPr lang="de-DE" sz="14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b="0" i="0" u="none" strike="noStrike" kern="1200" baseline="0" dirty="0">
                          <a:solidFill>
                            <a:schemeClr val="dk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K, HA oder Referat-Ausarbeitung</a:t>
                      </a:r>
                      <a:endParaRPr lang="de-DE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0972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Kritische Friedens- und Genderforschung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1PS</a:t>
                      </a:r>
                    </a:p>
                    <a:p>
                      <a:pPr algn="ctr"/>
                      <a:r>
                        <a:rPr lang="de-DE" sz="14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1PS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  <a:p>
                      <a:pPr algn="ctr"/>
                      <a:r>
                        <a:rPr lang="de-DE" sz="14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b="0" i="0" u="none" strike="noStrike" kern="1200" baseline="0" dirty="0">
                          <a:solidFill>
                            <a:schemeClr val="dk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K, HA oder Referat-Ausarbeitung</a:t>
                      </a:r>
                      <a:endParaRPr lang="de-DE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135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Regionale Politikanalyse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1PS</a:t>
                      </a:r>
                    </a:p>
                    <a:p>
                      <a:pPr algn="ctr"/>
                      <a:r>
                        <a:rPr lang="de-DE" sz="14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1PS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  <a:p>
                      <a:pPr algn="ctr"/>
                      <a:r>
                        <a:rPr lang="de-DE" sz="14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b="0" i="0" u="none" strike="noStrike" kern="1200" baseline="0" dirty="0">
                          <a:solidFill>
                            <a:schemeClr val="dk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K, HA oder Referat-Ausarbeitung</a:t>
                      </a:r>
                      <a:endParaRPr lang="de-DE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36748943"/>
      </p:ext>
    </p:extLst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73403" y="574146"/>
            <a:ext cx="8642350" cy="321469"/>
          </a:xfrm>
        </p:spPr>
        <p:txBody>
          <a:bodyPr/>
          <a:lstStyle/>
          <a:p>
            <a:r>
              <a:rPr lang="de-DE" sz="2800" dirty="0"/>
              <a:t>Module des Vertiefungsbereichs</a:t>
            </a:r>
          </a:p>
        </p:txBody>
      </p:sp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0245855"/>
              </p:ext>
            </p:extLst>
          </p:nvPr>
        </p:nvGraphicFramePr>
        <p:xfrm>
          <a:off x="293509" y="1034370"/>
          <a:ext cx="8286045" cy="3708816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29486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7717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457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720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5720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88403">
                <a:tc>
                  <a:txBody>
                    <a:bodyPr/>
                    <a:lstStyle/>
                    <a:p>
                      <a:r>
                        <a:rPr lang="de-DE" sz="1400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Studienbereiche</a:t>
                      </a:r>
                      <a:r>
                        <a:rPr lang="de-DE" sz="1400" baseline="0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 und Module</a:t>
                      </a:r>
                      <a:endParaRPr lang="de-DE" sz="14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LP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LV Art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SWS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Prüfungsleistung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427">
                <a:tc gridSpan="5">
                  <a:txBody>
                    <a:bodyPr/>
                    <a:lstStyle/>
                    <a:p>
                      <a:r>
                        <a:rPr lang="de-DE" sz="14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Verdana"/>
                        </a:rPr>
                        <a:t>Pflichtteil </a:t>
                      </a:r>
                      <a:r>
                        <a:rPr lang="de-DE" sz="1400" b="1" baseline="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Verdana"/>
                        </a:rPr>
                        <a:t>13 </a:t>
                      </a:r>
                      <a:r>
                        <a:rPr lang="de-DE" sz="14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Verdana"/>
                        </a:rPr>
                        <a:t>LP</a:t>
                      </a:r>
                      <a:endParaRPr lang="de-DE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de-DE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972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dirty="0">
                          <a:solidFill>
                            <a:srgbClr val="00225A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Politikwissenschaftliche Forschung</a:t>
                      </a:r>
                      <a:endParaRPr lang="de-DE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1HS</a:t>
                      </a:r>
                    </a:p>
                    <a:p>
                      <a:pPr algn="ctr"/>
                      <a:r>
                        <a:rPr lang="de-DE" sz="14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1HS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  <a:p>
                      <a:pPr algn="ctr"/>
                      <a:r>
                        <a:rPr lang="de-DE" sz="14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b="0" i="0" u="none" strike="noStrike" kern="1200" baseline="0" dirty="0">
                          <a:solidFill>
                            <a:schemeClr val="dk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Hausarbeit </a:t>
                      </a:r>
                    </a:p>
                    <a:p>
                      <a:pPr algn="ctr"/>
                      <a:r>
                        <a:rPr lang="de-DE" sz="1400" b="0" i="0" u="none" strike="noStrike" kern="1200" baseline="0" dirty="0">
                          <a:solidFill>
                            <a:schemeClr val="dk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4.500 Wörter</a:t>
                      </a:r>
                      <a:endParaRPr lang="de-DE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7325">
                <a:tc gridSpan="5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b="1" dirty="0">
                          <a:solidFill>
                            <a:srgbClr val="00225A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Wahlpflichtteil 20 LP</a:t>
                      </a:r>
                      <a:r>
                        <a:rPr lang="de-DE" sz="1400" b="1" baseline="0" dirty="0">
                          <a:solidFill>
                            <a:srgbClr val="00225A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de-DE" sz="1100" b="1" dirty="0">
                          <a:solidFill>
                            <a:srgbClr val="00225A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(2 verschiedene</a:t>
                      </a:r>
                      <a:r>
                        <a:rPr lang="de-DE" sz="1100" b="1" baseline="0" dirty="0">
                          <a:solidFill>
                            <a:srgbClr val="00225A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der 3 Module sind zu wählen)</a:t>
                      </a:r>
                      <a:endParaRPr lang="de-DE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1295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Vertiefung – Theorie, Ideengeschichte und Grundlagen der Politik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1HS</a:t>
                      </a:r>
                    </a:p>
                    <a:p>
                      <a:pPr algn="ctr"/>
                      <a:r>
                        <a:rPr lang="de-DE" sz="14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1HS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  <a:p>
                      <a:pPr algn="ctr"/>
                      <a:r>
                        <a:rPr lang="de-DE" sz="14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b="0" i="0" u="none" strike="noStrike" kern="1200" baseline="0" dirty="0">
                          <a:solidFill>
                            <a:schemeClr val="dk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Hausarbeit</a:t>
                      </a:r>
                    </a:p>
                    <a:p>
                      <a:pPr algn="ctr"/>
                      <a:r>
                        <a:rPr lang="de-DE" sz="1400" b="0" i="0" u="none" strike="noStrike" kern="1200" baseline="0" dirty="0">
                          <a:solidFill>
                            <a:schemeClr val="dk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6000 Wörter</a:t>
                      </a:r>
                      <a:endParaRPr lang="de-DE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135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Vertiefung – Politische Systeme und Vergleich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1HS</a:t>
                      </a:r>
                    </a:p>
                    <a:p>
                      <a:pPr algn="ctr"/>
                      <a:r>
                        <a:rPr lang="de-DE" sz="14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1HS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  <a:p>
                      <a:pPr algn="ctr"/>
                      <a:r>
                        <a:rPr lang="de-DE" sz="14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b="0" i="0" u="none" strike="noStrike" kern="1200" baseline="0" dirty="0">
                          <a:solidFill>
                            <a:schemeClr val="dk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Hausarbeit</a:t>
                      </a:r>
                    </a:p>
                    <a:p>
                      <a:pPr algn="ctr"/>
                      <a:r>
                        <a:rPr lang="de-DE" sz="1400" b="0" i="0" u="none" strike="noStrike" kern="1200" baseline="0" dirty="0">
                          <a:solidFill>
                            <a:schemeClr val="dk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6000 Wörter</a:t>
                      </a:r>
                      <a:endParaRPr lang="de-DE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135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Vertiefung – Internationale Beziehungen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1HS</a:t>
                      </a:r>
                    </a:p>
                    <a:p>
                      <a:pPr algn="ctr"/>
                      <a:r>
                        <a:rPr lang="de-DE" sz="14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1HS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  <a:p>
                      <a:pPr algn="ctr"/>
                      <a:r>
                        <a:rPr lang="de-DE" sz="14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b="0" i="0" u="none" strike="noStrike" kern="1200" baseline="0" dirty="0">
                          <a:solidFill>
                            <a:schemeClr val="dk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Hausarbeit</a:t>
                      </a:r>
                    </a:p>
                    <a:p>
                      <a:pPr algn="ctr"/>
                      <a:r>
                        <a:rPr lang="de-DE" sz="1400" b="0" i="0" u="none" strike="noStrike" kern="1200" baseline="0" dirty="0">
                          <a:solidFill>
                            <a:schemeClr val="dk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6000 Wörter</a:t>
                      </a:r>
                      <a:endParaRPr lang="de-DE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97832693"/>
      </p:ext>
    </p:extLst>
  </p:cSld>
  <p:clrMapOvr>
    <a:masterClrMapping/>
  </p:clrMapOvr>
  <p:transition spd="slow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25777" y="438680"/>
            <a:ext cx="8642350" cy="321469"/>
          </a:xfrm>
        </p:spPr>
        <p:txBody>
          <a:bodyPr/>
          <a:lstStyle/>
          <a:p>
            <a:r>
              <a:rPr lang="de-DE" sz="2800" dirty="0"/>
              <a:t>Allgemeine Berufsvorbereitung</a:t>
            </a:r>
          </a:p>
        </p:txBody>
      </p:sp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9533281"/>
              </p:ext>
            </p:extLst>
          </p:nvPr>
        </p:nvGraphicFramePr>
        <p:xfrm>
          <a:off x="225777" y="874665"/>
          <a:ext cx="8592067" cy="3720408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3057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505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4709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5514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8168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87836">
                <a:tc>
                  <a:txBody>
                    <a:bodyPr/>
                    <a:lstStyle/>
                    <a:p>
                      <a:r>
                        <a:rPr lang="de-DE" sz="1400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Studienbereiche</a:t>
                      </a:r>
                      <a:r>
                        <a:rPr lang="de-DE" sz="1400" baseline="0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 und Module</a:t>
                      </a:r>
                      <a:endParaRPr lang="de-DE" sz="14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LP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LV Art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SWS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Prüfungsleistung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932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b="1" dirty="0">
                          <a:solidFill>
                            <a:srgbClr val="00225A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Allgemeine Berufsvorbereitung *</a:t>
                      </a:r>
                      <a:endParaRPr lang="de-DE" sz="14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b="1" baseline="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Verdana"/>
                        </a:rPr>
                        <a:t>30 </a:t>
                      </a:r>
                      <a:r>
                        <a:rPr lang="de-DE" sz="14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Verdana"/>
                        </a:rPr>
                        <a:t>LP</a:t>
                      </a:r>
                      <a:endParaRPr lang="de-DE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1260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1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Praktikumsmodul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1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 oder 15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1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Praktikum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1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300 Std./ca. 7 Wochen oder z.B.</a:t>
                      </a:r>
                    </a:p>
                    <a:p>
                      <a:pPr algn="ctr"/>
                      <a:r>
                        <a:rPr lang="de-DE" sz="11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450 Std./ca. 11 Wochen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100" b="0" i="0" u="none" strike="noStrike" kern="1200" baseline="0" dirty="0">
                          <a:solidFill>
                            <a:schemeClr val="dk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Praktikumsbericht</a:t>
                      </a:r>
                      <a:endParaRPr lang="de-DE" sz="11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046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1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Berufsfeldorientierung 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1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1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 Seminar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1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  <a:p>
                      <a:pPr algn="ctr"/>
                      <a:endParaRPr lang="de-DE" sz="11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100" b="0" i="0" u="none" strike="noStrike" kern="1200" baseline="0" dirty="0">
                          <a:solidFill>
                            <a:schemeClr val="dk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Essay, </a:t>
                      </a:r>
                      <a:r>
                        <a:rPr lang="de-DE" sz="1100" b="0" i="0" u="none" strike="noStrike" kern="1200" baseline="0" dirty="0" err="1">
                          <a:solidFill>
                            <a:schemeClr val="dk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Policy</a:t>
                      </a:r>
                      <a:r>
                        <a:rPr lang="de-DE" sz="1100" b="0" i="0" u="none" strike="noStrike" kern="1200" baseline="0" dirty="0">
                          <a:solidFill>
                            <a:schemeClr val="dk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Paper oder Praxisbericht</a:t>
                      </a:r>
                      <a:endParaRPr lang="de-DE" sz="11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046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1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Berufsfeldorientierung B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1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1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 Seminar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1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100" b="0" i="0" u="none" strike="noStrike" kern="1200" baseline="0" dirty="0">
                          <a:solidFill>
                            <a:schemeClr val="dk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Essay, </a:t>
                      </a:r>
                      <a:r>
                        <a:rPr lang="de-DE" sz="1100" b="0" i="0" u="none" strike="noStrike" kern="1200" baseline="0" dirty="0" err="1">
                          <a:solidFill>
                            <a:schemeClr val="dk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Policy</a:t>
                      </a:r>
                      <a:r>
                        <a:rPr lang="de-DE" sz="1100" b="0" i="0" u="none" strike="noStrike" kern="1200" baseline="0" dirty="0">
                          <a:solidFill>
                            <a:schemeClr val="dk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Paper oder Praxisbericht</a:t>
                      </a:r>
                      <a:endParaRPr lang="de-DE" sz="11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046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1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ABV-Modul I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1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1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 </a:t>
                      </a:r>
                      <a:r>
                        <a:rPr lang="de-DE" sz="1100" dirty="0" err="1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StO</a:t>
                      </a:r>
                      <a:r>
                        <a:rPr lang="de-DE" sz="11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-ABV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1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1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Zertifikat o.Ä.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046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1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ABV-Modul II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1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1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 </a:t>
                      </a:r>
                      <a:r>
                        <a:rPr lang="de-DE" sz="1100" dirty="0" err="1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StO</a:t>
                      </a:r>
                      <a:r>
                        <a:rPr lang="de-DE" sz="11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-ABV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1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1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Zertifikat o.Ä.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1046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1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ABV-Modul III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1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1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 </a:t>
                      </a:r>
                      <a:r>
                        <a:rPr lang="de-DE" sz="1100" dirty="0" err="1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StO</a:t>
                      </a:r>
                      <a:r>
                        <a:rPr lang="de-DE" sz="11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-ABV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1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1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Zertifikat o.Ä.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5" name="Textfeld 4"/>
          <p:cNvSpPr txBox="1"/>
          <p:nvPr/>
        </p:nvSpPr>
        <p:spPr>
          <a:xfrm>
            <a:off x="308682" y="4712106"/>
            <a:ext cx="75015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* </a:t>
            </a:r>
            <a:r>
              <a:rPr lang="de-DE" sz="1200" i="1" dirty="0"/>
              <a:t>Nähere Erläuterung gerne nochmal auf Seite 4 dieser Präsentation anschauen.</a:t>
            </a:r>
          </a:p>
        </p:txBody>
      </p:sp>
    </p:spTree>
    <p:extLst>
      <p:ext uri="{BB962C8B-B14F-4D97-AF65-F5344CB8AC3E}">
        <p14:creationId xmlns:p14="http://schemas.microsoft.com/office/powerpoint/2010/main" val="3306408852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fu-bildschirmpraesentation_RGB_16-9">
  <a:themeElements>
    <a:clrScheme name="FU_Standard-Vorlage_B 1">
      <a:dk1>
        <a:srgbClr val="333333"/>
      </a:dk1>
      <a:lt1>
        <a:srgbClr val="FFFFFF"/>
      </a:lt1>
      <a:dk2>
        <a:srgbClr val="003366"/>
      </a:dk2>
      <a:lt2>
        <a:srgbClr val="808080"/>
      </a:lt2>
      <a:accent1>
        <a:srgbClr val="CCD6E0"/>
      </a:accent1>
      <a:accent2>
        <a:srgbClr val="99CC00"/>
      </a:accent2>
      <a:accent3>
        <a:srgbClr val="FFFFFF"/>
      </a:accent3>
      <a:accent4>
        <a:srgbClr val="2A2A2A"/>
      </a:accent4>
      <a:accent5>
        <a:srgbClr val="E2E8ED"/>
      </a:accent5>
      <a:accent6>
        <a:srgbClr val="8AB900"/>
      </a:accent6>
      <a:hlink>
        <a:srgbClr val="0066CC"/>
      </a:hlink>
      <a:folHlink>
        <a:srgbClr val="003366"/>
      </a:folHlink>
    </a:clrScheme>
    <a:fontScheme name="PPT_Vorlag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PT_Vorlage 1">
        <a:dk1>
          <a:srgbClr val="333333"/>
        </a:dk1>
        <a:lt1>
          <a:srgbClr val="FFFFFF"/>
        </a:lt1>
        <a:dk2>
          <a:srgbClr val="969696"/>
        </a:dk2>
        <a:lt2>
          <a:srgbClr val="FFFFFF"/>
        </a:lt2>
        <a:accent1>
          <a:srgbClr val="BCC7F6"/>
        </a:accent1>
        <a:accent2>
          <a:srgbClr val="86B600"/>
        </a:accent2>
        <a:accent3>
          <a:srgbClr val="FFFFFF"/>
        </a:accent3>
        <a:accent4>
          <a:srgbClr val="2A2A2A"/>
        </a:accent4>
        <a:accent5>
          <a:srgbClr val="DAE0FA"/>
        </a:accent5>
        <a:accent6>
          <a:srgbClr val="79A500"/>
        </a:accent6>
        <a:hlink>
          <a:srgbClr val="003366"/>
        </a:hlink>
        <a:folHlink>
          <a:srgbClr val="CC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_Vorlage 2">
        <a:dk1>
          <a:srgbClr val="333333"/>
        </a:dk1>
        <a:lt1>
          <a:srgbClr val="FFFFFF"/>
        </a:lt1>
        <a:dk2>
          <a:srgbClr val="969696"/>
        </a:dk2>
        <a:lt2>
          <a:srgbClr val="0066CC"/>
        </a:lt2>
        <a:accent1>
          <a:srgbClr val="BCC7F6"/>
        </a:accent1>
        <a:accent2>
          <a:srgbClr val="86B600"/>
        </a:accent2>
        <a:accent3>
          <a:srgbClr val="FFFFFF"/>
        </a:accent3>
        <a:accent4>
          <a:srgbClr val="2A2A2A"/>
        </a:accent4>
        <a:accent5>
          <a:srgbClr val="DAE0FA"/>
        </a:accent5>
        <a:accent6>
          <a:srgbClr val="79A500"/>
        </a:accent6>
        <a:hlink>
          <a:srgbClr val="003366"/>
        </a:hlink>
        <a:folHlink>
          <a:srgbClr val="CC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U_Standard-Vorlage_B 1">
        <a:dk1>
          <a:srgbClr val="333333"/>
        </a:dk1>
        <a:lt1>
          <a:srgbClr val="FFFFFF"/>
        </a:lt1>
        <a:dk2>
          <a:srgbClr val="003366"/>
        </a:dk2>
        <a:lt2>
          <a:srgbClr val="808080"/>
        </a:lt2>
        <a:accent1>
          <a:srgbClr val="CCD6E0"/>
        </a:accent1>
        <a:accent2>
          <a:srgbClr val="99CC00"/>
        </a:accent2>
        <a:accent3>
          <a:srgbClr val="FFFFFF"/>
        </a:accent3>
        <a:accent4>
          <a:srgbClr val="2A2A2A"/>
        </a:accent4>
        <a:accent5>
          <a:srgbClr val="E2E8ED"/>
        </a:accent5>
        <a:accent6>
          <a:srgbClr val="8AB900"/>
        </a:accent6>
        <a:hlink>
          <a:srgbClr val="0066CC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owerPoint_Praesentation_16-9.potx" id="{839A9D6B-7843-4504-85DF-55D57CCFE0A4}" vid="{C6DF9F5D-C10F-4CB8-957A-483DD35F04A6}"/>
    </a:ext>
  </a:ext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fu-bildschirmpraesentation_RGB_16-9</Template>
  <TotalTime>0</TotalTime>
  <Words>983</Words>
  <Application>Microsoft Office PowerPoint</Application>
  <PresentationFormat>Bildschirmpräsentation (16:9)</PresentationFormat>
  <Paragraphs>263</Paragraphs>
  <Slides>13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13</vt:i4>
      </vt:variant>
    </vt:vector>
  </HeadingPairs>
  <TitlesOfParts>
    <vt:vector size="17" baseType="lpstr">
      <vt:lpstr>Arial</vt:lpstr>
      <vt:lpstr>Times New Roman</vt:lpstr>
      <vt:lpstr>Verdana</vt:lpstr>
      <vt:lpstr>fu-bildschirmpraesentation_RGB_16-9</vt:lpstr>
      <vt:lpstr>Bachelorstudiengang Politikwissenschaft     gemäß Studienordnung vom 27. Juni 2019</vt:lpstr>
      <vt:lpstr>Übersicht über alle Module I </vt:lpstr>
      <vt:lpstr>Übersicht über alle Module II </vt:lpstr>
      <vt:lpstr>Übersicht über alle Module III</vt:lpstr>
      <vt:lpstr>Die Pflichtmodule (Einführungsbereich)</vt:lpstr>
      <vt:lpstr>Die Pflichtmodule (Grundlagenbereich) </vt:lpstr>
      <vt:lpstr>Die Module des Erweiterungsbereichs </vt:lpstr>
      <vt:lpstr>Module des Vertiefungsbereichs</vt:lpstr>
      <vt:lpstr>Allgemeine Berufsvorbereitung</vt:lpstr>
      <vt:lpstr>Bachelorarbeit</vt:lpstr>
      <vt:lpstr>Wichtiges und ggf. Wissenswertes</vt:lpstr>
      <vt:lpstr>Links </vt:lpstr>
      <vt:lpstr>Kontakt </vt:lpstr>
    </vt:vector>
  </TitlesOfParts>
  <Company>Freie Universitaet Berlin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Bachelorstudiengang Politikwissenschaft     gemäß Studienordnung vom 27. Juni 2019</dc:title>
  <dc:creator>Dümchen, Anna-Theresa</dc:creator>
  <dc:description>Version 0.9, 10.11.2005</dc:description>
  <cp:lastModifiedBy>Guhse, Sarah</cp:lastModifiedBy>
  <cp:revision>33</cp:revision>
  <cp:lastPrinted>2002-06-26T11:04:16Z</cp:lastPrinted>
  <dcterms:created xsi:type="dcterms:W3CDTF">2019-07-03T09:40:44Z</dcterms:created>
  <dcterms:modified xsi:type="dcterms:W3CDTF">2023-10-13T10:42:23Z</dcterms:modified>
</cp:coreProperties>
</file>