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373" r:id="rId2"/>
    <p:sldId id="386" r:id="rId3"/>
    <p:sldId id="393" r:id="rId4"/>
    <p:sldId id="417" r:id="rId5"/>
    <p:sldId id="387" r:id="rId6"/>
    <p:sldId id="374" r:id="rId7"/>
    <p:sldId id="375" r:id="rId8"/>
    <p:sldId id="376" r:id="rId9"/>
    <p:sldId id="377" r:id="rId10"/>
    <p:sldId id="410" r:id="rId11"/>
    <p:sldId id="378" r:id="rId12"/>
    <p:sldId id="379" r:id="rId13"/>
    <p:sldId id="380" r:id="rId14"/>
    <p:sldId id="381" r:id="rId15"/>
    <p:sldId id="382" r:id="rId16"/>
    <p:sldId id="383" r:id="rId17"/>
    <p:sldId id="411" r:id="rId18"/>
    <p:sldId id="384" r:id="rId19"/>
    <p:sldId id="385" r:id="rId20"/>
    <p:sldId id="395" r:id="rId21"/>
    <p:sldId id="413" r:id="rId22"/>
    <p:sldId id="359" r:id="rId23"/>
    <p:sldId id="357" r:id="rId24"/>
    <p:sldId id="358" r:id="rId25"/>
    <p:sldId id="354" r:id="rId26"/>
    <p:sldId id="353" r:id="rId27"/>
    <p:sldId id="342" r:id="rId28"/>
    <p:sldId id="343" r:id="rId29"/>
    <p:sldId id="414" r:id="rId30"/>
    <p:sldId id="346" r:id="rId31"/>
    <p:sldId id="408" r:id="rId32"/>
    <p:sldId id="344" r:id="rId33"/>
    <p:sldId id="345" r:id="rId34"/>
    <p:sldId id="347" r:id="rId35"/>
    <p:sldId id="348" r:id="rId36"/>
    <p:sldId id="415" r:id="rId37"/>
    <p:sldId id="349" r:id="rId38"/>
    <p:sldId id="350" r:id="rId39"/>
    <p:sldId id="351" r:id="rId40"/>
    <p:sldId id="352" r:id="rId41"/>
    <p:sldId id="355" r:id="rId42"/>
    <p:sldId id="356" r:id="rId43"/>
    <p:sldId id="391" r:id="rId44"/>
    <p:sldId id="285" r:id="rId45"/>
    <p:sldId id="283" r:id="rId46"/>
    <p:sldId id="323" r:id="rId47"/>
    <p:sldId id="270" r:id="rId48"/>
    <p:sldId id="332" r:id="rId49"/>
    <p:sldId id="333" r:id="rId50"/>
    <p:sldId id="400" r:id="rId51"/>
    <p:sldId id="401" r:id="rId52"/>
    <p:sldId id="402" r:id="rId53"/>
    <p:sldId id="403" r:id="rId54"/>
    <p:sldId id="404" r:id="rId55"/>
    <p:sldId id="405" r:id="rId56"/>
    <p:sldId id="406" r:id="rId57"/>
    <p:sldId id="407" r:id="rId58"/>
    <p:sldId id="399" r:id="rId59"/>
    <p:sldId id="396" r:id="rId60"/>
    <p:sldId id="416" r:id="rId61"/>
    <p:sldId id="266" r:id="rId62"/>
  </p:sldIdLst>
  <p:sldSz cx="9144000" cy="6858000" type="screen4x3"/>
  <p:notesSz cx="6858000" cy="9926638"/>
  <p:defaultTextStyle>
    <a:defPPr>
      <a:defRPr lang="hu-H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Cx1qj6n2AH5Mw2" initials="K" lastIdx="1" clrIdx="0">
    <p:extLst>
      <p:ext uri="{19B8F6BF-5375-455C-9EA6-DF929625EA0E}">
        <p15:presenceInfo xmlns:p15="http://schemas.microsoft.com/office/powerpoint/2012/main" userId="S::krcx1qj6n2ah5mw2@microsoft.pseudonym.fu-berlin.de::62187267-52c5-4527-8b66-e7393602e26b" providerId="AD"/>
      </p:ext>
    </p:extLst>
  </p:cmAuthor>
  <p:cmAuthor id="2" name="Ahmet" initials="ASC" lastIdx="1" clrIdx="1">
    <p:extLst>
      <p:ext uri="{19B8F6BF-5375-455C-9EA6-DF929625EA0E}">
        <p15:presenceInfo xmlns:p15="http://schemas.microsoft.com/office/powerpoint/2012/main" userId="Ahme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86"/>
    <a:srgbClr val="7EC234"/>
    <a:srgbClr val="97CB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2" autoAdjust="0"/>
    <p:restoredTop sz="94444" autoAdjust="0"/>
  </p:normalViewPr>
  <p:slideViewPr>
    <p:cSldViewPr>
      <p:cViewPr varScale="1">
        <p:scale>
          <a:sx n="63" d="100"/>
          <a:sy n="63" d="100"/>
        </p:scale>
        <p:origin x="140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72004" cy="495793"/>
          </a:xfrm>
          <a:prstGeom prst="rect">
            <a:avLst/>
          </a:prstGeom>
        </p:spPr>
        <p:txBody>
          <a:bodyPr vert="horz" lIns="95908" tIns="47954" rIns="95908" bIns="47954" rtlCol="0"/>
          <a:lstStyle>
            <a:lvl1pPr algn="l" fontAlgn="auto">
              <a:spcBef>
                <a:spcPts val="0"/>
              </a:spcBef>
              <a:spcAft>
                <a:spcPts val="0"/>
              </a:spcAft>
              <a:defRPr sz="1300">
                <a:latin typeface="+mn-lt"/>
                <a:cs typeface="+mn-cs"/>
              </a:defRPr>
            </a:lvl1pPr>
          </a:lstStyle>
          <a:p>
            <a:pPr>
              <a:defRPr/>
            </a:pPr>
            <a:endParaRPr lang="en-US"/>
          </a:p>
        </p:txBody>
      </p:sp>
      <p:sp>
        <p:nvSpPr>
          <p:cNvPr id="3" name="Datumsplatzhalter 2"/>
          <p:cNvSpPr>
            <a:spLocks noGrp="1"/>
          </p:cNvSpPr>
          <p:nvPr>
            <p:ph type="dt" idx="1"/>
          </p:nvPr>
        </p:nvSpPr>
        <p:spPr>
          <a:xfrm>
            <a:off x="3884463" y="0"/>
            <a:ext cx="2972004" cy="495793"/>
          </a:xfrm>
          <a:prstGeom prst="rect">
            <a:avLst/>
          </a:prstGeom>
        </p:spPr>
        <p:txBody>
          <a:bodyPr vert="horz" lIns="95908" tIns="47954" rIns="95908" bIns="47954" rtlCol="0"/>
          <a:lstStyle>
            <a:lvl1pPr algn="r" fontAlgn="auto">
              <a:spcBef>
                <a:spcPts val="0"/>
              </a:spcBef>
              <a:spcAft>
                <a:spcPts val="0"/>
              </a:spcAft>
              <a:defRPr sz="1300">
                <a:latin typeface="+mn-lt"/>
                <a:cs typeface="+mn-cs"/>
              </a:defRPr>
            </a:lvl1pPr>
          </a:lstStyle>
          <a:p>
            <a:pPr>
              <a:defRPr/>
            </a:pPr>
            <a:fld id="{DE031396-8DFC-4CBA-88B2-779243446E67}" type="datetimeFigureOut">
              <a:rPr lang="en-US"/>
              <a:pPr>
                <a:defRPr/>
              </a:pPr>
              <a:t>10/21/2020</a:t>
            </a:fld>
            <a:endParaRPr lang="en-US"/>
          </a:p>
        </p:txBody>
      </p:sp>
      <p:sp>
        <p:nvSpPr>
          <p:cNvPr id="4" name="Folienbildplatzhalt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5908" tIns="47954" rIns="95908" bIns="47954" rtlCol="0" anchor="ctr"/>
          <a:lstStyle/>
          <a:p>
            <a:pPr lvl="0"/>
            <a:endParaRPr lang="en-US" noProof="0"/>
          </a:p>
        </p:txBody>
      </p:sp>
      <p:sp>
        <p:nvSpPr>
          <p:cNvPr id="5" name="Notizenplatzhalter 4"/>
          <p:cNvSpPr>
            <a:spLocks noGrp="1"/>
          </p:cNvSpPr>
          <p:nvPr>
            <p:ph type="body" sz="quarter" idx="3"/>
          </p:nvPr>
        </p:nvSpPr>
        <p:spPr>
          <a:xfrm>
            <a:off x="685494" y="4714653"/>
            <a:ext cx="5487013" cy="4466756"/>
          </a:xfrm>
          <a:prstGeom prst="rect">
            <a:avLst/>
          </a:prstGeom>
        </p:spPr>
        <p:txBody>
          <a:bodyPr vert="horz" lIns="95908" tIns="47954" rIns="95908" bIns="47954"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6" name="Fußzeilenplatzhalter 5"/>
          <p:cNvSpPr>
            <a:spLocks noGrp="1"/>
          </p:cNvSpPr>
          <p:nvPr>
            <p:ph type="ftr" sz="quarter" idx="4"/>
          </p:nvPr>
        </p:nvSpPr>
        <p:spPr>
          <a:xfrm>
            <a:off x="1" y="9429305"/>
            <a:ext cx="2972004" cy="495793"/>
          </a:xfrm>
          <a:prstGeom prst="rect">
            <a:avLst/>
          </a:prstGeom>
        </p:spPr>
        <p:txBody>
          <a:bodyPr vert="horz" lIns="95908" tIns="47954" rIns="95908" bIns="47954" rtlCol="0" anchor="b"/>
          <a:lstStyle>
            <a:lvl1pPr algn="l" fontAlgn="auto">
              <a:spcBef>
                <a:spcPts val="0"/>
              </a:spcBef>
              <a:spcAft>
                <a:spcPts val="0"/>
              </a:spcAft>
              <a:defRPr sz="1300">
                <a:latin typeface="+mn-lt"/>
                <a:cs typeface="+mn-cs"/>
              </a:defRPr>
            </a:lvl1pPr>
          </a:lstStyle>
          <a:p>
            <a:pPr>
              <a:defRPr/>
            </a:pPr>
            <a:endParaRPr lang="en-US"/>
          </a:p>
        </p:txBody>
      </p:sp>
      <p:sp>
        <p:nvSpPr>
          <p:cNvPr id="7" name="Foliennummernplatzhalter 6"/>
          <p:cNvSpPr>
            <a:spLocks noGrp="1"/>
          </p:cNvSpPr>
          <p:nvPr>
            <p:ph type="sldNum" sz="quarter" idx="5"/>
          </p:nvPr>
        </p:nvSpPr>
        <p:spPr>
          <a:xfrm>
            <a:off x="3884463" y="9429305"/>
            <a:ext cx="2972004" cy="495793"/>
          </a:xfrm>
          <a:prstGeom prst="rect">
            <a:avLst/>
          </a:prstGeom>
        </p:spPr>
        <p:txBody>
          <a:bodyPr vert="horz" lIns="95908" tIns="47954" rIns="95908" bIns="47954" rtlCol="0" anchor="b"/>
          <a:lstStyle>
            <a:lvl1pPr algn="r" fontAlgn="auto">
              <a:spcBef>
                <a:spcPts val="0"/>
              </a:spcBef>
              <a:spcAft>
                <a:spcPts val="0"/>
              </a:spcAft>
              <a:defRPr sz="1300">
                <a:latin typeface="+mn-lt"/>
                <a:cs typeface="+mn-cs"/>
              </a:defRPr>
            </a:lvl1pPr>
          </a:lstStyle>
          <a:p>
            <a:pPr>
              <a:defRPr/>
            </a:pPr>
            <a:fld id="{88DE4155-1A92-464D-805D-E8A0AB781205}" type="slidenum">
              <a:rPr lang="en-US"/>
              <a:pPr>
                <a:defRPr/>
              </a:pPr>
              <a:t>‹Nr.›</a:t>
            </a:fld>
            <a:endParaRPr lang="en-US"/>
          </a:p>
        </p:txBody>
      </p:sp>
    </p:spTree>
    <p:extLst>
      <p:ext uri="{BB962C8B-B14F-4D97-AF65-F5344CB8AC3E}">
        <p14:creationId xmlns:p14="http://schemas.microsoft.com/office/powerpoint/2010/main" val="41422980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p>
        </p:txBody>
      </p:sp>
      <p:sp>
        <p:nvSpPr>
          <p:cNvPr id="4" name="Dátum helye 3"/>
          <p:cNvSpPr>
            <a:spLocks noGrp="1"/>
          </p:cNvSpPr>
          <p:nvPr>
            <p:ph type="dt" sz="half" idx="10"/>
          </p:nvPr>
        </p:nvSpPr>
        <p:spPr/>
        <p:txBody>
          <a:bodyPr/>
          <a:lstStyle>
            <a:lvl1pPr>
              <a:defRPr/>
            </a:lvl1pPr>
          </a:lstStyle>
          <a:p>
            <a:pPr>
              <a:defRPr/>
            </a:pPr>
            <a:fld id="{0C295B68-A9A8-43F4-B407-73B34AA5CAEA}" type="datetimeFigureOut">
              <a:rPr lang="hu-HU"/>
              <a:pPr>
                <a:defRPr/>
              </a:pPr>
              <a:t>2020. 10. 21.</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B5273A01-5664-4DDF-832C-B5B277BE8124}" type="slidenum">
              <a:rPr lang="hu-HU"/>
              <a:pPr>
                <a:defRPr/>
              </a:pPr>
              <a:t>‹Nr.›</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a:defRPr/>
            </a:pPr>
            <a:fld id="{50E13459-AB72-49FA-8AFB-73BF0E608732}" type="datetimeFigureOut">
              <a:rPr lang="hu-HU"/>
              <a:pPr>
                <a:defRPr/>
              </a:pPr>
              <a:t>2020. 10. 21.</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198AC778-E7EB-4A37-97B1-CDF9A71B2898}" type="slidenum">
              <a:rPr lang="hu-HU"/>
              <a:pPr>
                <a:defRPr/>
              </a:pPr>
              <a:t>‹Nr.›</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a:defRPr/>
            </a:pPr>
            <a:fld id="{8663E3B3-89CF-4187-B340-041C4AE910D2}" type="datetimeFigureOut">
              <a:rPr lang="hu-HU"/>
              <a:pPr>
                <a:defRPr/>
              </a:pPr>
              <a:t>2020. 10. 21.</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5A25F0B7-D74E-4E6E-BDF7-66E7429B7185}" type="slidenum">
              <a:rPr lang="hu-HU"/>
              <a:pPr>
                <a:defRPr/>
              </a:pPr>
              <a:t>‹Nr.›</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pPr>
              <a:defRPr/>
            </a:pPr>
            <a:fld id="{AF984D3B-3D2E-45A9-9C40-1CFA81006921}" type="datetimeFigureOut">
              <a:rPr lang="hu-HU"/>
              <a:pPr>
                <a:defRPr/>
              </a:pPr>
              <a:t>2020. 10. 21.</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94004AE7-32C7-41E0-8453-7F3C1FF2EEFB}" type="slidenum">
              <a:rPr lang="hu-HU"/>
              <a:pPr>
                <a:defRPr/>
              </a:pPr>
              <a:t>‹Nr.›</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lvl1pPr>
              <a:defRPr/>
            </a:lvl1pPr>
          </a:lstStyle>
          <a:p>
            <a:pPr>
              <a:defRPr/>
            </a:pPr>
            <a:fld id="{389AA0F5-E9C9-49BD-9199-C2C0E3BDA125}" type="datetimeFigureOut">
              <a:rPr lang="hu-HU"/>
              <a:pPr>
                <a:defRPr/>
              </a:pPr>
              <a:t>2020. 10. 21.</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D5596DF1-9879-4426-A4B5-1AEA777CB494}" type="slidenum">
              <a:rPr lang="hu-HU"/>
              <a:pPr>
                <a:defRPr/>
              </a:pPr>
              <a:t>‹Nr.›</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3"/>
          <p:cNvSpPr>
            <a:spLocks noGrp="1"/>
          </p:cNvSpPr>
          <p:nvPr>
            <p:ph type="dt" sz="half" idx="10"/>
          </p:nvPr>
        </p:nvSpPr>
        <p:spPr/>
        <p:txBody>
          <a:bodyPr/>
          <a:lstStyle>
            <a:lvl1pPr>
              <a:defRPr/>
            </a:lvl1pPr>
          </a:lstStyle>
          <a:p>
            <a:pPr>
              <a:defRPr/>
            </a:pPr>
            <a:fld id="{71E9056C-2AAC-49AE-8FD8-5DA4C16CC83B}" type="datetimeFigureOut">
              <a:rPr lang="hu-HU"/>
              <a:pPr>
                <a:defRPr/>
              </a:pPr>
              <a:t>2020. 10. 21.</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5E3EA1EF-8F3E-4BDF-AB68-811E4EC90ECF}" type="slidenum">
              <a:rPr lang="hu-HU"/>
              <a:pPr>
                <a:defRPr/>
              </a:pPr>
              <a:t>‹Nr.›</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3"/>
          <p:cNvSpPr>
            <a:spLocks noGrp="1"/>
          </p:cNvSpPr>
          <p:nvPr>
            <p:ph type="dt" sz="half" idx="10"/>
          </p:nvPr>
        </p:nvSpPr>
        <p:spPr/>
        <p:txBody>
          <a:bodyPr/>
          <a:lstStyle>
            <a:lvl1pPr>
              <a:defRPr/>
            </a:lvl1pPr>
          </a:lstStyle>
          <a:p>
            <a:pPr>
              <a:defRPr/>
            </a:pPr>
            <a:fld id="{037752F3-7938-4EF0-9188-259448C854BC}" type="datetimeFigureOut">
              <a:rPr lang="hu-HU"/>
              <a:pPr>
                <a:defRPr/>
              </a:pPr>
              <a:t>2020. 10. 21.</a:t>
            </a:fld>
            <a:endParaRPr lang="hu-HU"/>
          </a:p>
        </p:txBody>
      </p:sp>
      <p:sp>
        <p:nvSpPr>
          <p:cNvPr id="8" name="Élőláb helye 4"/>
          <p:cNvSpPr>
            <a:spLocks noGrp="1"/>
          </p:cNvSpPr>
          <p:nvPr>
            <p:ph type="ftr" sz="quarter" idx="11"/>
          </p:nvPr>
        </p:nvSpPr>
        <p:spPr/>
        <p:txBody>
          <a:bodyPr/>
          <a:lstStyle>
            <a:lvl1pPr>
              <a:defRPr/>
            </a:lvl1pPr>
          </a:lstStyle>
          <a:p>
            <a:pPr>
              <a:defRPr/>
            </a:pPr>
            <a:endParaRPr lang="hu-HU"/>
          </a:p>
        </p:txBody>
      </p:sp>
      <p:sp>
        <p:nvSpPr>
          <p:cNvPr id="9" name="Dia számának helye 5"/>
          <p:cNvSpPr>
            <a:spLocks noGrp="1"/>
          </p:cNvSpPr>
          <p:nvPr>
            <p:ph type="sldNum" sz="quarter" idx="12"/>
          </p:nvPr>
        </p:nvSpPr>
        <p:spPr/>
        <p:txBody>
          <a:bodyPr/>
          <a:lstStyle>
            <a:lvl1pPr>
              <a:defRPr/>
            </a:lvl1pPr>
          </a:lstStyle>
          <a:p>
            <a:pPr>
              <a:defRPr/>
            </a:pPr>
            <a:fld id="{CE1A4F02-CE99-46D5-B9B3-6721BCFC2ABA}" type="slidenum">
              <a:rPr lang="hu-HU"/>
              <a:pPr>
                <a:defRPr/>
              </a:pPr>
              <a:t>‹Nr.›</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3"/>
          <p:cNvSpPr>
            <a:spLocks noGrp="1"/>
          </p:cNvSpPr>
          <p:nvPr>
            <p:ph type="dt" sz="half" idx="10"/>
          </p:nvPr>
        </p:nvSpPr>
        <p:spPr/>
        <p:txBody>
          <a:bodyPr/>
          <a:lstStyle>
            <a:lvl1pPr>
              <a:defRPr/>
            </a:lvl1pPr>
          </a:lstStyle>
          <a:p>
            <a:pPr>
              <a:defRPr/>
            </a:pPr>
            <a:fld id="{DDB9D5AC-5105-4003-8699-27BD07F15E27}" type="datetimeFigureOut">
              <a:rPr lang="hu-HU"/>
              <a:pPr>
                <a:defRPr/>
              </a:pPr>
              <a:t>2020. 10. 21.</a:t>
            </a:fld>
            <a:endParaRPr lang="hu-HU"/>
          </a:p>
        </p:txBody>
      </p:sp>
      <p:sp>
        <p:nvSpPr>
          <p:cNvPr id="4" name="Élőláb helye 4"/>
          <p:cNvSpPr>
            <a:spLocks noGrp="1"/>
          </p:cNvSpPr>
          <p:nvPr>
            <p:ph type="ftr" sz="quarter" idx="11"/>
          </p:nvPr>
        </p:nvSpPr>
        <p:spPr/>
        <p:txBody>
          <a:bodyPr/>
          <a:lstStyle>
            <a:lvl1pPr>
              <a:defRPr/>
            </a:lvl1pPr>
          </a:lstStyle>
          <a:p>
            <a:pPr>
              <a:defRPr/>
            </a:pPr>
            <a:endParaRPr lang="hu-HU"/>
          </a:p>
        </p:txBody>
      </p:sp>
      <p:sp>
        <p:nvSpPr>
          <p:cNvPr id="5" name="Dia számának helye 5"/>
          <p:cNvSpPr>
            <a:spLocks noGrp="1"/>
          </p:cNvSpPr>
          <p:nvPr>
            <p:ph type="sldNum" sz="quarter" idx="12"/>
          </p:nvPr>
        </p:nvSpPr>
        <p:spPr/>
        <p:txBody>
          <a:bodyPr/>
          <a:lstStyle>
            <a:lvl1pPr>
              <a:defRPr/>
            </a:lvl1pPr>
          </a:lstStyle>
          <a:p>
            <a:pPr>
              <a:defRPr/>
            </a:pPr>
            <a:fld id="{23DB3FFC-03A0-415C-9C1B-E1CB5B756606}" type="slidenum">
              <a:rPr lang="hu-HU"/>
              <a:pPr>
                <a:defRPr/>
              </a:pPr>
              <a:t>‹Nr.›</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fld id="{997F4891-36E1-4527-87E0-748FB61278AE}" type="datetimeFigureOut">
              <a:rPr lang="hu-HU"/>
              <a:pPr>
                <a:defRPr/>
              </a:pPr>
              <a:t>2020. 10. 21.</a:t>
            </a:fld>
            <a:endParaRPr lang="hu-HU"/>
          </a:p>
        </p:txBody>
      </p:sp>
      <p:sp>
        <p:nvSpPr>
          <p:cNvPr id="3" name="Élőláb helye 4"/>
          <p:cNvSpPr>
            <a:spLocks noGrp="1"/>
          </p:cNvSpPr>
          <p:nvPr>
            <p:ph type="ftr" sz="quarter" idx="11"/>
          </p:nvPr>
        </p:nvSpPr>
        <p:spPr/>
        <p:txBody>
          <a:bodyPr/>
          <a:lstStyle>
            <a:lvl1pPr>
              <a:defRPr/>
            </a:lvl1pPr>
          </a:lstStyle>
          <a:p>
            <a:pPr>
              <a:defRPr/>
            </a:pPr>
            <a:endParaRPr lang="hu-HU"/>
          </a:p>
        </p:txBody>
      </p:sp>
      <p:sp>
        <p:nvSpPr>
          <p:cNvPr id="4" name="Dia számának helye 5"/>
          <p:cNvSpPr>
            <a:spLocks noGrp="1"/>
          </p:cNvSpPr>
          <p:nvPr>
            <p:ph type="sldNum" sz="quarter" idx="12"/>
          </p:nvPr>
        </p:nvSpPr>
        <p:spPr/>
        <p:txBody>
          <a:bodyPr/>
          <a:lstStyle>
            <a:lvl1pPr>
              <a:defRPr/>
            </a:lvl1pPr>
          </a:lstStyle>
          <a:p>
            <a:pPr>
              <a:defRPr/>
            </a:pPr>
            <a:fld id="{0FC44DC1-32AD-4D33-986E-83F315169CE2}" type="slidenum">
              <a:rPr lang="hu-HU"/>
              <a:pPr>
                <a:defRPr/>
              </a:pPr>
              <a:t>‹Nr.›</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3"/>
          <p:cNvSpPr>
            <a:spLocks noGrp="1"/>
          </p:cNvSpPr>
          <p:nvPr>
            <p:ph type="dt" sz="half" idx="10"/>
          </p:nvPr>
        </p:nvSpPr>
        <p:spPr/>
        <p:txBody>
          <a:bodyPr/>
          <a:lstStyle>
            <a:lvl1pPr>
              <a:defRPr/>
            </a:lvl1pPr>
          </a:lstStyle>
          <a:p>
            <a:pPr>
              <a:defRPr/>
            </a:pPr>
            <a:fld id="{A8D93B14-197F-4552-BBD1-16FACC5C7CD3}" type="datetimeFigureOut">
              <a:rPr lang="hu-HU"/>
              <a:pPr>
                <a:defRPr/>
              </a:pPr>
              <a:t>2020. 10. 21.</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223B5630-B06B-4E60-8B84-F4A45F65F5AA}" type="slidenum">
              <a:rPr lang="hu-HU"/>
              <a:pPr>
                <a:defRPr/>
              </a:pPr>
              <a:t>‹Nr.›</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3"/>
          <p:cNvSpPr>
            <a:spLocks noGrp="1"/>
          </p:cNvSpPr>
          <p:nvPr>
            <p:ph type="dt" sz="half" idx="10"/>
          </p:nvPr>
        </p:nvSpPr>
        <p:spPr/>
        <p:txBody>
          <a:bodyPr/>
          <a:lstStyle>
            <a:lvl1pPr>
              <a:defRPr/>
            </a:lvl1pPr>
          </a:lstStyle>
          <a:p>
            <a:pPr>
              <a:defRPr/>
            </a:pPr>
            <a:fld id="{84260820-3749-4C0E-9937-85968B206118}" type="datetimeFigureOut">
              <a:rPr lang="hu-HU"/>
              <a:pPr>
                <a:defRPr/>
              </a:pPr>
              <a:t>2020. 10. 21.</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A4DF4032-94D9-4080-9FED-974824BC7BE4}" type="slidenum">
              <a:rPr lang="hu-HU"/>
              <a:pPr>
                <a:defRPr/>
              </a:pPr>
              <a:t>‹Nr.›</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Cím hely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a:t>Mintacím szerkesztése</a:t>
            </a:r>
          </a:p>
        </p:txBody>
      </p:sp>
      <p:sp>
        <p:nvSpPr>
          <p:cNvPr id="1027" name="Szöveg hely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FA22B99-04A5-4214-99D5-613AB689081D}" type="datetimeFigureOut">
              <a:rPr lang="hu-HU"/>
              <a:pPr>
                <a:defRPr/>
              </a:pPr>
              <a:t>2020. 10. 21.</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B904980-0C93-4343-8FBD-85F8511D90C9}" type="slidenum">
              <a:rPr lang="hu-HU"/>
              <a:pPr>
                <a:defRPr/>
              </a:pPr>
              <a:t>‹Nr.›</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zedat.fu-berlin.de/VP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onlinelibrary.wiley.com/journal/15737861#pane-01cbe741-499a-4611-874e-1061f1f4679e01" TargetMode="External"/><Relationship Id="rId3" Type="http://schemas.openxmlformats.org/officeDocument/2006/relationships/hyperlink" Target="https://www.annualreviews.org/journal/soc" TargetMode="External"/><Relationship Id="rId7" Type="http://schemas.openxmlformats.org/officeDocument/2006/relationships/hyperlink" Target="https://onlinelibrary.wiley.com/journal/14684446"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academic.oup.com/sf/pages/About" TargetMode="External"/><Relationship Id="rId5" Type="http://schemas.openxmlformats.org/officeDocument/2006/relationships/hyperlink" Target="https://academic.oup.com/esr" TargetMode="External"/><Relationship Id="rId4" Type="http://schemas.openxmlformats.org/officeDocument/2006/relationships/hyperlink" Target="http://www.asanet.org/research-and-publications/journals/american-sociological-review"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sprachenzentrum.fu-berlin.de/en/index.html"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fu-berlin.de/en/sites/fubest/prog/courses/00_german.html" TargetMode="External"/><Relationship Id="rId7" Type="http://schemas.openxmlformats.org/officeDocument/2006/relationships/image" Target="../media/image1.jpeg"/><Relationship Id="rId2" Type="http://schemas.openxmlformats.org/officeDocument/2006/relationships/hyperlink" Target="http://www.fubis.org/2_prog/term_1/daf/index.html" TargetMode="External"/><Relationship Id="rId1" Type="http://schemas.openxmlformats.org/officeDocument/2006/relationships/slideLayout" Target="../slideLayouts/slideLayout2.xml"/><Relationship Id="rId6" Type="http://schemas.openxmlformats.org/officeDocument/2006/relationships/hyperlink" Target="https://www.zems.tu-berlin.de/sprachen/deutsch/lehrplan_deutsch/" TargetMode="External"/><Relationship Id="rId5" Type="http://schemas.openxmlformats.org/officeDocument/2006/relationships/hyperlink" Target="https://www.berlin.de/vhs/kurse/deutsch-integration/deutsch-lernen/" TargetMode="External"/><Relationship Id="rId4" Type="http://schemas.openxmlformats.org/officeDocument/2006/relationships/hyperlink" Target="https://www.goethe.de/ins/de/en/kur.html"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stat.fu-berlin.de/en/index.html"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hochschulsport.fu-berlin.de/" TargetMode="External"/><Relationship Id="rId2" Type="http://schemas.openxmlformats.org/officeDocument/2006/relationships/hyperlink" Target="https://www.unisport.berlin/classes"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www.buchsys.de/fu-berlin/angebote/aktueller_zeitraum/index.html" TargetMode="External"/></Relationships>
</file>

<file path=ppt/slides/_rels/slide5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hyperlink" Target="https://www.hu-berlin.de/de/studium/beruf/wissenschaftliche-weiterbildung/ringvorlesungen" TargetMode="External"/><Relationship Id="rId7" Type="http://schemas.openxmlformats.org/officeDocument/2006/relationships/hyperlink" Target="http://www.bim.hu-berlin.de/en/events/" TargetMode="External"/><Relationship Id="rId2" Type="http://schemas.openxmlformats.org/officeDocument/2006/relationships/hyperlink" Target="https://www.fu-berlin.de/sites/offenerhoersaal/index.html" TargetMode="External"/><Relationship Id="rId1" Type="http://schemas.openxmlformats.org/officeDocument/2006/relationships/slideLayout" Target="../slideLayouts/slideLayout2.xml"/><Relationship Id="rId6" Type="http://schemas.openxmlformats.org/officeDocument/2006/relationships/hyperlink" Target="https://www.hiig.de/en/events/" TargetMode="External"/><Relationship Id="rId5" Type="http://schemas.openxmlformats.org/officeDocument/2006/relationships/hyperlink" Target="https://www.diw.de/en/diw_01.c.621973.en/calendar.html" TargetMode="External"/><Relationship Id="rId4" Type="http://schemas.openxmlformats.org/officeDocument/2006/relationships/hyperlink" Target="https://www.wzb.eu/en/events"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zb.eu/en/the-wzb/working-at-the-wzb/job-opportunities" TargetMode="External"/><Relationship Id="rId7" Type="http://schemas.openxmlformats.org/officeDocument/2006/relationships/image" Target="../media/image1.jpeg"/><Relationship Id="rId2" Type="http://schemas.openxmlformats.org/officeDocument/2006/relationships/hyperlink" Target="https://www.fu-berlin.de/universitaet/beruf-karriere/jobs/" TargetMode="External"/><Relationship Id="rId1" Type="http://schemas.openxmlformats.org/officeDocument/2006/relationships/slideLayout" Target="../slideLayouts/slideLayout2.xml"/><Relationship Id="rId6" Type="http://schemas.openxmlformats.org/officeDocument/2006/relationships/hyperlink" Target="https://www.hu-berlin.de/de/service/arbeit/stellen/standardseite?set_language=de" TargetMode="External"/><Relationship Id="rId5" Type="http://schemas.openxmlformats.org/officeDocument/2006/relationships/hyperlink" Target="https://www.personalabteilung.tu-berlin.de/menue/jobs/stellenausschreibungen/" TargetMode="External"/><Relationship Id="rId4" Type="http://schemas.openxmlformats.org/officeDocument/2006/relationships/hyperlink" Target="https://www.diw.de/en/diw_01.c.618535.en/careers/job_offers.html"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fu-berlin.de/studium/beratung/ssc/index.html"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mailto:Christian.Opitz@fu-berlin.de" TargetMode="External"/><Relationship Id="rId5" Type="http://schemas.openxmlformats.org/officeDocument/2006/relationships/hyperlink" Target="https://www.fu-berlin.de/en/sites/studienberatung/psychologische_beratung/index.html" TargetMode="External"/><Relationship Id="rId4" Type="http://schemas.openxmlformats.org/officeDocument/2006/relationships/hyperlink" Target="https://www.fu-berlin.de/en/studium/beratung/ssc/_inhaltselemente/ssc/internationale-studierendenmobilitaet.html"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fu-berlin.de/en/studium/international/index.html"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polsoz.fu-berlin.de/studium/pruefungsbuero/index.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polsoz.fu-berlin.de/en/soziologie/studium/master/current-information/index.html"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zedat.fu-berlin.de/WLA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Name.Surname@fu-berlin.de" TargetMode="External"/><Relationship Id="rId2" Type="http://schemas.openxmlformats.org/officeDocument/2006/relationships/hyperlink" Target="mailto:username@fu-berlin.de"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ctrTitle"/>
          </p:nvPr>
        </p:nvSpPr>
        <p:spPr/>
        <p:txBody>
          <a:bodyPr/>
          <a:lstStyle/>
          <a:p>
            <a:pPr eaLnBrk="1" hangingPunct="1"/>
            <a:r>
              <a:rPr lang="de-DE" sz="3600" dirty="0" err="1">
                <a:solidFill>
                  <a:srgbClr val="004D86"/>
                </a:solidFill>
              </a:rPr>
              <a:t>Introduction</a:t>
            </a:r>
            <a:r>
              <a:rPr lang="de-DE" sz="3600" dirty="0">
                <a:solidFill>
                  <a:srgbClr val="004D86"/>
                </a:solidFill>
              </a:rPr>
              <a:t> </a:t>
            </a:r>
            <a:r>
              <a:rPr lang="de-DE" sz="3600" dirty="0" err="1">
                <a:solidFill>
                  <a:srgbClr val="004D86"/>
                </a:solidFill>
              </a:rPr>
              <a:t>to</a:t>
            </a:r>
            <a:r>
              <a:rPr lang="de-DE" sz="3600" dirty="0">
                <a:solidFill>
                  <a:srgbClr val="004D86"/>
                </a:solidFill>
              </a:rPr>
              <a:t> Academic Work in Germany</a:t>
            </a:r>
          </a:p>
        </p:txBody>
      </p:sp>
      <p:sp>
        <p:nvSpPr>
          <p:cNvPr id="2" name="Content Placeholder 1"/>
          <p:cNvSpPr>
            <a:spLocks noGrp="1"/>
          </p:cNvSpPr>
          <p:nvPr>
            <p:ph type="subTitle" idx="1"/>
          </p:nvPr>
        </p:nvSpPr>
        <p:spPr>
          <a:xfrm>
            <a:off x="755576" y="3886200"/>
            <a:ext cx="7920880" cy="1752600"/>
          </a:xfrm>
        </p:spPr>
        <p:txBody>
          <a:bodyPr/>
          <a:lstStyle/>
          <a:p>
            <a:pPr lvl="0"/>
            <a:r>
              <a:rPr lang="de-DE" sz="2000" dirty="0">
                <a:solidFill>
                  <a:srgbClr val="004D86"/>
                </a:solidFill>
              </a:rPr>
              <a:t>Roxana </a:t>
            </a:r>
            <a:r>
              <a:rPr lang="de-DE" sz="2000" dirty="0" err="1">
                <a:solidFill>
                  <a:srgbClr val="004D86"/>
                </a:solidFill>
              </a:rPr>
              <a:t>Burciu</a:t>
            </a:r>
            <a:r>
              <a:rPr lang="de-DE" sz="2000" dirty="0">
                <a:solidFill>
                  <a:srgbClr val="004D86"/>
                </a:solidFill>
              </a:rPr>
              <a:t>, Ahmet </a:t>
            </a:r>
            <a:r>
              <a:rPr lang="de-DE" sz="2000" dirty="0" err="1">
                <a:solidFill>
                  <a:srgbClr val="004D86"/>
                </a:solidFill>
              </a:rPr>
              <a:t>Celikten</a:t>
            </a:r>
            <a:r>
              <a:rPr lang="de-DE" sz="2000" dirty="0">
                <a:solidFill>
                  <a:srgbClr val="004D86"/>
                </a:solidFill>
              </a:rPr>
              <a:t>, Christina Groß-</a:t>
            </a:r>
            <a:r>
              <a:rPr lang="de-DE" sz="2000" dirty="0" err="1">
                <a:solidFill>
                  <a:srgbClr val="004D86"/>
                </a:solidFill>
              </a:rPr>
              <a:t>Bölting</a:t>
            </a:r>
            <a:r>
              <a:rPr lang="de-DE" sz="2000" dirty="0">
                <a:solidFill>
                  <a:srgbClr val="004D86"/>
                </a:solidFill>
              </a:rPr>
              <a:t>, Ines Schäfer</a:t>
            </a:r>
          </a:p>
          <a:p>
            <a:pPr lvl="0"/>
            <a:endParaRPr lang="de-DE" sz="2000" dirty="0">
              <a:solidFill>
                <a:srgbClr val="004D86"/>
              </a:solidFill>
            </a:endParaRPr>
          </a:p>
          <a:p>
            <a:pPr lvl="0"/>
            <a:r>
              <a:rPr lang="de-DE" sz="1800" i="1" dirty="0" err="1">
                <a:solidFill>
                  <a:srgbClr val="004D86"/>
                </a:solidFill>
              </a:rPr>
              <a:t>October</a:t>
            </a:r>
            <a:r>
              <a:rPr lang="de-DE" sz="1800" i="1" dirty="0">
                <a:solidFill>
                  <a:srgbClr val="004D86"/>
                </a:solidFill>
              </a:rPr>
              <a:t> 21st, 2020, </a:t>
            </a:r>
            <a:r>
              <a:rPr lang="de-DE" sz="1800" i="1" dirty="0" err="1">
                <a:solidFill>
                  <a:srgbClr val="004D86"/>
                </a:solidFill>
              </a:rPr>
              <a:t>Wednesday</a:t>
            </a:r>
            <a:endParaRPr lang="de-DE" sz="1800" i="1" dirty="0">
              <a:solidFill>
                <a:srgbClr val="004D86"/>
              </a:solidFill>
            </a:endParaRPr>
          </a:p>
          <a:p>
            <a:pPr lvl="0"/>
            <a:r>
              <a:rPr lang="de-DE" sz="1800" i="1" dirty="0">
                <a:solidFill>
                  <a:srgbClr val="004D86"/>
                </a:solidFill>
              </a:rPr>
              <a:t>13.30 – 15.00</a:t>
            </a:r>
          </a:p>
        </p:txBody>
      </p:sp>
      <p:sp>
        <p:nvSpPr>
          <p:cNvPr id="17410"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pic>
        <p:nvPicPr>
          <p:cNvPr id="17415" name="Kép 5" descr="Logo_FU_Berlin.jpg"/>
          <p:cNvPicPr>
            <a:picLocks noChangeAspect="1" noChangeArrowheads="1"/>
          </p:cNvPicPr>
          <p:nvPr/>
        </p:nvPicPr>
        <p:blipFill>
          <a:blip r:embed="rId2"/>
          <a:srcRect l="851" t="25320" r="1192" b="28918"/>
          <a:stretch>
            <a:fillRect/>
          </a:stretch>
        </p:blipFill>
        <p:spPr bwMode="auto">
          <a:xfrm>
            <a:off x="6443663" y="115888"/>
            <a:ext cx="2484437" cy="720725"/>
          </a:xfrm>
          <a:prstGeom prst="rect">
            <a:avLst/>
          </a:prstGeom>
          <a:noFill/>
          <a:ln w="9525">
            <a:noFill/>
            <a:miter lim="800000"/>
            <a:headEnd/>
            <a:tailEnd/>
          </a:ln>
        </p:spPr>
      </p:pic>
    </p:spTree>
    <p:extLst>
      <p:ext uri="{BB962C8B-B14F-4D97-AF65-F5344CB8AC3E}">
        <p14:creationId xmlns:p14="http://schemas.microsoft.com/office/powerpoint/2010/main" val="210419750"/>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p:txBody>
          <a:bodyPr/>
          <a:lstStyle/>
          <a:p>
            <a:pPr algn="l" eaLnBrk="1" hangingPunct="1"/>
            <a:r>
              <a:rPr lang="en-US" sz="3600" dirty="0">
                <a:solidFill>
                  <a:srgbClr val="004D86"/>
                </a:solidFill>
              </a:rPr>
              <a:t>Virtual Private Network (VPN)</a:t>
            </a:r>
            <a:endParaRPr lang="de-DE" sz="3600" dirty="0">
              <a:solidFill>
                <a:srgbClr val="004D86"/>
              </a:solidFill>
            </a:endParaRPr>
          </a:p>
        </p:txBody>
      </p:sp>
      <p:sp>
        <p:nvSpPr>
          <p:cNvPr id="2" name="Content Placeholder 1"/>
          <p:cNvSpPr>
            <a:spLocks noGrp="1"/>
          </p:cNvSpPr>
          <p:nvPr>
            <p:ph idx="1"/>
          </p:nvPr>
        </p:nvSpPr>
        <p:spPr>
          <a:xfrm>
            <a:off x="438390" y="1772816"/>
            <a:ext cx="8229600" cy="4137323"/>
          </a:xfrm>
        </p:spPr>
        <p:txBody>
          <a:bodyPr/>
          <a:lstStyle/>
          <a:p>
            <a:r>
              <a:rPr lang="en-US" sz="2000" dirty="0">
                <a:solidFill>
                  <a:srgbClr val="004D86"/>
                </a:solidFill>
              </a:rPr>
              <a:t>Connect to the campus network from home</a:t>
            </a:r>
          </a:p>
          <a:p>
            <a:r>
              <a:rPr lang="en-US" sz="2000" dirty="0">
                <a:solidFill>
                  <a:srgbClr val="004D86"/>
                </a:solidFill>
              </a:rPr>
              <a:t>Useful to </a:t>
            </a:r>
            <a:r>
              <a:rPr lang="en-US" sz="2000" dirty="0">
                <a:solidFill>
                  <a:srgbClr val="FF0000"/>
                </a:solidFill>
              </a:rPr>
              <a:t>access e-books and online journals</a:t>
            </a:r>
            <a:r>
              <a:rPr lang="en-US" sz="2000" dirty="0">
                <a:solidFill>
                  <a:srgbClr val="004D86"/>
                </a:solidFill>
              </a:rPr>
              <a:t>, and other FU services outside of the campus. </a:t>
            </a:r>
          </a:p>
          <a:p>
            <a:r>
              <a:rPr lang="en-US" sz="2000" dirty="0">
                <a:solidFill>
                  <a:srgbClr val="004D86"/>
                </a:solidFill>
              </a:rPr>
              <a:t>Install VPN software via the university website. Please check: </a:t>
            </a:r>
            <a:r>
              <a:rPr lang="en-US" sz="2000" dirty="0">
                <a:solidFill>
                  <a:srgbClr val="004D86"/>
                </a:solidFill>
                <a:hlinkClick r:id="rId2"/>
              </a:rPr>
              <a:t>https://www.zedat.fu-berlin.de/VPN</a:t>
            </a:r>
            <a:endParaRPr lang="en-US" sz="2000" dirty="0">
              <a:solidFill>
                <a:srgbClr val="004D86"/>
              </a:solidFill>
            </a:endParaRPr>
          </a:p>
          <a:p>
            <a:r>
              <a:rPr lang="en-US" sz="2000" dirty="0">
                <a:solidFill>
                  <a:srgbClr val="004D86"/>
                </a:solidFill>
              </a:rPr>
              <a:t>On the website, there is an information booklet available – again in German only – but with detailed pictures to understand in any language. </a:t>
            </a:r>
          </a:p>
          <a:p>
            <a:r>
              <a:rPr lang="en-US" sz="2000" dirty="0">
                <a:solidFill>
                  <a:srgbClr val="004D86"/>
                </a:solidFill>
              </a:rPr>
              <a:t>You may find detailed information about installation and usage in the Welcome Brochure.</a:t>
            </a:r>
          </a:p>
          <a:p>
            <a:r>
              <a:rPr lang="en-US" sz="2000" dirty="0">
                <a:solidFill>
                  <a:srgbClr val="004D86"/>
                </a:solidFill>
              </a:rPr>
              <a:t>Important to disconnect from VPN after usage for safety reasons and for the sake of a more stable internet connection.</a:t>
            </a:r>
          </a:p>
        </p:txBody>
      </p:sp>
      <p:sp>
        <p:nvSpPr>
          <p:cNvPr id="17410"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pic>
        <p:nvPicPr>
          <p:cNvPr id="17415" name="Kép 5" descr="Logo_FU_Berlin.jpg"/>
          <p:cNvPicPr>
            <a:picLocks noChangeAspect="1" noChangeArrowheads="1"/>
          </p:cNvPicPr>
          <p:nvPr/>
        </p:nvPicPr>
        <p:blipFill>
          <a:blip r:embed="rId3"/>
          <a:srcRect l="851" t="25320" r="1192" b="28918"/>
          <a:stretch>
            <a:fillRect/>
          </a:stretch>
        </p:blipFill>
        <p:spPr bwMode="auto">
          <a:xfrm>
            <a:off x="6443663" y="115888"/>
            <a:ext cx="2484437" cy="720725"/>
          </a:xfrm>
          <a:prstGeom prst="rect">
            <a:avLst/>
          </a:prstGeom>
          <a:noFill/>
          <a:ln w="9525">
            <a:noFill/>
            <a:miter lim="800000"/>
            <a:headEnd/>
            <a:tailEnd/>
          </a:ln>
        </p:spPr>
      </p:pic>
    </p:spTree>
    <p:extLst>
      <p:ext uri="{BB962C8B-B14F-4D97-AF65-F5344CB8AC3E}">
        <p14:creationId xmlns:p14="http://schemas.microsoft.com/office/powerpoint/2010/main" val="176686671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p:txBody>
          <a:bodyPr/>
          <a:lstStyle/>
          <a:p>
            <a:pPr algn="l" eaLnBrk="1" hangingPunct="1"/>
            <a:r>
              <a:rPr lang="de-DE" sz="3600" dirty="0" err="1">
                <a:solidFill>
                  <a:srgbClr val="004D86"/>
                </a:solidFill>
              </a:rPr>
              <a:t>Zedat</a:t>
            </a:r>
            <a:r>
              <a:rPr lang="de-DE" sz="3600" dirty="0">
                <a:solidFill>
                  <a:srgbClr val="004D86"/>
                </a:solidFill>
              </a:rPr>
              <a:t>-Portal</a:t>
            </a:r>
          </a:p>
        </p:txBody>
      </p:sp>
      <p:sp>
        <p:nvSpPr>
          <p:cNvPr id="2" name="Content Placeholder 1"/>
          <p:cNvSpPr>
            <a:spLocks noGrp="1"/>
          </p:cNvSpPr>
          <p:nvPr>
            <p:ph idx="1"/>
          </p:nvPr>
        </p:nvSpPr>
        <p:spPr>
          <a:xfrm>
            <a:off x="457200" y="1988840"/>
            <a:ext cx="8229600" cy="4137323"/>
          </a:xfrm>
        </p:spPr>
        <p:txBody>
          <a:bodyPr/>
          <a:lstStyle/>
          <a:p>
            <a:r>
              <a:rPr lang="en-US" sz="2000" dirty="0">
                <a:solidFill>
                  <a:srgbClr val="004D86"/>
                </a:solidFill>
              </a:rPr>
              <a:t>Main system for administrative and academic procedures at FU</a:t>
            </a:r>
          </a:p>
          <a:p>
            <a:endParaRPr lang="en-US" sz="2000" dirty="0">
              <a:solidFill>
                <a:srgbClr val="004D86"/>
              </a:solidFill>
            </a:endParaRPr>
          </a:p>
          <a:p>
            <a:r>
              <a:rPr lang="en-US" sz="2000" dirty="0">
                <a:solidFill>
                  <a:srgbClr val="004D86"/>
                </a:solidFill>
              </a:rPr>
              <a:t>Includes several services such as:</a:t>
            </a:r>
          </a:p>
          <a:p>
            <a:pPr lvl="1"/>
            <a:r>
              <a:rPr lang="en-US" sz="2000" dirty="0">
                <a:solidFill>
                  <a:srgbClr val="004D86"/>
                </a:solidFill>
              </a:rPr>
              <a:t>Webmail</a:t>
            </a:r>
          </a:p>
          <a:p>
            <a:pPr lvl="1"/>
            <a:r>
              <a:rPr lang="en-US" sz="2000" dirty="0">
                <a:solidFill>
                  <a:srgbClr val="004D86"/>
                </a:solidFill>
              </a:rPr>
              <a:t>Printing service</a:t>
            </a:r>
          </a:p>
          <a:p>
            <a:pPr lvl="1"/>
            <a:r>
              <a:rPr lang="en-US" sz="2000" dirty="0">
                <a:solidFill>
                  <a:srgbClr val="004D86"/>
                </a:solidFill>
              </a:rPr>
              <a:t>Administrative services</a:t>
            </a:r>
          </a:p>
          <a:p>
            <a:pPr lvl="1"/>
            <a:r>
              <a:rPr lang="en-US" sz="2000" dirty="0">
                <a:solidFill>
                  <a:srgbClr val="004D86"/>
                </a:solidFill>
              </a:rPr>
              <a:t>Campus Management</a:t>
            </a:r>
          </a:p>
          <a:p>
            <a:pPr lvl="1"/>
            <a:r>
              <a:rPr lang="en-US" sz="2000" dirty="0">
                <a:solidFill>
                  <a:srgbClr val="004D86"/>
                </a:solidFill>
              </a:rPr>
              <a:t>Blackboard</a:t>
            </a:r>
          </a:p>
          <a:p>
            <a:pPr lvl="1"/>
            <a:r>
              <a:rPr lang="en-US" sz="2000" dirty="0">
                <a:solidFill>
                  <a:srgbClr val="004D86"/>
                </a:solidFill>
              </a:rPr>
              <a:t>Software</a:t>
            </a:r>
          </a:p>
          <a:p>
            <a:pPr marL="514350" lvl="0" indent="-514350">
              <a:buFont typeface="+mj-lt"/>
              <a:buAutoNum type="arabicParenR"/>
            </a:pPr>
            <a:endParaRPr lang="de-DE" sz="2000" dirty="0">
              <a:solidFill>
                <a:srgbClr val="004D86"/>
              </a:solidFill>
            </a:endParaRPr>
          </a:p>
        </p:txBody>
      </p:sp>
      <p:sp>
        <p:nvSpPr>
          <p:cNvPr id="17410"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pic>
        <p:nvPicPr>
          <p:cNvPr id="17415" name="Kép 5" descr="Logo_FU_Berlin.jpg"/>
          <p:cNvPicPr>
            <a:picLocks noChangeAspect="1" noChangeArrowheads="1"/>
          </p:cNvPicPr>
          <p:nvPr/>
        </p:nvPicPr>
        <p:blipFill>
          <a:blip r:embed="rId2"/>
          <a:srcRect l="851" t="25320" r="1192" b="28918"/>
          <a:stretch>
            <a:fillRect/>
          </a:stretch>
        </p:blipFill>
        <p:spPr bwMode="auto">
          <a:xfrm>
            <a:off x="6443663" y="115888"/>
            <a:ext cx="2484437" cy="720725"/>
          </a:xfrm>
          <a:prstGeom prst="rect">
            <a:avLst/>
          </a:prstGeom>
          <a:noFill/>
          <a:ln w="9525">
            <a:noFill/>
            <a:miter lim="800000"/>
            <a:headEnd/>
            <a:tailEnd/>
          </a:ln>
        </p:spPr>
      </p:pic>
    </p:spTree>
    <p:extLst>
      <p:ext uri="{BB962C8B-B14F-4D97-AF65-F5344CB8AC3E}">
        <p14:creationId xmlns:p14="http://schemas.microsoft.com/office/powerpoint/2010/main" val="323657299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4" name="Content Placeholder 4">
            <a:extLst>
              <a:ext uri="{FF2B5EF4-FFF2-40B4-BE49-F238E27FC236}">
                <a16:creationId xmlns:a16="http://schemas.microsoft.com/office/drawing/2014/main" id="{3CABA8C2-189C-3641-9BF1-591A8440CF97}"/>
              </a:ext>
            </a:extLst>
          </p:cNvPr>
          <p:cNvPicPr>
            <a:picLocks noChangeAspect="1"/>
          </p:cNvPicPr>
          <p:nvPr/>
        </p:nvPicPr>
        <p:blipFill>
          <a:blip r:embed="rId2"/>
          <a:stretch>
            <a:fillRect/>
          </a:stretch>
        </p:blipFill>
        <p:spPr bwMode="auto">
          <a:xfrm>
            <a:off x="142889" y="-25698"/>
            <a:ext cx="8858222" cy="6852767"/>
          </a:xfrm>
          <a:prstGeom prst="rect">
            <a:avLst/>
          </a:prstGeom>
          <a:noFill/>
          <a:ln w="9525">
            <a:noFill/>
            <a:miter lim="800000"/>
            <a:headEnd/>
            <a:tailEnd/>
          </a:ln>
        </p:spPr>
      </p:pic>
    </p:spTree>
    <p:extLst>
      <p:ext uri="{BB962C8B-B14F-4D97-AF65-F5344CB8AC3E}">
        <p14:creationId xmlns:p14="http://schemas.microsoft.com/office/powerpoint/2010/main" val="3809706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p:txBody>
          <a:bodyPr/>
          <a:lstStyle/>
          <a:p>
            <a:pPr algn="l" eaLnBrk="1" hangingPunct="1"/>
            <a:r>
              <a:rPr lang="de-DE" sz="3600" dirty="0" err="1">
                <a:solidFill>
                  <a:srgbClr val="004D86"/>
                </a:solidFill>
              </a:rPr>
              <a:t>Zedat</a:t>
            </a:r>
            <a:r>
              <a:rPr lang="de-DE" sz="3600" dirty="0">
                <a:solidFill>
                  <a:srgbClr val="004D86"/>
                </a:solidFill>
              </a:rPr>
              <a:t>-Portal</a:t>
            </a:r>
          </a:p>
        </p:txBody>
      </p:sp>
      <p:sp>
        <p:nvSpPr>
          <p:cNvPr id="2" name="Content Placeholder 1"/>
          <p:cNvSpPr>
            <a:spLocks noGrp="1"/>
          </p:cNvSpPr>
          <p:nvPr>
            <p:ph idx="1"/>
          </p:nvPr>
        </p:nvSpPr>
        <p:spPr>
          <a:xfrm>
            <a:off x="457200" y="1628800"/>
            <a:ext cx="8229600" cy="4497363"/>
          </a:xfrm>
        </p:spPr>
        <p:txBody>
          <a:bodyPr/>
          <a:lstStyle/>
          <a:p>
            <a:pPr marL="0" indent="0">
              <a:buNone/>
            </a:pPr>
            <a:r>
              <a:rPr lang="en-US" sz="2000" b="1" dirty="0">
                <a:solidFill>
                  <a:srgbClr val="004D86"/>
                </a:solidFill>
              </a:rPr>
              <a:t>Webmail</a:t>
            </a:r>
          </a:p>
          <a:p>
            <a:r>
              <a:rPr lang="en-US" sz="2000" dirty="0">
                <a:solidFill>
                  <a:srgbClr val="004D86"/>
                </a:solidFill>
              </a:rPr>
              <a:t>Most of the communication will be conducted via this email address</a:t>
            </a:r>
          </a:p>
          <a:p>
            <a:r>
              <a:rPr lang="en-US" sz="2000" dirty="0">
                <a:solidFill>
                  <a:srgbClr val="004D86"/>
                </a:solidFill>
              </a:rPr>
              <a:t>English language option is available with some exceptions</a:t>
            </a:r>
          </a:p>
          <a:p>
            <a:r>
              <a:rPr lang="en-US" sz="2000" dirty="0">
                <a:solidFill>
                  <a:srgbClr val="004D86"/>
                </a:solidFill>
              </a:rPr>
              <a:t>Changing the name of the email address</a:t>
            </a:r>
          </a:p>
          <a:p>
            <a:r>
              <a:rPr lang="en-US" sz="2000" dirty="0">
                <a:solidFill>
                  <a:srgbClr val="004D86"/>
                </a:solidFill>
              </a:rPr>
              <a:t>Forwarding Emails to another Account</a:t>
            </a:r>
          </a:p>
          <a:p>
            <a:endParaRPr lang="en-US" sz="2000" dirty="0">
              <a:solidFill>
                <a:srgbClr val="004D86"/>
              </a:solidFill>
            </a:endParaRPr>
          </a:p>
          <a:p>
            <a:endParaRPr lang="en-US" sz="2000" dirty="0">
              <a:solidFill>
                <a:srgbClr val="004D86"/>
              </a:solidFill>
            </a:endParaRPr>
          </a:p>
          <a:p>
            <a:pPr marL="0" lvl="0" indent="0">
              <a:buNone/>
            </a:pPr>
            <a:endParaRPr lang="de-DE" sz="2000" dirty="0">
              <a:solidFill>
                <a:srgbClr val="004D86"/>
              </a:solidFill>
            </a:endParaRPr>
          </a:p>
        </p:txBody>
      </p:sp>
      <p:sp>
        <p:nvSpPr>
          <p:cNvPr id="17410"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pic>
        <p:nvPicPr>
          <p:cNvPr id="17415" name="Kép 5" descr="Logo_FU_Berlin.jpg"/>
          <p:cNvPicPr>
            <a:picLocks noChangeAspect="1" noChangeArrowheads="1"/>
          </p:cNvPicPr>
          <p:nvPr/>
        </p:nvPicPr>
        <p:blipFill>
          <a:blip r:embed="rId2"/>
          <a:srcRect l="851" t="25320" r="1192" b="28918"/>
          <a:stretch>
            <a:fillRect/>
          </a:stretch>
        </p:blipFill>
        <p:spPr bwMode="auto">
          <a:xfrm>
            <a:off x="6443663" y="115888"/>
            <a:ext cx="2484437" cy="720725"/>
          </a:xfrm>
          <a:prstGeom prst="rect">
            <a:avLst/>
          </a:prstGeom>
          <a:noFill/>
          <a:ln w="9525">
            <a:noFill/>
            <a:miter lim="800000"/>
            <a:headEnd/>
            <a:tailEnd/>
          </a:ln>
        </p:spPr>
      </p:pic>
      <p:pic>
        <p:nvPicPr>
          <p:cNvPr id="6" name="Picture 6">
            <a:extLst>
              <a:ext uri="{FF2B5EF4-FFF2-40B4-BE49-F238E27FC236}">
                <a16:creationId xmlns:a16="http://schemas.microsoft.com/office/drawing/2014/main" id="{F9559E78-EA64-C64E-B258-2ED974E54DE1}"/>
              </a:ext>
            </a:extLst>
          </p:cNvPr>
          <p:cNvPicPr>
            <a:picLocks noChangeAspect="1"/>
          </p:cNvPicPr>
          <p:nvPr/>
        </p:nvPicPr>
        <p:blipFill>
          <a:blip r:embed="rId3"/>
          <a:stretch>
            <a:fillRect/>
          </a:stretch>
        </p:blipFill>
        <p:spPr>
          <a:xfrm>
            <a:off x="0" y="3933056"/>
            <a:ext cx="9144000" cy="2048805"/>
          </a:xfrm>
          <a:prstGeom prst="rect">
            <a:avLst/>
          </a:prstGeom>
        </p:spPr>
      </p:pic>
    </p:spTree>
    <p:extLst>
      <p:ext uri="{BB962C8B-B14F-4D97-AF65-F5344CB8AC3E}">
        <p14:creationId xmlns:p14="http://schemas.microsoft.com/office/powerpoint/2010/main" val="270870204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p:txBody>
          <a:bodyPr/>
          <a:lstStyle/>
          <a:p>
            <a:pPr algn="l" eaLnBrk="1" hangingPunct="1"/>
            <a:r>
              <a:rPr lang="de-DE" sz="3600" dirty="0" err="1">
                <a:solidFill>
                  <a:srgbClr val="004D86"/>
                </a:solidFill>
              </a:rPr>
              <a:t>Zedat</a:t>
            </a:r>
            <a:r>
              <a:rPr lang="de-DE" sz="3600" dirty="0">
                <a:solidFill>
                  <a:srgbClr val="004D86"/>
                </a:solidFill>
              </a:rPr>
              <a:t>-Portal</a:t>
            </a:r>
          </a:p>
        </p:txBody>
      </p:sp>
      <p:sp>
        <p:nvSpPr>
          <p:cNvPr id="2" name="Content Placeholder 1"/>
          <p:cNvSpPr>
            <a:spLocks noGrp="1"/>
          </p:cNvSpPr>
          <p:nvPr>
            <p:ph idx="1"/>
          </p:nvPr>
        </p:nvSpPr>
        <p:spPr>
          <a:xfrm>
            <a:off x="457200" y="1124744"/>
            <a:ext cx="8229600" cy="5001419"/>
          </a:xfrm>
        </p:spPr>
        <p:txBody>
          <a:bodyPr/>
          <a:lstStyle/>
          <a:p>
            <a:pPr marL="0" indent="0">
              <a:buNone/>
            </a:pPr>
            <a:r>
              <a:rPr lang="en-US" sz="2000" b="1" i="1" dirty="0">
                <a:solidFill>
                  <a:srgbClr val="004D86"/>
                </a:solidFill>
                <a:highlight>
                  <a:srgbClr val="FFFF00"/>
                </a:highlight>
              </a:rPr>
              <a:t>!!! Due to recent restrictions, printing service and PC pools in </a:t>
            </a:r>
            <a:r>
              <a:rPr lang="en-US" sz="2000" b="1" i="1" dirty="0" err="1">
                <a:solidFill>
                  <a:srgbClr val="004D86"/>
                </a:solidFill>
                <a:highlight>
                  <a:srgbClr val="FFFF00"/>
                </a:highlight>
              </a:rPr>
              <a:t>Zedat</a:t>
            </a:r>
            <a:r>
              <a:rPr lang="en-US" sz="2000" b="1" i="1" dirty="0">
                <a:solidFill>
                  <a:srgbClr val="004D86"/>
                </a:solidFill>
                <a:highlight>
                  <a:srgbClr val="FFFF00"/>
                </a:highlight>
              </a:rPr>
              <a:t> Service (</a:t>
            </a:r>
            <a:r>
              <a:rPr lang="en-US" sz="2000" b="1" i="1" dirty="0" err="1">
                <a:solidFill>
                  <a:srgbClr val="004D86"/>
                </a:solidFill>
                <a:highlight>
                  <a:srgbClr val="FFFF00"/>
                </a:highlight>
              </a:rPr>
              <a:t>Silberlaube</a:t>
            </a:r>
            <a:r>
              <a:rPr lang="en-US" sz="2000" b="1" i="1" dirty="0">
                <a:solidFill>
                  <a:srgbClr val="004D86"/>
                </a:solidFill>
                <a:highlight>
                  <a:srgbClr val="FFFF00"/>
                </a:highlight>
              </a:rPr>
              <a:t> JK27) are currently closed until further notice.</a:t>
            </a:r>
          </a:p>
          <a:p>
            <a:pPr marL="0" indent="0">
              <a:buNone/>
            </a:pPr>
            <a:r>
              <a:rPr lang="en-US" sz="2000" b="1" dirty="0">
                <a:solidFill>
                  <a:srgbClr val="004D86"/>
                </a:solidFill>
              </a:rPr>
              <a:t>Printing service (</a:t>
            </a:r>
            <a:r>
              <a:rPr lang="en-US" sz="2000" b="1" dirty="0" err="1">
                <a:solidFill>
                  <a:srgbClr val="004D86"/>
                </a:solidFill>
              </a:rPr>
              <a:t>Drucken</a:t>
            </a:r>
            <a:r>
              <a:rPr lang="en-US" sz="2000" b="1" dirty="0">
                <a:solidFill>
                  <a:srgbClr val="004D86"/>
                </a:solidFill>
              </a:rPr>
              <a:t>)</a:t>
            </a:r>
          </a:p>
          <a:p>
            <a:r>
              <a:rPr lang="en-US" sz="2000" dirty="0">
                <a:solidFill>
                  <a:srgbClr val="004D86"/>
                </a:solidFill>
              </a:rPr>
              <a:t>In this page, you could see current state of your printing account and remained amount</a:t>
            </a:r>
          </a:p>
          <a:p>
            <a:r>
              <a:rPr lang="en-US" sz="2000" dirty="0">
                <a:solidFill>
                  <a:srgbClr val="004D86"/>
                </a:solidFill>
              </a:rPr>
              <a:t>Besides, current status of the printers in </a:t>
            </a:r>
            <a:r>
              <a:rPr lang="en-US" sz="2000" dirty="0" err="1">
                <a:solidFill>
                  <a:srgbClr val="004D86"/>
                </a:solidFill>
              </a:rPr>
              <a:t>Zedat</a:t>
            </a:r>
            <a:r>
              <a:rPr lang="en-US" sz="2000" dirty="0">
                <a:solidFill>
                  <a:srgbClr val="004D86"/>
                </a:solidFill>
              </a:rPr>
              <a:t> could be checked and printing order could be sent accordingly</a:t>
            </a:r>
          </a:p>
          <a:p>
            <a:pPr marL="0" lvl="0" indent="0">
              <a:buNone/>
            </a:pPr>
            <a:endParaRPr lang="de-DE" sz="2000" dirty="0">
              <a:solidFill>
                <a:srgbClr val="004D86"/>
              </a:solidFill>
            </a:endParaRPr>
          </a:p>
        </p:txBody>
      </p:sp>
      <p:sp>
        <p:nvSpPr>
          <p:cNvPr id="17410"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pic>
        <p:nvPicPr>
          <p:cNvPr id="17415" name="Kép 5" descr="Logo_FU_Berlin.jpg"/>
          <p:cNvPicPr>
            <a:picLocks noChangeAspect="1" noChangeArrowheads="1"/>
          </p:cNvPicPr>
          <p:nvPr/>
        </p:nvPicPr>
        <p:blipFill>
          <a:blip r:embed="rId2"/>
          <a:srcRect l="851" t="25320" r="1192" b="28918"/>
          <a:stretch>
            <a:fillRect/>
          </a:stretch>
        </p:blipFill>
        <p:spPr bwMode="auto">
          <a:xfrm>
            <a:off x="6443663" y="115888"/>
            <a:ext cx="2484437" cy="720725"/>
          </a:xfrm>
          <a:prstGeom prst="rect">
            <a:avLst/>
          </a:prstGeom>
          <a:noFill/>
          <a:ln w="9525">
            <a:noFill/>
            <a:miter lim="800000"/>
            <a:headEnd/>
            <a:tailEnd/>
          </a:ln>
        </p:spPr>
      </p:pic>
      <p:pic>
        <p:nvPicPr>
          <p:cNvPr id="7" name="Picture 6">
            <a:extLst>
              <a:ext uri="{FF2B5EF4-FFF2-40B4-BE49-F238E27FC236}">
                <a16:creationId xmlns:a16="http://schemas.microsoft.com/office/drawing/2014/main" id="{BF3682D4-33A7-A940-8A2B-A73FAD9DB9D5}"/>
              </a:ext>
            </a:extLst>
          </p:cNvPr>
          <p:cNvPicPr>
            <a:picLocks noChangeAspect="1"/>
          </p:cNvPicPr>
          <p:nvPr/>
        </p:nvPicPr>
        <p:blipFill>
          <a:blip r:embed="rId3"/>
          <a:stretch>
            <a:fillRect/>
          </a:stretch>
        </p:blipFill>
        <p:spPr>
          <a:xfrm>
            <a:off x="438373" y="3742839"/>
            <a:ext cx="2581672" cy="3000861"/>
          </a:xfrm>
          <a:prstGeom prst="rect">
            <a:avLst/>
          </a:prstGeom>
        </p:spPr>
      </p:pic>
      <p:pic>
        <p:nvPicPr>
          <p:cNvPr id="8" name="Picture 8">
            <a:extLst>
              <a:ext uri="{FF2B5EF4-FFF2-40B4-BE49-F238E27FC236}">
                <a16:creationId xmlns:a16="http://schemas.microsoft.com/office/drawing/2014/main" id="{3D682958-66C9-1A41-A56F-471C1A08D8CF}"/>
              </a:ext>
            </a:extLst>
          </p:cNvPr>
          <p:cNvPicPr>
            <a:picLocks noChangeAspect="1"/>
          </p:cNvPicPr>
          <p:nvPr/>
        </p:nvPicPr>
        <p:blipFill>
          <a:blip r:embed="rId4"/>
          <a:stretch>
            <a:fillRect/>
          </a:stretch>
        </p:blipFill>
        <p:spPr>
          <a:xfrm>
            <a:off x="4826179" y="3501007"/>
            <a:ext cx="4317821" cy="3378125"/>
          </a:xfrm>
          <a:prstGeom prst="rect">
            <a:avLst/>
          </a:prstGeom>
        </p:spPr>
      </p:pic>
    </p:spTree>
    <p:extLst>
      <p:ext uri="{BB962C8B-B14F-4D97-AF65-F5344CB8AC3E}">
        <p14:creationId xmlns:p14="http://schemas.microsoft.com/office/powerpoint/2010/main" val="288336649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p:txBody>
          <a:bodyPr/>
          <a:lstStyle/>
          <a:p>
            <a:pPr algn="l" eaLnBrk="1" hangingPunct="1"/>
            <a:r>
              <a:rPr lang="de-DE" sz="3600" dirty="0" err="1">
                <a:solidFill>
                  <a:srgbClr val="004D86"/>
                </a:solidFill>
              </a:rPr>
              <a:t>Zedat</a:t>
            </a:r>
            <a:r>
              <a:rPr lang="de-DE" sz="3600" dirty="0">
                <a:solidFill>
                  <a:srgbClr val="004D86"/>
                </a:solidFill>
              </a:rPr>
              <a:t>-Portal</a:t>
            </a:r>
          </a:p>
        </p:txBody>
      </p:sp>
      <p:sp>
        <p:nvSpPr>
          <p:cNvPr id="2" name="Content Placeholder 1"/>
          <p:cNvSpPr>
            <a:spLocks noGrp="1"/>
          </p:cNvSpPr>
          <p:nvPr>
            <p:ph idx="1"/>
          </p:nvPr>
        </p:nvSpPr>
        <p:spPr>
          <a:xfrm>
            <a:off x="457200" y="1700808"/>
            <a:ext cx="8229600" cy="4425355"/>
          </a:xfrm>
        </p:spPr>
        <p:txBody>
          <a:bodyPr/>
          <a:lstStyle/>
          <a:p>
            <a:pPr marL="0" indent="0">
              <a:buNone/>
            </a:pPr>
            <a:r>
              <a:rPr lang="en-US" sz="2000" b="1" dirty="0">
                <a:solidFill>
                  <a:srgbClr val="004D86"/>
                </a:solidFill>
              </a:rPr>
              <a:t>Administrative services</a:t>
            </a:r>
          </a:p>
          <a:p>
            <a:r>
              <a:rPr lang="en-US" sz="2000" dirty="0">
                <a:solidFill>
                  <a:srgbClr val="004D86"/>
                </a:solidFill>
              </a:rPr>
              <a:t>Main purposes of use:</a:t>
            </a:r>
          </a:p>
          <a:p>
            <a:pPr lvl="1"/>
            <a:r>
              <a:rPr lang="en-US" sz="2000" dirty="0" err="1">
                <a:solidFill>
                  <a:srgbClr val="004D86"/>
                </a:solidFill>
              </a:rPr>
              <a:t>Rückmeldung</a:t>
            </a:r>
            <a:r>
              <a:rPr lang="en-US" sz="2000" dirty="0">
                <a:solidFill>
                  <a:srgbClr val="004D86"/>
                </a:solidFill>
              </a:rPr>
              <a:t> / Registration to next semester</a:t>
            </a:r>
          </a:p>
          <a:p>
            <a:pPr lvl="1"/>
            <a:r>
              <a:rPr lang="en-US" sz="2000" dirty="0">
                <a:solidFill>
                  <a:srgbClr val="004D86"/>
                </a:solidFill>
              </a:rPr>
              <a:t>Downloading Student Certificate of enrolment (“</a:t>
            </a:r>
            <a:r>
              <a:rPr lang="en-US" sz="2000" dirty="0" err="1">
                <a:solidFill>
                  <a:srgbClr val="004D86"/>
                </a:solidFill>
              </a:rPr>
              <a:t>Immatrikulationsbescheinigung</a:t>
            </a:r>
            <a:r>
              <a:rPr lang="en-US" sz="2000" dirty="0">
                <a:solidFill>
                  <a:srgbClr val="004D86"/>
                </a:solidFill>
              </a:rPr>
              <a:t>”)</a:t>
            </a:r>
          </a:p>
          <a:p>
            <a:pPr lvl="1"/>
            <a:r>
              <a:rPr lang="en-US" sz="2000" dirty="0">
                <a:solidFill>
                  <a:srgbClr val="004D86"/>
                </a:solidFill>
              </a:rPr>
              <a:t>Address change (important to change if you move)</a:t>
            </a:r>
          </a:p>
          <a:p>
            <a:pPr lvl="1"/>
            <a:r>
              <a:rPr lang="en-US" sz="2000" dirty="0">
                <a:solidFill>
                  <a:srgbClr val="004D86"/>
                </a:solidFill>
              </a:rPr>
              <a:t>Etc.</a:t>
            </a:r>
          </a:p>
          <a:p>
            <a:pPr marL="0" lvl="0" indent="0">
              <a:buNone/>
            </a:pPr>
            <a:endParaRPr lang="de-DE" sz="2000" dirty="0">
              <a:solidFill>
                <a:srgbClr val="004D86"/>
              </a:solidFill>
            </a:endParaRPr>
          </a:p>
        </p:txBody>
      </p:sp>
      <p:sp>
        <p:nvSpPr>
          <p:cNvPr id="17410"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pic>
        <p:nvPicPr>
          <p:cNvPr id="17415" name="Kép 5" descr="Logo_FU_Berlin.jpg"/>
          <p:cNvPicPr>
            <a:picLocks noChangeAspect="1" noChangeArrowheads="1"/>
          </p:cNvPicPr>
          <p:nvPr/>
        </p:nvPicPr>
        <p:blipFill>
          <a:blip r:embed="rId2"/>
          <a:srcRect l="851" t="25320" r="1192" b="28918"/>
          <a:stretch>
            <a:fillRect/>
          </a:stretch>
        </p:blipFill>
        <p:spPr bwMode="auto">
          <a:xfrm>
            <a:off x="6443663" y="115888"/>
            <a:ext cx="2484437" cy="720725"/>
          </a:xfrm>
          <a:prstGeom prst="rect">
            <a:avLst/>
          </a:prstGeom>
          <a:noFill/>
          <a:ln w="9525">
            <a:noFill/>
            <a:miter lim="800000"/>
            <a:headEnd/>
            <a:tailEnd/>
          </a:ln>
        </p:spPr>
      </p:pic>
      <p:pic>
        <p:nvPicPr>
          <p:cNvPr id="9" name="Picture 4">
            <a:extLst>
              <a:ext uri="{FF2B5EF4-FFF2-40B4-BE49-F238E27FC236}">
                <a16:creationId xmlns:a16="http://schemas.microsoft.com/office/drawing/2014/main" id="{EAAFC5E9-B396-804B-A2A4-E270E5195374}"/>
              </a:ext>
            </a:extLst>
          </p:cNvPr>
          <p:cNvPicPr>
            <a:picLocks noChangeAspect="1"/>
          </p:cNvPicPr>
          <p:nvPr/>
        </p:nvPicPr>
        <p:blipFill>
          <a:blip r:embed="rId3"/>
          <a:stretch>
            <a:fillRect/>
          </a:stretch>
        </p:blipFill>
        <p:spPr>
          <a:xfrm>
            <a:off x="3168715" y="4111255"/>
            <a:ext cx="5854570" cy="1325563"/>
          </a:xfrm>
          <a:prstGeom prst="rect">
            <a:avLst/>
          </a:prstGeom>
        </p:spPr>
      </p:pic>
    </p:spTree>
    <p:extLst>
      <p:ext uri="{BB962C8B-B14F-4D97-AF65-F5344CB8AC3E}">
        <p14:creationId xmlns:p14="http://schemas.microsoft.com/office/powerpoint/2010/main" val="3764253719"/>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p:txBody>
          <a:bodyPr/>
          <a:lstStyle/>
          <a:p>
            <a:pPr algn="l" eaLnBrk="1" hangingPunct="1"/>
            <a:r>
              <a:rPr lang="de-DE" sz="3600" dirty="0" err="1">
                <a:solidFill>
                  <a:srgbClr val="004D86"/>
                </a:solidFill>
              </a:rPr>
              <a:t>Zedat</a:t>
            </a:r>
            <a:r>
              <a:rPr lang="de-DE" sz="3600" dirty="0">
                <a:solidFill>
                  <a:srgbClr val="004D86"/>
                </a:solidFill>
              </a:rPr>
              <a:t>-Portal</a:t>
            </a:r>
          </a:p>
        </p:txBody>
      </p:sp>
      <p:sp>
        <p:nvSpPr>
          <p:cNvPr id="2" name="Content Placeholder 1"/>
          <p:cNvSpPr>
            <a:spLocks noGrp="1"/>
          </p:cNvSpPr>
          <p:nvPr>
            <p:ph idx="1"/>
          </p:nvPr>
        </p:nvSpPr>
        <p:spPr>
          <a:xfrm>
            <a:off x="457200" y="1700808"/>
            <a:ext cx="8229600" cy="4882554"/>
          </a:xfrm>
        </p:spPr>
        <p:txBody>
          <a:bodyPr/>
          <a:lstStyle/>
          <a:p>
            <a:pPr marL="0" indent="0">
              <a:buNone/>
            </a:pPr>
            <a:r>
              <a:rPr lang="en-US" sz="2000" b="1" dirty="0">
                <a:solidFill>
                  <a:srgbClr val="004D86"/>
                </a:solidFill>
              </a:rPr>
              <a:t>Campus Management</a:t>
            </a:r>
          </a:p>
          <a:p>
            <a:endParaRPr lang="en-US" sz="2000" dirty="0">
              <a:solidFill>
                <a:srgbClr val="004D86"/>
              </a:solidFill>
            </a:endParaRPr>
          </a:p>
          <a:p>
            <a:r>
              <a:rPr lang="en-US" sz="2000" dirty="0">
                <a:solidFill>
                  <a:srgbClr val="004D86"/>
                </a:solidFill>
              </a:rPr>
              <a:t>Registering for courses and modules at the beginning of each semester</a:t>
            </a:r>
          </a:p>
          <a:p>
            <a:pPr lvl="1"/>
            <a:r>
              <a:rPr lang="en-US" sz="1600" dirty="0">
                <a:solidFill>
                  <a:srgbClr val="FF0000"/>
                </a:solidFill>
              </a:rPr>
              <a:t>Registration deadline: </a:t>
            </a:r>
            <a:r>
              <a:rPr lang="en-US" sz="1400" dirty="0">
                <a:solidFill>
                  <a:srgbClr val="FF0000"/>
                </a:solidFill>
              </a:rPr>
              <a:t>30.10.2020, 23:59</a:t>
            </a:r>
            <a:endParaRPr lang="en-US" sz="2000" dirty="0">
              <a:solidFill>
                <a:srgbClr val="004D86"/>
              </a:solidFill>
            </a:endParaRPr>
          </a:p>
          <a:p>
            <a:r>
              <a:rPr lang="en-US" sz="2000" dirty="0">
                <a:solidFill>
                  <a:srgbClr val="004D86"/>
                </a:solidFill>
              </a:rPr>
              <a:t>Checking the overview of grades and the status of previous courses</a:t>
            </a:r>
          </a:p>
          <a:p>
            <a:r>
              <a:rPr lang="en-US" sz="2000" dirty="0">
                <a:solidFill>
                  <a:srgbClr val="004D86"/>
                </a:solidFill>
              </a:rPr>
              <a:t>Looking at the current weekly plan of the ongoing semester</a:t>
            </a:r>
          </a:p>
          <a:p>
            <a:endParaRPr lang="en-US" sz="2000" dirty="0">
              <a:solidFill>
                <a:srgbClr val="004D86"/>
              </a:solidFill>
            </a:endParaRPr>
          </a:p>
          <a:p>
            <a:r>
              <a:rPr lang="en-US" sz="2000" dirty="0">
                <a:solidFill>
                  <a:srgbClr val="004D86"/>
                </a:solidFill>
              </a:rPr>
              <a:t>Calculate your current final grade (average of all classes taken together)</a:t>
            </a:r>
          </a:p>
          <a:p>
            <a:r>
              <a:rPr lang="en-US" sz="2000" dirty="0">
                <a:solidFill>
                  <a:srgbClr val="004D86"/>
                </a:solidFill>
              </a:rPr>
              <a:t>Print an overview of your obtained grades and classes you passed (transcript of records) </a:t>
            </a:r>
            <a:r>
              <a:rPr lang="en-US" sz="2000" dirty="0">
                <a:solidFill>
                  <a:srgbClr val="004D86"/>
                </a:solidFill>
                <a:sym typeface="Wingdings" panose="05000000000000000000" pitchFamily="2" charset="2"/>
              </a:rPr>
              <a:t> only in German; for an English version, please contact the examination office</a:t>
            </a:r>
            <a:endParaRPr lang="en-US" sz="2000" dirty="0">
              <a:solidFill>
                <a:srgbClr val="004D86"/>
              </a:solidFill>
            </a:endParaRPr>
          </a:p>
          <a:p>
            <a:endParaRPr lang="en-US" sz="2000" dirty="0">
              <a:solidFill>
                <a:srgbClr val="004D86"/>
              </a:solidFill>
            </a:endParaRPr>
          </a:p>
          <a:p>
            <a:r>
              <a:rPr lang="en-US" sz="2000" dirty="0">
                <a:solidFill>
                  <a:srgbClr val="004D86"/>
                </a:solidFill>
              </a:rPr>
              <a:t>Solely in German</a:t>
            </a:r>
          </a:p>
          <a:p>
            <a:pPr marL="0" lvl="0" indent="0">
              <a:buNone/>
            </a:pPr>
            <a:endParaRPr lang="de-DE" sz="2000" dirty="0">
              <a:solidFill>
                <a:srgbClr val="004D86"/>
              </a:solidFill>
            </a:endParaRPr>
          </a:p>
        </p:txBody>
      </p:sp>
      <p:sp>
        <p:nvSpPr>
          <p:cNvPr id="17410"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pic>
        <p:nvPicPr>
          <p:cNvPr id="17415" name="Kép 5" descr="Logo_FU_Berlin.jpg"/>
          <p:cNvPicPr>
            <a:picLocks noChangeAspect="1" noChangeArrowheads="1"/>
          </p:cNvPicPr>
          <p:nvPr/>
        </p:nvPicPr>
        <p:blipFill>
          <a:blip r:embed="rId2"/>
          <a:srcRect l="851" t="25320" r="1192" b="28918"/>
          <a:stretch>
            <a:fillRect/>
          </a:stretch>
        </p:blipFill>
        <p:spPr bwMode="auto">
          <a:xfrm>
            <a:off x="6443663" y="115888"/>
            <a:ext cx="2484437" cy="720725"/>
          </a:xfrm>
          <a:prstGeom prst="rect">
            <a:avLst/>
          </a:prstGeom>
          <a:noFill/>
          <a:ln w="9525">
            <a:noFill/>
            <a:miter lim="800000"/>
            <a:headEnd/>
            <a:tailEnd/>
          </a:ln>
        </p:spPr>
      </p:pic>
    </p:spTree>
    <p:extLst>
      <p:ext uri="{BB962C8B-B14F-4D97-AF65-F5344CB8AC3E}">
        <p14:creationId xmlns:p14="http://schemas.microsoft.com/office/powerpoint/2010/main" val="415383586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48AE24-33CE-4131-8962-58BA86E14495}"/>
              </a:ext>
            </a:extLst>
          </p:cNvPr>
          <p:cNvSpPr>
            <a:spLocks noGrp="1"/>
          </p:cNvSpPr>
          <p:nvPr>
            <p:ph type="title"/>
          </p:nvPr>
        </p:nvSpPr>
        <p:spPr/>
        <p:txBody>
          <a:bodyPr/>
          <a:lstStyle/>
          <a:p>
            <a:endParaRPr lang="de-DE"/>
          </a:p>
        </p:txBody>
      </p:sp>
      <p:pic>
        <p:nvPicPr>
          <p:cNvPr id="5" name="Inhaltsplatzhalter 4">
            <a:extLst>
              <a:ext uri="{FF2B5EF4-FFF2-40B4-BE49-F238E27FC236}">
                <a16:creationId xmlns:a16="http://schemas.microsoft.com/office/drawing/2014/main" id="{E1306AEA-5FD9-4C4A-BCD9-72132498A2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56" y="1484784"/>
            <a:ext cx="9154814" cy="4536504"/>
          </a:xfrm>
        </p:spPr>
      </p:pic>
    </p:spTree>
    <p:extLst>
      <p:ext uri="{BB962C8B-B14F-4D97-AF65-F5344CB8AC3E}">
        <p14:creationId xmlns:p14="http://schemas.microsoft.com/office/powerpoint/2010/main" val="2816226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p:txBody>
          <a:bodyPr/>
          <a:lstStyle/>
          <a:p>
            <a:pPr algn="l" eaLnBrk="1" hangingPunct="1"/>
            <a:r>
              <a:rPr lang="de-DE" sz="3600" dirty="0" err="1">
                <a:solidFill>
                  <a:srgbClr val="004D86"/>
                </a:solidFill>
              </a:rPr>
              <a:t>Zedat</a:t>
            </a:r>
            <a:r>
              <a:rPr lang="de-DE" sz="3600" dirty="0">
                <a:solidFill>
                  <a:srgbClr val="004D86"/>
                </a:solidFill>
              </a:rPr>
              <a:t>-Portal</a:t>
            </a:r>
          </a:p>
        </p:txBody>
      </p:sp>
      <p:sp>
        <p:nvSpPr>
          <p:cNvPr id="2" name="Content Placeholder 1"/>
          <p:cNvSpPr>
            <a:spLocks noGrp="1"/>
          </p:cNvSpPr>
          <p:nvPr>
            <p:ph idx="1"/>
          </p:nvPr>
        </p:nvSpPr>
        <p:spPr>
          <a:xfrm>
            <a:off x="457200" y="1700808"/>
            <a:ext cx="8229600" cy="4425355"/>
          </a:xfrm>
        </p:spPr>
        <p:txBody>
          <a:bodyPr/>
          <a:lstStyle/>
          <a:p>
            <a:pPr marL="0" indent="0">
              <a:buNone/>
            </a:pPr>
            <a:r>
              <a:rPr lang="en-US" sz="2000" b="1" dirty="0">
                <a:solidFill>
                  <a:srgbClr val="004D86"/>
                </a:solidFill>
              </a:rPr>
              <a:t>Blackboard</a:t>
            </a:r>
          </a:p>
          <a:p>
            <a:r>
              <a:rPr lang="en-US" sz="2000" dirty="0">
                <a:solidFill>
                  <a:srgbClr val="004D86"/>
                </a:solidFill>
              </a:rPr>
              <a:t>The most important section of </a:t>
            </a:r>
            <a:r>
              <a:rPr lang="en-US" sz="2000" dirty="0" err="1">
                <a:solidFill>
                  <a:srgbClr val="004D86"/>
                </a:solidFill>
              </a:rPr>
              <a:t>Zedat</a:t>
            </a:r>
            <a:r>
              <a:rPr lang="en-US" sz="2000" dirty="0">
                <a:solidFill>
                  <a:srgbClr val="004D86"/>
                </a:solidFill>
              </a:rPr>
              <a:t>-Portal</a:t>
            </a:r>
          </a:p>
          <a:p>
            <a:r>
              <a:rPr lang="en-US" sz="2000" dirty="0">
                <a:solidFill>
                  <a:srgbClr val="004D86"/>
                </a:solidFill>
              </a:rPr>
              <a:t>All course material, announcements, working groups, discussion forum</a:t>
            </a:r>
          </a:p>
          <a:p>
            <a:r>
              <a:rPr lang="en-US" sz="2000" dirty="0">
                <a:solidFill>
                  <a:srgbClr val="004D86"/>
                </a:solidFill>
              </a:rPr>
              <a:t>Email sending options to other participants either separately or as a whole</a:t>
            </a:r>
          </a:p>
          <a:p>
            <a:r>
              <a:rPr lang="en-US" sz="2000" dirty="0">
                <a:solidFill>
                  <a:srgbClr val="004D86"/>
                </a:solidFill>
              </a:rPr>
              <a:t>You may also find courses with the search tool and register for their portal with/without password in order to benefit from course material during semester</a:t>
            </a:r>
          </a:p>
          <a:p>
            <a:r>
              <a:rPr lang="en-US" sz="2000" dirty="0">
                <a:solidFill>
                  <a:srgbClr val="004D86"/>
                </a:solidFill>
              </a:rPr>
              <a:t>English and German interface options</a:t>
            </a:r>
          </a:p>
          <a:p>
            <a:pPr marL="0" lvl="0" indent="0">
              <a:buNone/>
            </a:pPr>
            <a:endParaRPr lang="de-DE" sz="2000" dirty="0">
              <a:solidFill>
                <a:srgbClr val="004D86"/>
              </a:solidFill>
            </a:endParaRPr>
          </a:p>
        </p:txBody>
      </p:sp>
      <p:sp>
        <p:nvSpPr>
          <p:cNvPr id="17410"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pic>
        <p:nvPicPr>
          <p:cNvPr id="17415" name="Kép 5" descr="Logo_FU_Berlin.jpg"/>
          <p:cNvPicPr>
            <a:picLocks noChangeAspect="1" noChangeArrowheads="1"/>
          </p:cNvPicPr>
          <p:nvPr/>
        </p:nvPicPr>
        <p:blipFill>
          <a:blip r:embed="rId2"/>
          <a:srcRect l="851" t="25320" r="1192" b="28918"/>
          <a:stretch>
            <a:fillRect/>
          </a:stretch>
        </p:blipFill>
        <p:spPr bwMode="auto">
          <a:xfrm>
            <a:off x="6443663" y="115888"/>
            <a:ext cx="2484437" cy="720725"/>
          </a:xfrm>
          <a:prstGeom prst="rect">
            <a:avLst/>
          </a:prstGeom>
          <a:noFill/>
          <a:ln w="9525">
            <a:noFill/>
            <a:miter lim="800000"/>
            <a:headEnd/>
            <a:tailEnd/>
          </a:ln>
        </p:spPr>
      </p:pic>
    </p:spTree>
    <p:extLst>
      <p:ext uri="{BB962C8B-B14F-4D97-AF65-F5344CB8AC3E}">
        <p14:creationId xmlns:p14="http://schemas.microsoft.com/office/powerpoint/2010/main" val="1045884664"/>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p:txBody>
          <a:bodyPr/>
          <a:lstStyle/>
          <a:p>
            <a:pPr algn="l" eaLnBrk="1" hangingPunct="1"/>
            <a:r>
              <a:rPr lang="de-DE" sz="3600" dirty="0" err="1">
                <a:solidFill>
                  <a:srgbClr val="004D86"/>
                </a:solidFill>
              </a:rPr>
              <a:t>Zedat</a:t>
            </a:r>
            <a:r>
              <a:rPr lang="de-DE" sz="3600" dirty="0">
                <a:solidFill>
                  <a:srgbClr val="004D86"/>
                </a:solidFill>
              </a:rPr>
              <a:t>-Portal</a:t>
            </a:r>
          </a:p>
        </p:txBody>
      </p:sp>
      <p:sp>
        <p:nvSpPr>
          <p:cNvPr id="2" name="Content Placeholder 1"/>
          <p:cNvSpPr>
            <a:spLocks noGrp="1"/>
          </p:cNvSpPr>
          <p:nvPr>
            <p:ph idx="1"/>
          </p:nvPr>
        </p:nvSpPr>
        <p:spPr>
          <a:xfrm>
            <a:off x="457200" y="1700808"/>
            <a:ext cx="8229600" cy="4425355"/>
          </a:xfrm>
        </p:spPr>
        <p:txBody>
          <a:bodyPr/>
          <a:lstStyle/>
          <a:p>
            <a:pPr marL="0" indent="0">
              <a:buNone/>
            </a:pPr>
            <a:r>
              <a:rPr lang="en-US" sz="2000" b="1" dirty="0">
                <a:solidFill>
                  <a:srgbClr val="004D86"/>
                </a:solidFill>
              </a:rPr>
              <a:t>Software</a:t>
            </a:r>
          </a:p>
          <a:p>
            <a:endParaRPr lang="en-US" sz="2000" dirty="0">
              <a:solidFill>
                <a:srgbClr val="004D86"/>
              </a:solidFill>
            </a:endParaRPr>
          </a:p>
          <a:p>
            <a:r>
              <a:rPr lang="en-US" sz="2000" dirty="0">
                <a:solidFill>
                  <a:srgbClr val="004D86"/>
                </a:solidFill>
              </a:rPr>
              <a:t>In this page, you may find wide range of software links</a:t>
            </a:r>
          </a:p>
          <a:p>
            <a:pPr lvl="1"/>
            <a:r>
              <a:rPr lang="en-US" sz="1600" dirty="0">
                <a:solidFill>
                  <a:srgbClr val="004D86"/>
                </a:solidFill>
              </a:rPr>
              <a:t>Cisco AnyConnect VPN</a:t>
            </a:r>
          </a:p>
          <a:p>
            <a:pPr lvl="1"/>
            <a:r>
              <a:rPr lang="en-US" sz="1600" dirty="0">
                <a:solidFill>
                  <a:srgbClr val="004D86"/>
                </a:solidFill>
              </a:rPr>
              <a:t>EndNote</a:t>
            </a:r>
          </a:p>
          <a:p>
            <a:pPr lvl="1"/>
            <a:r>
              <a:rPr lang="en-US" sz="1600" dirty="0" err="1">
                <a:solidFill>
                  <a:srgbClr val="004D86"/>
                </a:solidFill>
              </a:rPr>
              <a:t>Citavi</a:t>
            </a:r>
            <a:endParaRPr lang="en-US" sz="1600" dirty="0">
              <a:solidFill>
                <a:srgbClr val="004D86"/>
              </a:solidFill>
            </a:endParaRPr>
          </a:p>
          <a:p>
            <a:pPr lvl="1"/>
            <a:r>
              <a:rPr lang="en-US" sz="1600" dirty="0">
                <a:solidFill>
                  <a:srgbClr val="004D86"/>
                </a:solidFill>
              </a:rPr>
              <a:t>MS Office</a:t>
            </a:r>
          </a:p>
          <a:p>
            <a:pPr lvl="1"/>
            <a:r>
              <a:rPr lang="en-US" sz="1600" dirty="0">
                <a:solidFill>
                  <a:srgbClr val="004D86"/>
                </a:solidFill>
              </a:rPr>
              <a:t>MATLAB</a:t>
            </a:r>
          </a:p>
          <a:p>
            <a:pPr lvl="1"/>
            <a:r>
              <a:rPr lang="en-US" sz="2000">
                <a:solidFill>
                  <a:srgbClr val="004D86"/>
                </a:solidFill>
              </a:rPr>
              <a:t>Stata (new!)</a:t>
            </a:r>
            <a:endParaRPr lang="en-US" sz="2000" dirty="0">
              <a:solidFill>
                <a:srgbClr val="004D86"/>
              </a:solidFill>
            </a:endParaRPr>
          </a:p>
          <a:p>
            <a:r>
              <a:rPr lang="en-US" sz="2000" dirty="0">
                <a:solidFill>
                  <a:srgbClr val="004D86"/>
                </a:solidFill>
              </a:rPr>
              <a:t>Some of them (e.g. Microsoft Office) are free of charge, after providing required information regarding student status</a:t>
            </a:r>
          </a:p>
          <a:p>
            <a:pPr marL="0" lvl="0" indent="0">
              <a:buNone/>
            </a:pPr>
            <a:endParaRPr lang="de-DE" sz="2000" dirty="0">
              <a:solidFill>
                <a:srgbClr val="004D86"/>
              </a:solidFill>
            </a:endParaRPr>
          </a:p>
        </p:txBody>
      </p:sp>
      <p:sp>
        <p:nvSpPr>
          <p:cNvPr id="17410"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pic>
        <p:nvPicPr>
          <p:cNvPr id="17415" name="Kép 5" descr="Logo_FU_Berlin.jpg"/>
          <p:cNvPicPr>
            <a:picLocks noChangeAspect="1" noChangeArrowheads="1"/>
          </p:cNvPicPr>
          <p:nvPr/>
        </p:nvPicPr>
        <p:blipFill>
          <a:blip r:embed="rId2"/>
          <a:srcRect l="851" t="25320" r="1192" b="28918"/>
          <a:stretch>
            <a:fillRect/>
          </a:stretch>
        </p:blipFill>
        <p:spPr bwMode="auto">
          <a:xfrm>
            <a:off x="6443663" y="115888"/>
            <a:ext cx="2484437" cy="720725"/>
          </a:xfrm>
          <a:prstGeom prst="rect">
            <a:avLst/>
          </a:prstGeom>
          <a:noFill/>
          <a:ln w="9525">
            <a:noFill/>
            <a:miter lim="800000"/>
            <a:headEnd/>
            <a:tailEnd/>
          </a:ln>
        </p:spPr>
      </p:pic>
    </p:spTree>
    <p:extLst>
      <p:ext uri="{BB962C8B-B14F-4D97-AF65-F5344CB8AC3E}">
        <p14:creationId xmlns:p14="http://schemas.microsoft.com/office/powerpoint/2010/main" val="140407651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p:txBody>
          <a:bodyPr/>
          <a:lstStyle/>
          <a:p>
            <a:pPr algn="l" eaLnBrk="1" hangingPunct="1"/>
            <a:r>
              <a:rPr lang="de-DE" sz="3600" dirty="0">
                <a:solidFill>
                  <a:srgbClr val="004D86"/>
                </a:solidFill>
              </a:rPr>
              <a:t>Content</a:t>
            </a:r>
          </a:p>
        </p:txBody>
      </p:sp>
      <p:sp>
        <p:nvSpPr>
          <p:cNvPr id="2" name="Content Placeholder 1"/>
          <p:cNvSpPr>
            <a:spLocks noGrp="1"/>
          </p:cNvSpPr>
          <p:nvPr>
            <p:ph idx="1"/>
          </p:nvPr>
        </p:nvSpPr>
        <p:spPr/>
        <p:txBody>
          <a:bodyPr/>
          <a:lstStyle/>
          <a:p>
            <a:pPr marL="514350" lvl="0" indent="-514350">
              <a:buFont typeface="+mj-lt"/>
              <a:buAutoNum type="arabicParenR"/>
            </a:pPr>
            <a:r>
              <a:rPr lang="en-GB" sz="2200" dirty="0" err="1">
                <a:solidFill>
                  <a:srgbClr val="004D86"/>
                </a:solidFill>
              </a:rPr>
              <a:t>Eduroam</a:t>
            </a:r>
            <a:r>
              <a:rPr lang="en-GB" sz="2200" dirty="0">
                <a:solidFill>
                  <a:srgbClr val="004D86"/>
                </a:solidFill>
              </a:rPr>
              <a:t>, VPN, ZEDAT-Portal &amp; Blackboard</a:t>
            </a:r>
          </a:p>
          <a:p>
            <a:pPr marL="514350" lvl="0" indent="-514350">
              <a:buFont typeface="+mj-lt"/>
              <a:buAutoNum type="arabicParenR"/>
            </a:pPr>
            <a:r>
              <a:rPr lang="en-GB" sz="2200" dirty="0">
                <a:solidFill>
                  <a:srgbClr val="004D86"/>
                </a:solidFill>
              </a:rPr>
              <a:t>Exams and How to Write a Term Paper</a:t>
            </a:r>
          </a:p>
          <a:p>
            <a:pPr marL="514350" lvl="0" indent="-514350">
              <a:buFont typeface="+mj-lt"/>
              <a:buAutoNum type="arabicParenR"/>
            </a:pPr>
            <a:r>
              <a:rPr lang="en-GB" sz="2200" dirty="0">
                <a:solidFill>
                  <a:srgbClr val="004D86"/>
                </a:solidFill>
              </a:rPr>
              <a:t>Plagiarism</a:t>
            </a:r>
          </a:p>
          <a:p>
            <a:pPr marL="514350" indent="-514350">
              <a:buFont typeface="+mj-lt"/>
              <a:buAutoNum type="arabicParenR"/>
            </a:pPr>
            <a:r>
              <a:rPr lang="en-GB" sz="2200" dirty="0">
                <a:solidFill>
                  <a:srgbClr val="004D86"/>
                </a:solidFill>
              </a:rPr>
              <a:t>Additional Courses and Resources</a:t>
            </a:r>
          </a:p>
        </p:txBody>
      </p:sp>
      <p:sp>
        <p:nvSpPr>
          <p:cNvPr id="17410"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pic>
        <p:nvPicPr>
          <p:cNvPr id="17415" name="Kép 5" descr="Logo_FU_Berlin.jpg"/>
          <p:cNvPicPr>
            <a:picLocks noChangeAspect="1" noChangeArrowheads="1"/>
          </p:cNvPicPr>
          <p:nvPr/>
        </p:nvPicPr>
        <p:blipFill>
          <a:blip r:embed="rId2"/>
          <a:srcRect l="851" t="25320" r="1192" b="28918"/>
          <a:stretch>
            <a:fillRect/>
          </a:stretch>
        </p:blipFill>
        <p:spPr bwMode="auto">
          <a:xfrm>
            <a:off x="6443663" y="115888"/>
            <a:ext cx="2484437" cy="720725"/>
          </a:xfrm>
          <a:prstGeom prst="rect">
            <a:avLst/>
          </a:prstGeom>
          <a:noFill/>
          <a:ln w="9525">
            <a:noFill/>
            <a:miter lim="800000"/>
            <a:headEnd/>
            <a:tailEnd/>
          </a:ln>
        </p:spPr>
      </p:pic>
    </p:spTree>
    <p:extLst>
      <p:ext uri="{BB962C8B-B14F-4D97-AF65-F5344CB8AC3E}">
        <p14:creationId xmlns:p14="http://schemas.microsoft.com/office/powerpoint/2010/main" val="88888676"/>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Kép 5" descr="Logo_FU_Berlin.jpg"/>
          <p:cNvPicPr>
            <a:picLocks noChangeAspect="1"/>
          </p:cNvPicPr>
          <p:nvPr/>
        </p:nvPicPr>
        <p:blipFill>
          <a:blip r:embed="rId2"/>
          <a:srcRect l="851" t="25320" r="1192" b="28918"/>
          <a:stretch>
            <a:fillRect/>
          </a:stretch>
        </p:blipFill>
        <p:spPr bwMode="auto">
          <a:xfrm>
            <a:off x="0" y="188913"/>
            <a:ext cx="3563938" cy="1114425"/>
          </a:xfrm>
          <a:prstGeom prst="rect">
            <a:avLst/>
          </a:prstGeom>
          <a:noFill/>
          <a:ln w="9525">
            <a:noFill/>
            <a:miter lim="800000"/>
            <a:headEnd/>
            <a:tailEnd/>
          </a:ln>
        </p:spPr>
      </p:pic>
      <p:sp>
        <p:nvSpPr>
          <p:cNvPr id="2" name="Titel 1"/>
          <p:cNvSpPr>
            <a:spLocks noGrp="1"/>
          </p:cNvSpPr>
          <p:nvPr>
            <p:ph type="ctrTitle"/>
          </p:nvPr>
        </p:nvSpPr>
        <p:spPr/>
        <p:txBody>
          <a:bodyPr/>
          <a:lstStyle/>
          <a:p>
            <a:r>
              <a:rPr lang="de-DE" dirty="0"/>
              <a:t>II) </a:t>
            </a:r>
            <a:r>
              <a:rPr lang="de-DE" dirty="0" err="1"/>
              <a:t>Exams</a:t>
            </a:r>
            <a:r>
              <a:rPr lang="de-DE" dirty="0"/>
              <a:t> </a:t>
            </a:r>
            <a:r>
              <a:rPr lang="de-DE" dirty="0" err="1"/>
              <a:t>and</a:t>
            </a:r>
            <a:r>
              <a:rPr lang="de-DE" dirty="0"/>
              <a:t> </a:t>
            </a:r>
            <a:r>
              <a:rPr lang="de-DE" dirty="0" err="1"/>
              <a:t>How</a:t>
            </a:r>
            <a:r>
              <a:rPr lang="de-DE" dirty="0"/>
              <a:t> </a:t>
            </a:r>
            <a:r>
              <a:rPr lang="de-DE" dirty="0" err="1"/>
              <a:t>to</a:t>
            </a:r>
            <a:r>
              <a:rPr lang="de-DE" dirty="0"/>
              <a:t> Write a Term Paper </a:t>
            </a:r>
          </a:p>
        </p:txBody>
      </p:sp>
      <p:sp>
        <p:nvSpPr>
          <p:cNvPr id="3" name="Untertitel 2"/>
          <p:cNvSpPr>
            <a:spLocks noGrp="1"/>
          </p:cNvSpPr>
          <p:nvPr>
            <p:ph type="subTitle" idx="1"/>
          </p:nvPr>
        </p:nvSpPr>
        <p:spPr/>
        <p:txBody>
          <a:bodyPr/>
          <a:lstStyle/>
          <a:p>
            <a:endParaRPr lang="de-DE"/>
          </a:p>
        </p:txBody>
      </p:sp>
      <p:cxnSp>
        <p:nvCxnSpPr>
          <p:cNvPr id="9" name="Egyenes összekötő 8"/>
          <p:cNvCxnSpPr/>
          <p:nvPr/>
        </p:nvCxnSpPr>
        <p:spPr>
          <a:xfrm>
            <a:off x="3563938" y="923925"/>
            <a:ext cx="5580062" cy="0"/>
          </a:xfrm>
          <a:prstGeom prst="line">
            <a:avLst/>
          </a:prstGeom>
          <a:ln w="57150">
            <a:solidFill>
              <a:srgbClr val="97CB05"/>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477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20AB-94F2-47A7-A317-B05852B518D2}"/>
              </a:ext>
            </a:extLst>
          </p:cNvPr>
          <p:cNvSpPr>
            <a:spLocks noGrp="1"/>
          </p:cNvSpPr>
          <p:nvPr>
            <p:ph type="title"/>
          </p:nvPr>
        </p:nvSpPr>
        <p:spPr/>
        <p:txBody>
          <a:bodyPr/>
          <a:lstStyle/>
          <a:p>
            <a:pPr algn="l"/>
            <a:r>
              <a:rPr lang="en-US" dirty="0">
                <a:solidFill>
                  <a:srgbClr val="004D86"/>
                </a:solidFill>
              </a:rPr>
              <a:t>Grades</a:t>
            </a:r>
            <a:endParaRPr lang="ro-RO" dirty="0">
              <a:solidFill>
                <a:srgbClr val="004D86"/>
              </a:solidFill>
            </a:endParaRPr>
          </a:p>
        </p:txBody>
      </p:sp>
      <p:sp>
        <p:nvSpPr>
          <p:cNvPr id="3" name="Content Placeholder 2">
            <a:extLst>
              <a:ext uri="{FF2B5EF4-FFF2-40B4-BE49-F238E27FC236}">
                <a16:creationId xmlns:a16="http://schemas.microsoft.com/office/drawing/2014/main" id="{4C99CE4E-233A-4767-8AE6-47BB5B6C90F2}"/>
              </a:ext>
            </a:extLst>
          </p:cNvPr>
          <p:cNvSpPr>
            <a:spLocks noGrp="1"/>
          </p:cNvSpPr>
          <p:nvPr>
            <p:ph idx="1"/>
          </p:nvPr>
        </p:nvSpPr>
        <p:spPr/>
        <p:txBody>
          <a:bodyPr/>
          <a:lstStyle/>
          <a:p>
            <a:r>
              <a:rPr lang="en-US" dirty="0">
                <a:solidFill>
                  <a:srgbClr val="004D86"/>
                </a:solidFill>
              </a:rPr>
              <a:t>For each module (lecture + seminar) you will get one grade and one passed/failed qualificative </a:t>
            </a:r>
          </a:p>
          <a:p>
            <a:r>
              <a:rPr lang="en-US" dirty="0">
                <a:solidFill>
                  <a:srgbClr val="004D86"/>
                </a:solidFill>
              </a:rPr>
              <a:t>Make sure you know which part of the module will determine your grade</a:t>
            </a:r>
          </a:p>
          <a:p>
            <a:r>
              <a:rPr lang="en-US" dirty="0">
                <a:solidFill>
                  <a:srgbClr val="004D86"/>
                </a:solidFill>
              </a:rPr>
              <a:t>You must get at least a 4 and a pass the active participation in each module for it to be completed </a:t>
            </a:r>
            <a:r>
              <a:rPr lang="en-US" dirty="0" err="1">
                <a:solidFill>
                  <a:srgbClr val="004D86"/>
                </a:solidFill>
              </a:rPr>
              <a:t>succesfully</a:t>
            </a:r>
            <a:r>
              <a:rPr lang="en-US" dirty="0">
                <a:solidFill>
                  <a:srgbClr val="004D86"/>
                </a:solidFill>
              </a:rPr>
              <a:t> </a:t>
            </a:r>
          </a:p>
        </p:txBody>
      </p:sp>
    </p:spTree>
    <p:extLst>
      <p:ext uri="{BB962C8B-B14F-4D97-AF65-F5344CB8AC3E}">
        <p14:creationId xmlns:p14="http://schemas.microsoft.com/office/powerpoint/2010/main" val="1566245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462191" y="472947"/>
            <a:ext cx="8229600" cy="1143000"/>
          </a:xfrm>
        </p:spPr>
        <p:txBody>
          <a:bodyPr/>
          <a:lstStyle/>
          <a:p>
            <a:pPr algn="l" eaLnBrk="1" hangingPunct="1"/>
            <a:r>
              <a:rPr lang="en-US" sz="3600" dirty="0">
                <a:solidFill>
                  <a:srgbClr val="004D86"/>
                </a:solidFill>
              </a:rPr>
              <a:t>Written Exams</a:t>
            </a:r>
          </a:p>
        </p:txBody>
      </p:sp>
      <p:sp>
        <p:nvSpPr>
          <p:cNvPr id="2" name="Content Placeholder 1"/>
          <p:cNvSpPr>
            <a:spLocks noGrp="1"/>
          </p:cNvSpPr>
          <p:nvPr>
            <p:ph idx="1"/>
          </p:nvPr>
        </p:nvSpPr>
        <p:spPr>
          <a:xfrm>
            <a:off x="462191" y="1772816"/>
            <a:ext cx="8229600" cy="4137323"/>
          </a:xfrm>
        </p:spPr>
        <p:txBody>
          <a:bodyPr/>
          <a:lstStyle/>
          <a:p>
            <a:r>
              <a:rPr lang="en-US" sz="2400" dirty="0">
                <a:solidFill>
                  <a:srgbClr val="004D86"/>
                </a:solidFill>
              </a:rPr>
              <a:t>All lectures of the modules 1 to 6 are completed with a written exam (90 minutes) or test (&lt;90 minutes) </a:t>
            </a:r>
            <a:endParaRPr lang="de-DE" sz="2400" dirty="0">
              <a:solidFill>
                <a:srgbClr val="004D86"/>
              </a:solidFill>
            </a:endParaRPr>
          </a:p>
          <a:p>
            <a:r>
              <a:rPr lang="en-US" sz="2400" dirty="0">
                <a:solidFill>
                  <a:srgbClr val="004D86"/>
                </a:solidFill>
              </a:rPr>
              <a:t>The lecturer decides about his/her specific exam conditions, they will explain it at the beginning of the course </a:t>
            </a:r>
            <a:endParaRPr lang="de-DE" sz="2400" dirty="0">
              <a:solidFill>
                <a:srgbClr val="004D86"/>
              </a:solidFill>
            </a:endParaRPr>
          </a:p>
          <a:p>
            <a:r>
              <a:rPr lang="en-US" sz="2400" dirty="0">
                <a:solidFill>
                  <a:srgbClr val="004D86"/>
                </a:solidFill>
              </a:rPr>
              <a:t>The written exam normally consists of questions directly referring to the lecture’s topics</a:t>
            </a:r>
            <a:endParaRPr lang="de-DE" sz="2400" dirty="0">
              <a:solidFill>
                <a:srgbClr val="004D86"/>
              </a:solidFill>
            </a:endParaRPr>
          </a:p>
          <a:p>
            <a:r>
              <a:rPr lang="en-US" sz="2400" dirty="0">
                <a:solidFill>
                  <a:srgbClr val="004D86"/>
                </a:solidFill>
              </a:rPr>
              <a:t>We recommend attending the lectures regularly and always reading the basis texts. If you have understood issues within their contexts, you don’t have to learn by rote at the end of the semester</a:t>
            </a:r>
            <a:endParaRPr lang="de-DE" sz="2400" dirty="0">
              <a:solidFill>
                <a:srgbClr val="004D86"/>
              </a:solidFill>
            </a:endParaRPr>
          </a:p>
          <a:p>
            <a:endParaRPr lang="de-DE" sz="2400" b="1" dirty="0">
              <a:solidFill>
                <a:srgbClr val="004D86"/>
              </a:solidFill>
            </a:endParaRPr>
          </a:p>
        </p:txBody>
      </p:sp>
      <p:sp>
        <p:nvSpPr>
          <p:cNvPr id="17410"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pic>
        <p:nvPicPr>
          <p:cNvPr id="17415" name="Kép 5" descr="Logo_FU_Berlin.jpg"/>
          <p:cNvPicPr>
            <a:picLocks noChangeAspect="1" noChangeArrowheads="1"/>
          </p:cNvPicPr>
          <p:nvPr/>
        </p:nvPicPr>
        <p:blipFill>
          <a:blip r:embed="rId2"/>
          <a:srcRect l="851" t="25320" r="1192" b="28918"/>
          <a:stretch>
            <a:fillRect/>
          </a:stretch>
        </p:blipFill>
        <p:spPr bwMode="auto">
          <a:xfrm>
            <a:off x="6443663" y="115888"/>
            <a:ext cx="2484437" cy="720725"/>
          </a:xfrm>
          <a:prstGeom prst="rect">
            <a:avLst/>
          </a:prstGeom>
          <a:noFill/>
          <a:ln w="9525">
            <a:noFill/>
            <a:miter lim="800000"/>
            <a:headEnd/>
            <a:tailEnd/>
          </a:ln>
        </p:spPr>
      </p:pic>
    </p:spTree>
    <p:extLst>
      <p:ext uri="{BB962C8B-B14F-4D97-AF65-F5344CB8AC3E}">
        <p14:creationId xmlns:p14="http://schemas.microsoft.com/office/powerpoint/2010/main" val="150722966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462191" y="472947"/>
            <a:ext cx="8229600" cy="1143000"/>
          </a:xfrm>
        </p:spPr>
        <p:txBody>
          <a:bodyPr/>
          <a:lstStyle/>
          <a:p>
            <a:pPr algn="l" eaLnBrk="1" hangingPunct="1"/>
            <a:r>
              <a:rPr lang="de-DE" sz="3600" dirty="0">
                <a:solidFill>
                  <a:srgbClr val="004D86"/>
                </a:solidFill>
              </a:rPr>
              <a:t>Oral </a:t>
            </a:r>
            <a:r>
              <a:rPr lang="de-DE" sz="3600" dirty="0" err="1">
                <a:solidFill>
                  <a:srgbClr val="004D86"/>
                </a:solidFill>
              </a:rPr>
              <a:t>Examination</a:t>
            </a:r>
            <a:endParaRPr lang="de-DE" sz="3600" dirty="0">
              <a:solidFill>
                <a:srgbClr val="004D86"/>
              </a:solidFill>
            </a:endParaRPr>
          </a:p>
        </p:txBody>
      </p:sp>
      <p:sp>
        <p:nvSpPr>
          <p:cNvPr id="2" name="Content Placeholder 1"/>
          <p:cNvSpPr>
            <a:spLocks noGrp="1"/>
          </p:cNvSpPr>
          <p:nvPr>
            <p:ph idx="1"/>
          </p:nvPr>
        </p:nvSpPr>
        <p:spPr>
          <a:xfrm>
            <a:off x="462191" y="1772816"/>
            <a:ext cx="8229600" cy="4137323"/>
          </a:xfrm>
        </p:spPr>
        <p:txBody>
          <a:bodyPr/>
          <a:lstStyle/>
          <a:p>
            <a:r>
              <a:rPr lang="en-US" sz="2400" dirty="0">
                <a:solidFill>
                  <a:srgbClr val="004D86"/>
                </a:solidFill>
              </a:rPr>
              <a:t>You will have one oral exam, usually in the second semester (you can choose between module 4, 5 or 6) </a:t>
            </a:r>
            <a:endParaRPr lang="de-DE" sz="2400" dirty="0">
              <a:solidFill>
                <a:srgbClr val="004D86"/>
              </a:solidFill>
            </a:endParaRPr>
          </a:p>
          <a:p>
            <a:r>
              <a:rPr lang="en-US" sz="2400" dirty="0">
                <a:solidFill>
                  <a:srgbClr val="004D86"/>
                </a:solidFill>
              </a:rPr>
              <a:t>An oral exam takes about 20-30 minutes </a:t>
            </a:r>
            <a:endParaRPr lang="de-DE" sz="2400" dirty="0">
              <a:solidFill>
                <a:srgbClr val="004D86"/>
              </a:solidFill>
            </a:endParaRPr>
          </a:p>
          <a:p>
            <a:r>
              <a:rPr lang="en-US" sz="2400" dirty="0">
                <a:solidFill>
                  <a:srgbClr val="004D86"/>
                </a:solidFill>
              </a:rPr>
              <a:t>The lecturer will explain his/her conditions at the beginning of the seminar</a:t>
            </a:r>
            <a:endParaRPr lang="de-DE" sz="2400" dirty="0">
              <a:solidFill>
                <a:srgbClr val="004D86"/>
              </a:solidFill>
            </a:endParaRPr>
          </a:p>
          <a:p>
            <a:r>
              <a:rPr lang="en-US" sz="2400" dirty="0">
                <a:solidFill>
                  <a:srgbClr val="004D86"/>
                </a:solidFill>
              </a:rPr>
              <a:t>The content and structure of the exam is up to the lecturer</a:t>
            </a:r>
          </a:p>
          <a:p>
            <a:r>
              <a:rPr lang="en-US" sz="2400" dirty="0">
                <a:solidFill>
                  <a:srgbClr val="004D86"/>
                </a:solidFill>
              </a:rPr>
              <a:t>A good preparation is to hold a speech about your topic on your own or to your friends.</a:t>
            </a:r>
            <a:endParaRPr lang="de-DE" sz="2400" dirty="0">
              <a:solidFill>
                <a:srgbClr val="004D86"/>
              </a:solidFill>
            </a:endParaRPr>
          </a:p>
          <a:p>
            <a:endParaRPr lang="de-DE" sz="2400" b="1" dirty="0">
              <a:solidFill>
                <a:srgbClr val="004D86"/>
              </a:solidFill>
            </a:endParaRPr>
          </a:p>
        </p:txBody>
      </p:sp>
      <p:sp>
        <p:nvSpPr>
          <p:cNvPr id="17410"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pic>
        <p:nvPicPr>
          <p:cNvPr id="17415" name="Kép 5" descr="Logo_FU_Berlin.jpg"/>
          <p:cNvPicPr>
            <a:picLocks noChangeAspect="1" noChangeArrowheads="1"/>
          </p:cNvPicPr>
          <p:nvPr/>
        </p:nvPicPr>
        <p:blipFill>
          <a:blip r:embed="rId2"/>
          <a:srcRect l="851" t="25320" r="1192" b="28918"/>
          <a:stretch>
            <a:fillRect/>
          </a:stretch>
        </p:blipFill>
        <p:spPr bwMode="auto">
          <a:xfrm>
            <a:off x="6443663" y="115888"/>
            <a:ext cx="2484437" cy="720725"/>
          </a:xfrm>
          <a:prstGeom prst="rect">
            <a:avLst/>
          </a:prstGeom>
          <a:noFill/>
          <a:ln w="9525">
            <a:noFill/>
            <a:miter lim="800000"/>
            <a:headEnd/>
            <a:tailEnd/>
          </a:ln>
        </p:spPr>
      </p:pic>
    </p:spTree>
    <p:extLst>
      <p:ext uri="{BB962C8B-B14F-4D97-AF65-F5344CB8AC3E}">
        <p14:creationId xmlns:p14="http://schemas.microsoft.com/office/powerpoint/2010/main" val="1856945372"/>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462191" y="472947"/>
            <a:ext cx="8229600" cy="1143000"/>
          </a:xfrm>
        </p:spPr>
        <p:txBody>
          <a:bodyPr/>
          <a:lstStyle/>
          <a:p>
            <a:pPr algn="l" eaLnBrk="1" hangingPunct="1"/>
            <a:r>
              <a:rPr lang="en-US" sz="3600" dirty="0">
                <a:solidFill>
                  <a:srgbClr val="004D86"/>
                </a:solidFill>
              </a:rPr>
              <a:t>Presentation</a:t>
            </a:r>
          </a:p>
        </p:txBody>
      </p:sp>
      <p:sp>
        <p:nvSpPr>
          <p:cNvPr id="2" name="Content Placeholder 1"/>
          <p:cNvSpPr>
            <a:spLocks noGrp="1"/>
          </p:cNvSpPr>
          <p:nvPr>
            <p:ph idx="1"/>
          </p:nvPr>
        </p:nvSpPr>
        <p:spPr>
          <a:xfrm>
            <a:off x="462191" y="1772816"/>
            <a:ext cx="8229600" cy="4137323"/>
          </a:xfrm>
        </p:spPr>
        <p:txBody>
          <a:bodyPr/>
          <a:lstStyle/>
          <a:p>
            <a:r>
              <a:rPr lang="en-US" sz="2400" dirty="0">
                <a:solidFill>
                  <a:srgbClr val="004D86"/>
                </a:solidFill>
              </a:rPr>
              <a:t>In a lot of seminars you will be asked to hold a presentation, lecturers expect different sorts of presentations: presentation of basic or supplemental readings, independent research on a certain topic…  </a:t>
            </a:r>
            <a:endParaRPr lang="de-DE" sz="2400" dirty="0">
              <a:solidFill>
                <a:srgbClr val="004D86"/>
              </a:solidFill>
            </a:endParaRPr>
          </a:p>
          <a:p>
            <a:endParaRPr lang="en-US" sz="2400" dirty="0">
              <a:solidFill>
                <a:srgbClr val="004D86"/>
              </a:solidFill>
            </a:endParaRPr>
          </a:p>
          <a:p>
            <a:r>
              <a:rPr lang="en-US" sz="2400" dirty="0">
                <a:solidFill>
                  <a:srgbClr val="004D86"/>
                </a:solidFill>
              </a:rPr>
              <a:t>Speak freely, do not put too much content on your slides and structure your presentation clearly  </a:t>
            </a:r>
            <a:endParaRPr lang="de-DE" sz="2400" dirty="0">
              <a:solidFill>
                <a:srgbClr val="004D86"/>
              </a:solidFill>
            </a:endParaRPr>
          </a:p>
          <a:p>
            <a:endParaRPr lang="en-US" sz="2400" dirty="0">
              <a:solidFill>
                <a:srgbClr val="004D86"/>
              </a:solidFill>
            </a:endParaRPr>
          </a:p>
          <a:p>
            <a:r>
              <a:rPr lang="en-US" sz="2400" dirty="0">
                <a:solidFill>
                  <a:srgbClr val="004D86"/>
                </a:solidFill>
              </a:rPr>
              <a:t>Make sure to not exceed the time limit  </a:t>
            </a:r>
            <a:endParaRPr lang="de-DE" sz="2400" dirty="0">
              <a:solidFill>
                <a:srgbClr val="004D86"/>
              </a:solidFill>
            </a:endParaRPr>
          </a:p>
          <a:p>
            <a:endParaRPr lang="de-DE" sz="2400" b="1" dirty="0">
              <a:solidFill>
                <a:srgbClr val="004D86"/>
              </a:solidFill>
            </a:endParaRPr>
          </a:p>
        </p:txBody>
      </p:sp>
      <p:sp>
        <p:nvSpPr>
          <p:cNvPr id="17410"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pic>
        <p:nvPicPr>
          <p:cNvPr id="17415" name="Kép 5" descr="Logo_FU_Berlin.jpg"/>
          <p:cNvPicPr>
            <a:picLocks noChangeAspect="1" noChangeArrowheads="1"/>
          </p:cNvPicPr>
          <p:nvPr/>
        </p:nvPicPr>
        <p:blipFill>
          <a:blip r:embed="rId2"/>
          <a:srcRect l="851" t="25320" r="1192" b="28918"/>
          <a:stretch>
            <a:fillRect/>
          </a:stretch>
        </p:blipFill>
        <p:spPr bwMode="auto">
          <a:xfrm>
            <a:off x="6443663" y="115888"/>
            <a:ext cx="2484437" cy="720725"/>
          </a:xfrm>
          <a:prstGeom prst="rect">
            <a:avLst/>
          </a:prstGeom>
          <a:noFill/>
          <a:ln w="9525">
            <a:noFill/>
            <a:miter lim="800000"/>
            <a:headEnd/>
            <a:tailEnd/>
          </a:ln>
        </p:spPr>
      </p:pic>
    </p:spTree>
    <p:extLst>
      <p:ext uri="{BB962C8B-B14F-4D97-AF65-F5344CB8AC3E}">
        <p14:creationId xmlns:p14="http://schemas.microsoft.com/office/powerpoint/2010/main" val="3637667005"/>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462191" y="472947"/>
            <a:ext cx="8229600" cy="1143000"/>
          </a:xfrm>
        </p:spPr>
        <p:txBody>
          <a:bodyPr/>
          <a:lstStyle/>
          <a:p>
            <a:pPr algn="l" eaLnBrk="1" hangingPunct="1"/>
            <a:r>
              <a:rPr lang="de-DE" sz="3600" dirty="0" err="1">
                <a:solidFill>
                  <a:srgbClr val="004D86"/>
                </a:solidFill>
              </a:rPr>
              <a:t>Written</a:t>
            </a:r>
            <a:r>
              <a:rPr lang="de-DE" sz="3600" dirty="0">
                <a:solidFill>
                  <a:srgbClr val="004D86"/>
                </a:solidFill>
              </a:rPr>
              <a:t> </a:t>
            </a:r>
            <a:r>
              <a:rPr lang="de-DE" sz="3600" dirty="0" err="1">
                <a:solidFill>
                  <a:srgbClr val="004D86"/>
                </a:solidFill>
              </a:rPr>
              <a:t>Assignments</a:t>
            </a:r>
            <a:r>
              <a:rPr lang="de-DE" sz="3600" dirty="0">
                <a:solidFill>
                  <a:srgbClr val="004D86"/>
                </a:solidFill>
              </a:rPr>
              <a:t> – Response Paper</a:t>
            </a:r>
          </a:p>
        </p:txBody>
      </p:sp>
      <p:sp>
        <p:nvSpPr>
          <p:cNvPr id="2" name="Content Placeholder 1"/>
          <p:cNvSpPr>
            <a:spLocks noGrp="1"/>
          </p:cNvSpPr>
          <p:nvPr>
            <p:ph idx="1"/>
          </p:nvPr>
        </p:nvSpPr>
        <p:spPr>
          <a:xfrm>
            <a:off x="462191" y="1772816"/>
            <a:ext cx="8229600" cy="4137323"/>
          </a:xfrm>
        </p:spPr>
        <p:txBody>
          <a:bodyPr/>
          <a:lstStyle/>
          <a:p>
            <a:r>
              <a:rPr lang="en-US" sz="2400" dirty="0">
                <a:solidFill>
                  <a:srgbClr val="004D86"/>
                </a:solidFill>
              </a:rPr>
              <a:t>In some seminars you might be asked to hand in response paper as a proof for active participation </a:t>
            </a:r>
            <a:endParaRPr lang="de-DE" sz="2400" dirty="0">
              <a:solidFill>
                <a:srgbClr val="004D86"/>
              </a:solidFill>
            </a:endParaRPr>
          </a:p>
          <a:p>
            <a:r>
              <a:rPr lang="en-US" sz="2400" dirty="0">
                <a:solidFill>
                  <a:srgbClr val="004D86"/>
                </a:solidFill>
              </a:rPr>
              <a:t>Emphasis on your own critical engagement with the readings of the seminar</a:t>
            </a:r>
            <a:endParaRPr lang="de-DE" sz="2400" dirty="0">
              <a:solidFill>
                <a:srgbClr val="004D86"/>
              </a:solidFill>
            </a:endParaRPr>
          </a:p>
          <a:p>
            <a:r>
              <a:rPr lang="en-US" sz="2400" dirty="0">
                <a:solidFill>
                  <a:srgbClr val="004D86"/>
                </a:solidFill>
              </a:rPr>
              <a:t>Usually no external references needed</a:t>
            </a:r>
            <a:endParaRPr lang="de-DE" sz="2400" dirty="0">
              <a:solidFill>
                <a:srgbClr val="004D86"/>
              </a:solidFill>
            </a:endParaRPr>
          </a:p>
          <a:p>
            <a:r>
              <a:rPr lang="en-US" sz="2400" dirty="0">
                <a:solidFill>
                  <a:srgbClr val="004D86"/>
                </a:solidFill>
              </a:rPr>
              <a:t>Scrutinize the text: Is the paper well structured and written in a coherent way? Do the methods the authors use fit to the research question? Are the conclusions drawn by the authors valid? Are there some important aspects missing? </a:t>
            </a:r>
            <a:endParaRPr lang="de-DE" sz="2400" dirty="0">
              <a:solidFill>
                <a:srgbClr val="004D86"/>
              </a:solidFill>
            </a:endParaRPr>
          </a:p>
          <a:p>
            <a:endParaRPr lang="de-DE" sz="2400" b="1" dirty="0">
              <a:solidFill>
                <a:srgbClr val="004D86"/>
              </a:solidFill>
            </a:endParaRPr>
          </a:p>
        </p:txBody>
      </p:sp>
      <p:sp>
        <p:nvSpPr>
          <p:cNvPr id="17410"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pic>
        <p:nvPicPr>
          <p:cNvPr id="17415" name="Kép 5" descr="Logo_FU_Berlin.jpg"/>
          <p:cNvPicPr>
            <a:picLocks noChangeAspect="1" noChangeArrowheads="1"/>
          </p:cNvPicPr>
          <p:nvPr/>
        </p:nvPicPr>
        <p:blipFill>
          <a:blip r:embed="rId2"/>
          <a:srcRect l="851" t="25320" r="1192" b="28918"/>
          <a:stretch>
            <a:fillRect/>
          </a:stretch>
        </p:blipFill>
        <p:spPr bwMode="auto">
          <a:xfrm>
            <a:off x="6443663" y="115888"/>
            <a:ext cx="2484437" cy="720725"/>
          </a:xfrm>
          <a:prstGeom prst="rect">
            <a:avLst/>
          </a:prstGeom>
          <a:noFill/>
          <a:ln w="9525">
            <a:noFill/>
            <a:miter lim="800000"/>
            <a:headEnd/>
            <a:tailEnd/>
          </a:ln>
        </p:spPr>
      </p:pic>
    </p:spTree>
    <p:extLst>
      <p:ext uri="{BB962C8B-B14F-4D97-AF65-F5344CB8AC3E}">
        <p14:creationId xmlns:p14="http://schemas.microsoft.com/office/powerpoint/2010/main" val="494208032"/>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462191" y="472947"/>
            <a:ext cx="8229600" cy="1143000"/>
          </a:xfrm>
        </p:spPr>
        <p:txBody>
          <a:bodyPr/>
          <a:lstStyle/>
          <a:p>
            <a:pPr algn="l" eaLnBrk="1" hangingPunct="1"/>
            <a:r>
              <a:rPr lang="de-DE" sz="3600" dirty="0" err="1">
                <a:solidFill>
                  <a:srgbClr val="004D86"/>
                </a:solidFill>
              </a:rPr>
              <a:t>Written</a:t>
            </a:r>
            <a:r>
              <a:rPr lang="de-DE" sz="3600" dirty="0">
                <a:solidFill>
                  <a:srgbClr val="004D86"/>
                </a:solidFill>
              </a:rPr>
              <a:t> </a:t>
            </a:r>
            <a:r>
              <a:rPr lang="de-DE" sz="3600" dirty="0" err="1">
                <a:solidFill>
                  <a:srgbClr val="004D86"/>
                </a:solidFill>
              </a:rPr>
              <a:t>Assignments</a:t>
            </a:r>
            <a:r>
              <a:rPr lang="de-DE" sz="3600" dirty="0">
                <a:solidFill>
                  <a:srgbClr val="004D86"/>
                </a:solidFill>
              </a:rPr>
              <a:t> - Essays</a:t>
            </a:r>
          </a:p>
        </p:txBody>
      </p:sp>
      <p:sp>
        <p:nvSpPr>
          <p:cNvPr id="2" name="Content Placeholder 1"/>
          <p:cNvSpPr>
            <a:spLocks noGrp="1"/>
          </p:cNvSpPr>
          <p:nvPr>
            <p:ph idx="1"/>
          </p:nvPr>
        </p:nvSpPr>
        <p:spPr>
          <a:xfrm>
            <a:off x="462191" y="1772816"/>
            <a:ext cx="8229600" cy="4137323"/>
          </a:xfrm>
        </p:spPr>
        <p:txBody>
          <a:bodyPr/>
          <a:lstStyle/>
          <a:p>
            <a:r>
              <a:rPr lang="en-US" sz="2400" dirty="0">
                <a:solidFill>
                  <a:srgbClr val="004D86"/>
                </a:solidFill>
              </a:rPr>
              <a:t>An essay examines a scientific question in a precise and ambitious form (about 5-8 pages)</a:t>
            </a:r>
            <a:endParaRPr lang="de-DE" sz="2400" dirty="0">
              <a:solidFill>
                <a:srgbClr val="004D86"/>
              </a:solidFill>
            </a:endParaRPr>
          </a:p>
          <a:p>
            <a:r>
              <a:rPr lang="en-US" sz="2400" dirty="0">
                <a:solidFill>
                  <a:srgbClr val="004D86"/>
                </a:solidFill>
              </a:rPr>
              <a:t>In contrast to a seminar paper, the essay is not a systematic and comprehensive handling of a topic but more a “lax”, but critical reflection</a:t>
            </a:r>
            <a:endParaRPr lang="de-DE" sz="2400" dirty="0">
              <a:solidFill>
                <a:srgbClr val="004D86"/>
              </a:solidFill>
            </a:endParaRPr>
          </a:p>
          <a:p>
            <a:r>
              <a:rPr lang="en-US" sz="2400" dirty="0">
                <a:solidFill>
                  <a:srgbClr val="004D86"/>
                </a:solidFill>
              </a:rPr>
              <a:t>A good essay needs to raise an interesting question that ,must be answered plausibly (question, thesis and topic). It also needs an argumentative structure (introduction, main part, conclusion) </a:t>
            </a:r>
            <a:endParaRPr lang="de-DE" sz="2400" dirty="0">
              <a:solidFill>
                <a:srgbClr val="004D86"/>
              </a:solidFill>
            </a:endParaRPr>
          </a:p>
          <a:p>
            <a:endParaRPr lang="de-DE" sz="2400" b="1" dirty="0">
              <a:solidFill>
                <a:srgbClr val="004D86"/>
              </a:solidFill>
            </a:endParaRPr>
          </a:p>
        </p:txBody>
      </p:sp>
      <p:sp>
        <p:nvSpPr>
          <p:cNvPr id="17410"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pic>
        <p:nvPicPr>
          <p:cNvPr id="17415" name="Kép 5" descr="Logo_FU_Berlin.jpg"/>
          <p:cNvPicPr>
            <a:picLocks noChangeAspect="1" noChangeArrowheads="1"/>
          </p:cNvPicPr>
          <p:nvPr/>
        </p:nvPicPr>
        <p:blipFill>
          <a:blip r:embed="rId2"/>
          <a:srcRect l="851" t="25320" r="1192" b="28918"/>
          <a:stretch>
            <a:fillRect/>
          </a:stretch>
        </p:blipFill>
        <p:spPr bwMode="auto">
          <a:xfrm>
            <a:off x="6443663" y="115888"/>
            <a:ext cx="2484437" cy="720725"/>
          </a:xfrm>
          <a:prstGeom prst="rect">
            <a:avLst/>
          </a:prstGeom>
          <a:noFill/>
          <a:ln w="9525">
            <a:noFill/>
            <a:miter lim="800000"/>
            <a:headEnd/>
            <a:tailEnd/>
          </a:ln>
        </p:spPr>
      </p:pic>
    </p:spTree>
    <p:extLst>
      <p:ext uri="{BB962C8B-B14F-4D97-AF65-F5344CB8AC3E}">
        <p14:creationId xmlns:p14="http://schemas.microsoft.com/office/powerpoint/2010/main" val="1139272125"/>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462191" y="472947"/>
            <a:ext cx="8229600" cy="1143000"/>
          </a:xfrm>
        </p:spPr>
        <p:txBody>
          <a:bodyPr/>
          <a:lstStyle/>
          <a:p>
            <a:pPr algn="l" eaLnBrk="1" hangingPunct="1"/>
            <a:r>
              <a:rPr lang="de-DE" sz="3600" dirty="0" err="1">
                <a:solidFill>
                  <a:srgbClr val="004D86"/>
                </a:solidFill>
              </a:rPr>
              <a:t>Written</a:t>
            </a:r>
            <a:r>
              <a:rPr lang="de-DE" sz="3600" dirty="0">
                <a:solidFill>
                  <a:srgbClr val="004D86"/>
                </a:solidFill>
              </a:rPr>
              <a:t> </a:t>
            </a:r>
            <a:r>
              <a:rPr lang="de-DE" sz="3600" dirty="0" err="1">
                <a:solidFill>
                  <a:srgbClr val="004D86"/>
                </a:solidFill>
              </a:rPr>
              <a:t>Assignments</a:t>
            </a:r>
            <a:r>
              <a:rPr lang="de-DE" sz="3600" dirty="0">
                <a:solidFill>
                  <a:srgbClr val="004D86"/>
                </a:solidFill>
              </a:rPr>
              <a:t> – Term Paper</a:t>
            </a:r>
          </a:p>
        </p:txBody>
      </p:sp>
      <p:sp>
        <p:nvSpPr>
          <p:cNvPr id="2" name="Content Placeholder 1"/>
          <p:cNvSpPr>
            <a:spLocks noGrp="1"/>
          </p:cNvSpPr>
          <p:nvPr>
            <p:ph idx="1"/>
          </p:nvPr>
        </p:nvSpPr>
        <p:spPr>
          <a:xfrm>
            <a:off x="462191" y="1772816"/>
            <a:ext cx="8229600" cy="4137323"/>
          </a:xfrm>
        </p:spPr>
        <p:txBody>
          <a:bodyPr/>
          <a:lstStyle/>
          <a:p>
            <a:r>
              <a:rPr lang="en-US" sz="2400" dirty="0">
                <a:solidFill>
                  <a:srgbClr val="004D86"/>
                </a:solidFill>
              </a:rPr>
              <a:t>In most of the seminars, you will be asked to hand in a term paper at the end of the semester</a:t>
            </a:r>
            <a:endParaRPr lang="de-DE" sz="2400" dirty="0">
              <a:solidFill>
                <a:srgbClr val="004D86"/>
              </a:solidFill>
            </a:endParaRPr>
          </a:p>
          <a:p>
            <a:endParaRPr lang="en-US" sz="2400" dirty="0">
              <a:solidFill>
                <a:srgbClr val="004D86"/>
              </a:solidFill>
            </a:endParaRPr>
          </a:p>
          <a:p>
            <a:r>
              <a:rPr lang="en-US" sz="2400" dirty="0">
                <a:solidFill>
                  <a:srgbClr val="004D86"/>
                </a:solidFill>
              </a:rPr>
              <a:t>Term Paper should usually comprise 3000 words  </a:t>
            </a:r>
            <a:endParaRPr lang="de-DE" sz="2400" dirty="0">
              <a:solidFill>
                <a:srgbClr val="004D86"/>
              </a:solidFill>
            </a:endParaRPr>
          </a:p>
          <a:p>
            <a:endParaRPr lang="en-US" sz="2400" dirty="0">
              <a:solidFill>
                <a:srgbClr val="004D86"/>
              </a:solidFill>
            </a:endParaRPr>
          </a:p>
          <a:p>
            <a:r>
              <a:rPr lang="en-US" sz="2400" dirty="0">
                <a:solidFill>
                  <a:srgbClr val="004D86"/>
                </a:solidFill>
              </a:rPr>
              <a:t>In the following, we will guide you through the different steps of writing a scientific paper</a:t>
            </a:r>
            <a:endParaRPr lang="de-DE" sz="2400" dirty="0">
              <a:solidFill>
                <a:srgbClr val="004D86"/>
              </a:solidFill>
            </a:endParaRPr>
          </a:p>
        </p:txBody>
      </p:sp>
      <p:sp>
        <p:nvSpPr>
          <p:cNvPr id="17410"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pic>
        <p:nvPicPr>
          <p:cNvPr id="17415" name="Kép 5" descr="Logo_FU_Berlin.jpg"/>
          <p:cNvPicPr>
            <a:picLocks noChangeAspect="1" noChangeArrowheads="1"/>
          </p:cNvPicPr>
          <p:nvPr/>
        </p:nvPicPr>
        <p:blipFill>
          <a:blip r:embed="rId2"/>
          <a:srcRect l="851" t="25320" r="1192" b="28918"/>
          <a:stretch>
            <a:fillRect/>
          </a:stretch>
        </p:blipFill>
        <p:spPr bwMode="auto">
          <a:xfrm>
            <a:off x="6443663" y="115888"/>
            <a:ext cx="2484437" cy="720725"/>
          </a:xfrm>
          <a:prstGeom prst="rect">
            <a:avLst/>
          </a:prstGeom>
          <a:noFill/>
          <a:ln w="9525">
            <a:noFill/>
            <a:miter lim="800000"/>
            <a:headEnd/>
            <a:tailEnd/>
          </a:ln>
        </p:spPr>
      </p:pic>
    </p:spTree>
    <p:extLst>
      <p:ext uri="{BB962C8B-B14F-4D97-AF65-F5344CB8AC3E}">
        <p14:creationId xmlns:p14="http://schemas.microsoft.com/office/powerpoint/2010/main" val="734718220"/>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462191" y="472947"/>
            <a:ext cx="8229600" cy="1143000"/>
          </a:xfrm>
        </p:spPr>
        <p:txBody>
          <a:bodyPr/>
          <a:lstStyle/>
          <a:p>
            <a:pPr algn="l" eaLnBrk="1" hangingPunct="1"/>
            <a:r>
              <a:rPr lang="de-DE" sz="3600" dirty="0">
                <a:solidFill>
                  <a:srgbClr val="004D86"/>
                </a:solidFill>
              </a:rPr>
              <a:t>1. Find a Topic</a:t>
            </a:r>
          </a:p>
        </p:txBody>
      </p:sp>
      <p:sp>
        <p:nvSpPr>
          <p:cNvPr id="2" name="Content Placeholder 1"/>
          <p:cNvSpPr>
            <a:spLocks noGrp="1"/>
          </p:cNvSpPr>
          <p:nvPr>
            <p:ph idx="1"/>
          </p:nvPr>
        </p:nvSpPr>
        <p:spPr>
          <a:xfrm>
            <a:off x="462191" y="1772816"/>
            <a:ext cx="8229600" cy="4137323"/>
          </a:xfrm>
        </p:spPr>
        <p:txBody>
          <a:bodyPr/>
          <a:lstStyle/>
          <a:p>
            <a:r>
              <a:rPr lang="en-US" dirty="0">
                <a:solidFill>
                  <a:srgbClr val="004D86"/>
                </a:solidFill>
              </a:rPr>
              <a:t>Your topic must be related to the topic of the seminar, but should go beyond the readings and discussions of the class </a:t>
            </a:r>
            <a:endParaRPr lang="de-DE" dirty="0">
              <a:solidFill>
                <a:srgbClr val="004D86"/>
              </a:solidFill>
            </a:endParaRPr>
          </a:p>
          <a:p>
            <a:pPr lvl="1"/>
            <a:r>
              <a:rPr lang="en-US" sz="2000" dirty="0">
                <a:solidFill>
                  <a:srgbClr val="004D86"/>
                </a:solidFill>
              </a:rPr>
              <a:t>Questions, theses or problems from the seminar that have not been answered, empirically tested or tackled yet</a:t>
            </a:r>
            <a:endParaRPr lang="de-DE" sz="2000" dirty="0">
              <a:solidFill>
                <a:srgbClr val="004D86"/>
              </a:solidFill>
            </a:endParaRPr>
          </a:p>
          <a:p>
            <a:pPr lvl="1"/>
            <a:r>
              <a:rPr lang="en-US" sz="2000" dirty="0">
                <a:solidFill>
                  <a:srgbClr val="004D86"/>
                </a:solidFill>
              </a:rPr>
              <a:t>Research aspects that you wish to discuss more deeply </a:t>
            </a:r>
            <a:endParaRPr lang="de-DE" sz="2000" dirty="0">
              <a:solidFill>
                <a:srgbClr val="004D86"/>
              </a:solidFill>
            </a:endParaRPr>
          </a:p>
          <a:p>
            <a:pPr lvl="1"/>
            <a:r>
              <a:rPr lang="en-US" sz="2000" dirty="0">
                <a:solidFill>
                  <a:srgbClr val="004D86"/>
                </a:solidFill>
              </a:rPr>
              <a:t>New theories or studies referring to research aspects of the seminar</a:t>
            </a:r>
            <a:endParaRPr lang="de-DE" sz="2000" dirty="0">
              <a:solidFill>
                <a:srgbClr val="004D86"/>
              </a:solidFill>
            </a:endParaRPr>
          </a:p>
          <a:p>
            <a:pPr lvl="1"/>
            <a:r>
              <a:rPr lang="en-US" sz="2000" dirty="0">
                <a:solidFill>
                  <a:srgbClr val="004D86"/>
                </a:solidFill>
              </a:rPr>
              <a:t>New connections between different seminar topics from a more abstract perspective</a:t>
            </a:r>
            <a:endParaRPr lang="de-DE" sz="2000" dirty="0">
              <a:solidFill>
                <a:srgbClr val="004D86"/>
              </a:solidFill>
            </a:endParaRPr>
          </a:p>
        </p:txBody>
      </p:sp>
      <p:sp>
        <p:nvSpPr>
          <p:cNvPr id="17410"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pic>
        <p:nvPicPr>
          <p:cNvPr id="17415" name="Kép 5" descr="Logo_FU_Berlin.jpg"/>
          <p:cNvPicPr>
            <a:picLocks noChangeAspect="1" noChangeArrowheads="1"/>
          </p:cNvPicPr>
          <p:nvPr/>
        </p:nvPicPr>
        <p:blipFill>
          <a:blip r:embed="rId2"/>
          <a:srcRect l="851" t="25320" r="1192" b="28918"/>
          <a:stretch>
            <a:fillRect/>
          </a:stretch>
        </p:blipFill>
        <p:spPr bwMode="auto">
          <a:xfrm>
            <a:off x="6443663" y="115888"/>
            <a:ext cx="2484437" cy="720725"/>
          </a:xfrm>
          <a:prstGeom prst="rect">
            <a:avLst/>
          </a:prstGeom>
          <a:noFill/>
          <a:ln w="9525">
            <a:noFill/>
            <a:miter lim="800000"/>
            <a:headEnd/>
            <a:tailEnd/>
          </a:ln>
        </p:spPr>
      </p:pic>
    </p:spTree>
    <p:extLst>
      <p:ext uri="{BB962C8B-B14F-4D97-AF65-F5344CB8AC3E}">
        <p14:creationId xmlns:p14="http://schemas.microsoft.com/office/powerpoint/2010/main" val="2211087570"/>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7704" y="548680"/>
            <a:ext cx="4968552" cy="5477563"/>
          </a:xfrm>
          <a:prstGeom prst="rect">
            <a:avLst/>
          </a:prstGeom>
        </p:spPr>
      </p:pic>
    </p:spTree>
    <p:extLst>
      <p:ext uri="{BB962C8B-B14F-4D97-AF65-F5344CB8AC3E}">
        <p14:creationId xmlns:p14="http://schemas.microsoft.com/office/powerpoint/2010/main" val="4139276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Kép 5" descr="Logo_FU_Berlin.jpg"/>
          <p:cNvPicPr>
            <a:picLocks noChangeAspect="1"/>
          </p:cNvPicPr>
          <p:nvPr/>
        </p:nvPicPr>
        <p:blipFill>
          <a:blip r:embed="rId2"/>
          <a:srcRect l="851" t="25320" r="1192" b="28918"/>
          <a:stretch>
            <a:fillRect/>
          </a:stretch>
        </p:blipFill>
        <p:spPr bwMode="auto">
          <a:xfrm>
            <a:off x="0" y="188913"/>
            <a:ext cx="3563938" cy="1114425"/>
          </a:xfrm>
          <a:prstGeom prst="rect">
            <a:avLst/>
          </a:prstGeom>
          <a:noFill/>
          <a:ln w="9525">
            <a:noFill/>
            <a:miter lim="800000"/>
            <a:headEnd/>
            <a:tailEnd/>
          </a:ln>
        </p:spPr>
      </p:pic>
      <p:sp>
        <p:nvSpPr>
          <p:cNvPr id="2" name="Titel 1"/>
          <p:cNvSpPr>
            <a:spLocks noGrp="1"/>
          </p:cNvSpPr>
          <p:nvPr>
            <p:ph type="ctrTitle"/>
          </p:nvPr>
        </p:nvSpPr>
        <p:spPr/>
        <p:txBody>
          <a:bodyPr/>
          <a:lstStyle/>
          <a:p>
            <a:r>
              <a:rPr lang="de-DE" dirty="0"/>
              <a:t>I) </a:t>
            </a:r>
            <a:r>
              <a:rPr lang="de-DE" dirty="0" err="1"/>
              <a:t>Eduroam</a:t>
            </a:r>
            <a:r>
              <a:rPr lang="de-DE" dirty="0"/>
              <a:t>, VPN, ZEDAT-Portal &amp; </a:t>
            </a:r>
            <a:r>
              <a:rPr lang="de-DE" dirty="0" err="1"/>
              <a:t>Blackboard</a:t>
            </a:r>
            <a:endParaRPr lang="de-DE" dirty="0"/>
          </a:p>
        </p:txBody>
      </p:sp>
      <p:sp>
        <p:nvSpPr>
          <p:cNvPr id="3" name="Untertitel 2"/>
          <p:cNvSpPr>
            <a:spLocks noGrp="1"/>
          </p:cNvSpPr>
          <p:nvPr>
            <p:ph type="subTitle" idx="1"/>
          </p:nvPr>
        </p:nvSpPr>
        <p:spPr/>
        <p:txBody>
          <a:bodyPr/>
          <a:lstStyle/>
          <a:p>
            <a:endParaRPr lang="de-DE"/>
          </a:p>
        </p:txBody>
      </p:sp>
      <p:cxnSp>
        <p:nvCxnSpPr>
          <p:cNvPr id="9" name="Egyenes összekötő 8"/>
          <p:cNvCxnSpPr/>
          <p:nvPr/>
        </p:nvCxnSpPr>
        <p:spPr>
          <a:xfrm>
            <a:off x="3563938" y="923925"/>
            <a:ext cx="5580062" cy="0"/>
          </a:xfrm>
          <a:prstGeom prst="line">
            <a:avLst/>
          </a:prstGeom>
          <a:ln w="57150">
            <a:solidFill>
              <a:srgbClr val="97CB05"/>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6356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462191" y="472947"/>
            <a:ext cx="8229600" cy="1143000"/>
          </a:xfrm>
        </p:spPr>
        <p:txBody>
          <a:bodyPr/>
          <a:lstStyle/>
          <a:p>
            <a:pPr algn="l" eaLnBrk="1" hangingPunct="1"/>
            <a:r>
              <a:rPr lang="de-DE" sz="3600" dirty="0">
                <a:solidFill>
                  <a:srgbClr val="004D86"/>
                </a:solidFill>
              </a:rPr>
              <a:t>3. Find and Read </a:t>
            </a:r>
            <a:r>
              <a:rPr lang="de-DE" sz="3600" dirty="0" err="1">
                <a:solidFill>
                  <a:srgbClr val="004D86"/>
                </a:solidFill>
              </a:rPr>
              <a:t>Literature</a:t>
            </a:r>
            <a:endParaRPr lang="de-DE" sz="3600" dirty="0">
              <a:solidFill>
                <a:srgbClr val="004D86"/>
              </a:solidFill>
            </a:endParaRPr>
          </a:p>
        </p:txBody>
      </p:sp>
      <p:sp>
        <p:nvSpPr>
          <p:cNvPr id="2" name="Content Placeholder 1"/>
          <p:cNvSpPr>
            <a:spLocks noGrp="1"/>
          </p:cNvSpPr>
          <p:nvPr>
            <p:ph idx="1"/>
          </p:nvPr>
        </p:nvSpPr>
        <p:spPr>
          <a:xfrm>
            <a:off x="462191" y="1772816"/>
            <a:ext cx="8229600" cy="4137323"/>
          </a:xfrm>
        </p:spPr>
        <p:txBody>
          <a:bodyPr/>
          <a:lstStyle/>
          <a:p>
            <a:r>
              <a:rPr lang="en-US" sz="2400" dirty="0">
                <a:solidFill>
                  <a:srgbClr val="004D86"/>
                </a:solidFill>
              </a:rPr>
              <a:t>What research on your topic has already been done? Which theories conceptualize your question well?   </a:t>
            </a:r>
            <a:r>
              <a:rPr lang="en-US" sz="2400" b="1" dirty="0">
                <a:solidFill>
                  <a:srgbClr val="004D86"/>
                </a:solidFill>
              </a:rPr>
              <a:t> </a:t>
            </a:r>
            <a:endParaRPr lang="de-DE" sz="2400" dirty="0">
              <a:solidFill>
                <a:srgbClr val="004D86"/>
              </a:solidFill>
            </a:endParaRPr>
          </a:p>
          <a:p>
            <a:endParaRPr lang="en-US" sz="2400" dirty="0">
              <a:solidFill>
                <a:srgbClr val="004D86"/>
              </a:solidFill>
            </a:endParaRPr>
          </a:p>
          <a:p>
            <a:r>
              <a:rPr lang="en-US" sz="2400" dirty="0">
                <a:solidFill>
                  <a:srgbClr val="004D86"/>
                </a:solidFill>
              </a:rPr>
              <a:t>Don’t get lost in the literature: Read the abstract first, then introduction and conclusion, you’ll be able to assess whether the text is useful or not</a:t>
            </a:r>
            <a:endParaRPr lang="de-DE" sz="2400" dirty="0">
              <a:solidFill>
                <a:srgbClr val="004D86"/>
              </a:solidFill>
            </a:endParaRPr>
          </a:p>
          <a:p>
            <a:endParaRPr lang="en-US" sz="2400" dirty="0">
              <a:solidFill>
                <a:srgbClr val="004D86"/>
              </a:solidFill>
            </a:endParaRPr>
          </a:p>
          <a:p>
            <a:r>
              <a:rPr lang="en-US" sz="2400" dirty="0">
                <a:solidFill>
                  <a:srgbClr val="004D86"/>
                </a:solidFill>
              </a:rPr>
              <a:t>Make excerpts of the relevant literature </a:t>
            </a:r>
            <a:endParaRPr lang="de-DE" sz="2400" dirty="0">
              <a:solidFill>
                <a:srgbClr val="004D86"/>
              </a:solidFill>
            </a:endParaRPr>
          </a:p>
        </p:txBody>
      </p:sp>
      <p:sp>
        <p:nvSpPr>
          <p:cNvPr id="17410"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pic>
        <p:nvPicPr>
          <p:cNvPr id="17415" name="Kép 5" descr="Logo_FU_Berlin.jpg"/>
          <p:cNvPicPr>
            <a:picLocks noChangeAspect="1" noChangeArrowheads="1"/>
          </p:cNvPicPr>
          <p:nvPr/>
        </p:nvPicPr>
        <p:blipFill>
          <a:blip r:embed="rId2"/>
          <a:srcRect l="851" t="25320" r="1192" b="28918"/>
          <a:stretch>
            <a:fillRect/>
          </a:stretch>
        </p:blipFill>
        <p:spPr bwMode="auto">
          <a:xfrm>
            <a:off x="6443663" y="115888"/>
            <a:ext cx="2484437" cy="720725"/>
          </a:xfrm>
          <a:prstGeom prst="rect">
            <a:avLst/>
          </a:prstGeom>
          <a:noFill/>
          <a:ln w="9525">
            <a:noFill/>
            <a:miter lim="800000"/>
            <a:headEnd/>
            <a:tailEnd/>
          </a:ln>
        </p:spPr>
      </p:pic>
    </p:spTree>
    <p:extLst>
      <p:ext uri="{BB962C8B-B14F-4D97-AF65-F5344CB8AC3E}">
        <p14:creationId xmlns:p14="http://schemas.microsoft.com/office/powerpoint/2010/main" val="2784138105"/>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ép 5" descr="Logo_FU_Berlin.jpg"/>
          <p:cNvPicPr>
            <a:picLocks noChangeAspect="1"/>
          </p:cNvPicPr>
          <p:nvPr/>
        </p:nvPicPr>
        <p:blipFill>
          <a:blip r:embed="rId2"/>
          <a:srcRect l="851" t="25320" r="1192" b="28918"/>
          <a:stretch>
            <a:fillRect/>
          </a:stretch>
        </p:blipFill>
        <p:spPr bwMode="auto">
          <a:xfrm>
            <a:off x="6532367" y="0"/>
            <a:ext cx="2611633" cy="816644"/>
          </a:xfrm>
          <a:prstGeom prst="rect">
            <a:avLst/>
          </a:prstGeom>
          <a:noFill/>
          <a:ln w="9525">
            <a:noFill/>
            <a:miter lim="800000"/>
            <a:headEnd/>
            <a:tailEnd/>
          </a:ln>
        </p:spPr>
      </p:pic>
      <p:sp>
        <p:nvSpPr>
          <p:cNvPr id="2" name="Title 1"/>
          <p:cNvSpPr>
            <a:spLocks noGrp="1"/>
          </p:cNvSpPr>
          <p:nvPr>
            <p:ph type="title"/>
          </p:nvPr>
        </p:nvSpPr>
        <p:spPr/>
        <p:txBody>
          <a:bodyPr/>
          <a:lstStyle/>
          <a:p>
            <a:pPr algn="l"/>
            <a:r>
              <a:rPr lang="de-DE" sz="3200" dirty="0" err="1">
                <a:solidFill>
                  <a:srgbClr val="004D86"/>
                </a:solidFill>
              </a:rPr>
              <a:t>Literature</a:t>
            </a:r>
            <a:r>
              <a:rPr lang="de-DE" sz="3200" dirty="0">
                <a:solidFill>
                  <a:srgbClr val="004D86"/>
                </a:solidFill>
              </a:rPr>
              <a:t> </a:t>
            </a:r>
            <a:r>
              <a:rPr lang="de-DE" sz="3200" dirty="0" err="1">
                <a:solidFill>
                  <a:srgbClr val="004D86"/>
                </a:solidFill>
              </a:rPr>
              <a:t>Sources</a:t>
            </a:r>
            <a:endParaRPr lang="en-US" sz="3200" dirty="0">
              <a:solidFill>
                <a:srgbClr val="004D86"/>
              </a:solidFill>
            </a:endParaRPr>
          </a:p>
        </p:txBody>
      </p:sp>
      <p:sp>
        <p:nvSpPr>
          <p:cNvPr id="5" name="Content Placeholder 4"/>
          <p:cNvSpPr>
            <a:spLocks noGrp="1"/>
          </p:cNvSpPr>
          <p:nvPr>
            <p:ph idx="1"/>
          </p:nvPr>
        </p:nvSpPr>
        <p:spPr/>
        <p:txBody>
          <a:bodyPr/>
          <a:lstStyle/>
          <a:p>
            <a:pPr marL="514350" indent="-457200">
              <a:buFont typeface="+mj-lt"/>
              <a:buAutoNum type="arabicPeriod"/>
            </a:pPr>
            <a:r>
              <a:rPr lang="de-DE" sz="2400" b="1" dirty="0">
                <a:solidFill>
                  <a:srgbClr val="004D86"/>
                </a:solidFill>
                <a:latin typeface="Calibri Light" panose="020F0302020204030204" pitchFamily="34" charset="0"/>
                <a:cs typeface="Calibri Light" panose="020F0302020204030204" pitchFamily="34" charset="0"/>
              </a:rPr>
              <a:t>Databases: Google Scholar, Primo FU Berlin</a:t>
            </a:r>
          </a:p>
          <a:p>
            <a:pPr marL="514350" indent="-457200">
              <a:buFont typeface="+mj-lt"/>
              <a:buAutoNum type="arabicPeriod"/>
            </a:pPr>
            <a:r>
              <a:rPr lang="de-DE" sz="2400" b="1" dirty="0">
                <a:solidFill>
                  <a:srgbClr val="004D86"/>
                </a:solidFill>
                <a:latin typeface="Calibri Light" panose="020F0302020204030204" pitchFamily="34" charset="0"/>
                <a:cs typeface="Calibri Light" panose="020F0302020204030204" pitchFamily="34" charset="0"/>
              </a:rPr>
              <a:t>Journals: </a:t>
            </a:r>
          </a:p>
          <a:p>
            <a:pPr marL="514350" indent="-457200">
              <a:buFont typeface="+mj-lt"/>
              <a:buAutoNum type="arabicPeriod"/>
            </a:pPr>
            <a:endParaRPr lang="en-US" sz="2400" b="1" dirty="0">
              <a:solidFill>
                <a:srgbClr val="004D86"/>
              </a:solidFill>
              <a:latin typeface="Calibri Light" panose="020F0302020204030204" pitchFamily="34" charset="0"/>
              <a:cs typeface="Calibri Light" panose="020F0302020204030204" pitchFamily="34" charset="0"/>
            </a:endParaRPr>
          </a:p>
        </p:txBody>
      </p:sp>
      <p:graphicFrame>
        <p:nvGraphicFramePr>
          <p:cNvPr id="3" name="Table 2"/>
          <p:cNvGraphicFramePr>
            <a:graphicFrameLocks noGrp="1"/>
          </p:cNvGraphicFramePr>
          <p:nvPr/>
        </p:nvGraphicFramePr>
        <p:xfrm>
          <a:off x="1043607" y="2708919"/>
          <a:ext cx="7488832" cy="3443432"/>
        </p:xfrm>
        <a:graphic>
          <a:graphicData uri="http://schemas.openxmlformats.org/drawingml/2006/table">
            <a:tbl>
              <a:tblPr>
                <a:tableStyleId>{5C22544A-7EE6-4342-B048-85BDC9FD1C3A}</a:tableStyleId>
              </a:tblPr>
              <a:tblGrid>
                <a:gridCol w="1562710">
                  <a:extLst>
                    <a:ext uri="{9D8B030D-6E8A-4147-A177-3AD203B41FA5}">
                      <a16:colId xmlns:a16="http://schemas.microsoft.com/office/drawing/2014/main" val="1254131646"/>
                    </a:ext>
                  </a:extLst>
                </a:gridCol>
                <a:gridCol w="1126369">
                  <a:extLst>
                    <a:ext uri="{9D8B030D-6E8A-4147-A177-3AD203B41FA5}">
                      <a16:colId xmlns:a16="http://schemas.microsoft.com/office/drawing/2014/main" val="355439097"/>
                    </a:ext>
                  </a:extLst>
                </a:gridCol>
                <a:gridCol w="4799753">
                  <a:extLst>
                    <a:ext uri="{9D8B030D-6E8A-4147-A177-3AD203B41FA5}">
                      <a16:colId xmlns:a16="http://schemas.microsoft.com/office/drawing/2014/main" val="2768011806"/>
                    </a:ext>
                  </a:extLst>
                </a:gridCol>
              </a:tblGrid>
              <a:tr h="312358">
                <a:tc>
                  <a:txBody>
                    <a:bodyPr/>
                    <a:lstStyle/>
                    <a:p>
                      <a:pPr algn="l" fontAlgn="b"/>
                      <a:r>
                        <a:rPr lang="en-US" sz="1000" u="none" strike="noStrike">
                          <a:effectLst/>
                        </a:rPr>
                        <a:t>Journal</a:t>
                      </a:r>
                      <a:endParaRPr lang="en-US" sz="1000" b="1" i="0" u="none" strike="noStrike">
                        <a:solidFill>
                          <a:srgbClr val="FFFFFF"/>
                        </a:solidFill>
                        <a:effectLst/>
                        <a:latin typeface="Calibri" panose="020F0502020204030204" pitchFamily="34" charset="0"/>
                      </a:endParaRPr>
                    </a:p>
                  </a:txBody>
                  <a:tcPr marL="8363" marR="8363" marT="8363" marB="0" anchor="b"/>
                </a:tc>
                <a:tc>
                  <a:txBody>
                    <a:bodyPr/>
                    <a:lstStyle/>
                    <a:p>
                      <a:pPr algn="l" fontAlgn="b"/>
                      <a:r>
                        <a:rPr lang="en-US" sz="1000" u="none" strike="noStrike">
                          <a:effectLst/>
                        </a:rPr>
                        <a:t>Impact Factor (2017)</a:t>
                      </a:r>
                      <a:endParaRPr lang="en-US" sz="1000" b="1" i="0" u="none" strike="noStrike">
                        <a:solidFill>
                          <a:srgbClr val="FFFFFF"/>
                        </a:solidFill>
                        <a:effectLst/>
                        <a:latin typeface="Calibri" panose="020F0502020204030204" pitchFamily="34" charset="0"/>
                      </a:endParaRPr>
                    </a:p>
                  </a:txBody>
                  <a:tcPr marL="8363" marR="8363" marT="8363" marB="0" anchor="b"/>
                </a:tc>
                <a:tc>
                  <a:txBody>
                    <a:bodyPr/>
                    <a:lstStyle/>
                    <a:p>
                      <a:pPr algn="l" fontAlgn="b"/>
                      <a:r>
                        <a:rPr lang="en-US" sz="1000" u="none" strike="noStrike">
                          <a:effectLst/>
                        </a:rPr>
                        <a:t>Link </a:t>
                      </a:r>
                      <a:endParaRPr lang="en-US" sz="1000" b="1" i="0" u="none" strike="noStrike">
                        <a:solidFill>
                          <a:srgbClr val="FFFFFF"/>
                        </a:solidFill>
                        <a:effectLst/>
                        <a:latin typeface="Calibri" panose="020F0502020204030204" pitchFamily="34" charset="0"/>
                      </a:endParaRPr>
                    </a:p>
                  </a:txBody>
                  <a:tcPr marL="8363" marR="8363" marT="8363" marB="0" anchor="b"/>
                </a:tc>
                <a:extLst>
                  <a:ext uri="{0D108BD9-81ED-4DB2-BD59-A6C34878D82A}">
                    <a16:rowId xmlns:a16="http://schemas.microsoft.com/office/drawing/2014/main" val="666698313"/>
                  </a:ext>
                </a:extLst>
              </a:tr>
              <a:tr h="312358">
                <a:tc>
                  <a:txBody>
                    <a:bodyPr/>
                    <a:lstStyle/>
                    <a:p>
                      <a:pPr algn="l" fontAlgn="b"/>
                      <a:r>
                        <a:rPr lang="en-US" sz="1000" u="none" strike="noStrike">
                          <a:effectLst/>
                        </a:rPr>
                        <a:t>Annual Review of Sociology</a:t>
                      </a:r>
                      <a:endParaRPr lang="en-US" sz="1000" b="0" i="0" u="none" strike="noStrike">
                        <a:solidFill>
                          <a:srgbClr val="000000"/>
                        </a:solidFill>
                        <a:effectLst/>
                        <a:latin typeface="Calibri" panose="020F0502020204030204" pitchFamily="34" charset="0"/>
                      </a:endParaRPr>
                    </a:p>
                  </a:txBody>
                  <a:tcPr marL="8363" marR="8363" marT="8363" marB="0" anchor="b"/>
                </a:tc>
                <a:tc>
                  <a:txBody>
                    <a:bodyPr/>
                    <a:lstStyle/>
                    <a:p>
                      <a:pPr algn="r" fontAlgn="b"/>
                      <a:r>
                        <a:rPr lang="en-US" sz="1000" u="none" strike="noStrike">
                          <a:effectLst/>
                        </a:rPr>
                        <a:t>6.773</a:t>
                      </a:r>
                      <a:endParaRPr lang="en-US" sz="1000" b="0" i="0" u="none" strike="noStrike">
                        <a:solidFill>
                          <a:srgbClr val="000000"/>
                        </a:solidFill>
                        <a:effectLst/>
                        <a:latin typeface="Calibri" panose="020F0502020204030204" pitchFamily="34" charset="0"/>
                      </a:endParaRPr>
                    </a:p>
                  </a:txBody>
                  <a:tcPr marL="8363" marR="8363" marT="8363" marB="0" anchor="b"/>
                </a:tc>
                <a:tc>
                  <a:txBody>
                    <a:bodyPr/>
                    <a:lstStyle/>
                    <a:p>
                      <a:pPr algn="l" fontAlgn="b"/>
                      <a:r>
                        <a:rPr lang="en-US" sz="1000" u="sng" strike="noStrike">
                          <a:effectLst/>
                          <a:hlinkClick r:id="rId3"/>
                        </a:rPr>
                        <a:t>https://www.annualreviews.org/journal/soc</a:t>
                      </a:r>
                      <a:endParaRPr lang="en-US" sz="1000" b="0" i="0" u="sng" strike="noStrike">
                        <a:solidFill>
                          <a:srgbClr val="0563C1"/>
                        </a:solidFill>
                        <a:effectLst/>
                        <a:latin typeface="Calibri" panose="020F0502020204030204" pitchFamily="34" charset="0"/>
                      </a:endParaRPr>
                    </a:p>
                  </a:txBody>
                  <a:tcPr marL="8363" marR="8363" marT="8363" marB="0" anchor="b"/>
                </a:tc>
                <a:extLst>
                  <a:ext uri="{0D108BD9-81ED-4DB2-BD59-A6C34878D82A}">
                    <a16:rowId xmlns:a16="http://schemas.microsoft.com/office/drawing/2014/main" val="2126143229"/>
                  </a:ext>
                </a:extLst>
              </a:tr>
              <a:tr h="312358">
                <a:tc>
                  <a:txBody>
                    <a:bodyPr/>
                    <a:lstStyle/>
                    <a:p>
                      <a:pPr algn="l" fontAlgn="b"/>
                      <a:r>
                        <a:rPr lang="en-US" sz="1000" u="none" strike="noStrike">
                          <a:effectLst/>
                        </a:rPr>
                        <a:t>American Sociological Review</a:t>
                      </a:r>
                      <a:endParaRPr lang="en-US" sz="1000" b="0" i="0" u="none" strike="noStrike">
                        <a:solidFill>
                          <a:srgbClr val="000000"/>
                        </a:solidFill>
                        <a:effectLst/>
                        <a:latin typeface="Calibri" panose="020F0502020204030204" pitchFamily="34" charset="0"/>
                      </a:endParaRPr>
                    </a:p>
                  </a:txBody>
                  <a:tcPr marL="8363" marR="8363" marT="8363" marB="0" anchor="b"/>
                </a:tc>
                <a:tc>
                  <a:txBody>
                    <a:bodyPr/>
                    <a:lstStyle/>
                    <a:p>
                      <a:pPr algn="r" fontAlgn="b"/>
                      <a:r>
                        <a:rPr lang="en-US" sz="1000" u="none" strike="noStrike">
                          <a:effectLst/>
                        </a:rPr>
                        <a:t>5.063</a:t>
                      </a:r>
                      <a:endParaRPr lang="en-US" sz="1000" b="0" i="0" u="none" strike="noStrike">
                        <a:solidFill>
                          <a:srgbClr val="000000"/>
                        </a:solidFill>
                        <a:effectLst/>
                        <a:latin typeface="Calibri" panose="020F0502020204030204" pitchFamily="34" charset="0"/>
                      </a:endParaRPr>
                    </a:p>
                  </a:txBody>
                  <a:tcPr marL="8363" marR="8363" marT="8363" marB="0" anchor="b"/>
                </a:tc>
                <a:tc>
                  <a:txBody>
                    <a:bodyPr/>
                    <a:lstStyle/>
                    <a:p>
                      <a:pPr algn="l" fontAlgn="b"/>
                      <a:r>
                        <a:rPr lang="en-US" sz="1000" u="sng" strike="noStrike">
                          <a:effectLst/>
                          <a:hlinkClick r:id="rId4"/>
                        </a:rPr>
                        <a:t>http://www.asanet.org/research-and-publications/journals/american-sociological-review</a:t>
                      </a:r>
                      <a:endParaRPr lang="en-US" sz="1000" b="0" i="0" u="sng" strike="noStrike">
                        <a:solidFill>
                          <a:srgbClr val="0563C1"/>
                        </a:solidFill>
                        <a:effectLst/>
                        <a:latin typeface="Calibri" panose="020F0502020204030204" pitchFamily="34" charset="0"/>
                      </a:endParaRPr>
                    </a:p>
                  </a:txBody>
                  <a:tcPr marL="8363" marR="8363" marT="8363" marB="0" anchor="b"/>
                </a:tc>
                <a:extLst>
                  <a:ext uri="{0D108BD9-81ED-4DB2-BD59-A6C34878D82A}">
                    <a16:rowId xmlns:a16="http://schemas.microsoft.com/office/drawing/2014/main" val="702379997"/>
                  </a:ext>
                </a:extLst>
              </a:tr>
              <a:tr h="312358">
                <a:tc>
                  <a:txBody>
                    <a:bodyPr/>
                    <a:lstStyle/>
                    <a:p>
                      <a:pPr algn="l" fontAlgn="b"/>
                      <a:r>
                        <a:rPr lang="en-US" sz="1000" u="none" strike="noStrike">
                          <a:effectLst/>
                        </a:rPr>
                        <a:t>American Journal of Sociology</a:t>
                      </a:r>
                      <a:endParaRPr lang="en-US" sz="1000" b="0" i="0" u="none" strike="noStrike">
                        <a:solidFill>
                          <a:srgbClr val="000000"/>
                        </a:solidFill>
                        <a:effectLst/>
                        <a:latin typeface="Calibri" panose="020F0502020204030204" pitchFamily="34" charset="0"/>
                      </a:endParaRPr>
                    </a:p>
                  </a:txBody>
                  <a:tcPr marL="8363" marR="8363" marT="8363" marB="0" anchor="b"/>
                </a:tc>
                <a:tc>
                  <a:txBody>
                    <a:bodyPr/>
                    <a:lstStyle/>
                    <a:p>
                      <a:pPr algn="r" fontAlgn="b"/>
                      <a:r>
                        <a:rPr lang="en-US" sz="1000" u="none" strike="noStrike">
                          <a:effectLst/>
                        </a:rPr>
                        <a:t>3.764</a:t>
                      </a:r>
                      <a:endParaRPr lang="en-US" sz="1000" b="0" i="0" u="none" strike="noStrike">
                        <a:solidFill>
                          <a:srgbClr val="000000"/>
                        </a:solidFill>
                        <a:effectLst/>
                        <a:latin typeface="Calibri" panose="020F0502020204030204" pitchFamily="34" charset="0"/>
                      </a:endParaRPr>
                    </a:p>
                  </a:txBody>
                  <a:tcPr marL="8363" marR="8363" marT="8363" marB="0" anchor="b"/>
                </a:tc>
                <a:tc>
                  <a:txBody>
                    <a:bodyPr/>
                    <a:lstStyle/>
                    <a:p>
                      <a:pPr algn="l" fontAlgn="b"/>
                      <a:r>
                        <a:rPr lang="en-US" sz="1000" u="none" strike="noStrike">
                          <a:effectLst/>
                        </a:rPr>
                        <a:t>https://www.journals.uchicago.edu/toc/ajs/current</a:t>
                      </a:r>
                      <a:endParaRPr lang="en-US" sz="1000" b="0" i="0" u="none" strike="noStrike">
                        <a:solidFill>
                          <a:srgbClr val="000000"/>
                        </a:solidFill>
                        <a:effectLst/>
                        <a:latin typeface="Calibri" panose="020F0502020204030204" pitchFamily="34" charset="0"/>
                      </a:endParaRPr>
                    </a:p>
                  </a:txBody>
                  <a:tcPr marL="8363" marR="8363" marT="8363" marB="0" anchor="b"/>
                </a:tc>
                <a:extLst>
                  <a:ext uri="{0D108BD9-81ED-4DB2-BD59-A6C34878D82A}">
                    <a16:rowId xmlns:a16="http://schemas.microsoft.com/office/drawing/2014/main" val="3142107764"/>
                  </a:ext>
                </a:extLst>
              </a:tr>
              <a:tr h="312358">
                <a:tc>
                  <a:txBody>
                    <a:bodyPr/>
                    <a:lstStyle/>
                    <a:p>
                      <a:pPr algn="l" fontAlgn="b"/>
                      <a:r>
                        <a:rPr lang="en-US" sz="1000" u="none" strike="noStrike">
                          <a:effectLst/>
                        </a:rPr>
                        <a:t>Sociological Review</a:t>
                      </a:r>
                      <a:endParaRPr lang="en-US" sz="1000" b="0" i="0" u="none" strike="noStrike">
                        <a:solidFill>
                          <a:srgbClr val="000000"/>
                        </a:solidFill>
                        <a:effectLst/>
                        <a:latin typeface="Calibri" panose="020F0502020204030204" pitchFamily="34" charset="0"/>
                      </a:endParaRPr>
                    </a:p>
                  </a:txBody>
                  <a:tcPr marL="8363" marR="8363" marT="8363" marB="0" anchor="b"/>
                </a:tc>
                <a:tc>
                  <a:txBody>
                    <a:bodyPr/>
                    <a:lstStyle/>
                    <a:p>
                      <a:pPr algn="r" fontAlgn="b"/>
                      <a:r>
                        <a:rPr lang="en-US" sz="1000" u="none" strike="noStrike">
                          <a:effectLst/>
                        </a:rPr>
                        <a:t>2.886</a:t>
                      </a:r>
                      <a:endParaRPr lang="en-US" sz="1000" b="0" i="0" u="none" strike="noStrike">
                        <a:solidFill>
                          <a:srgbClr val="000000"/>
                        </a:solidFill>
                        <a:effectLst/>
                        <a:latin typeface="Calibri" panose="020F0502020204030204" pitchFamily="34" charset="0"/>
                      </a:endParaRPr>
                    </a:p>
                  </a:txBody>
                  <a:tcPr marL="8363" marR="8363" marT="8363" marB="0" anchor="b"/>
                </a:tc>
                <a:tc>
                  <a:txBody>
                    <a:bodyPr/>
                    <a:lstStyle/>
                    <a:p>
                      <a:pPr algn="l" fontAlgn="b"/>
                      <a:r>
                        <a:rPr lang="en-US" sz="1000" u="none" strike="noStrike">
                          <a:effectLst/>
                        </a:rPr>
                        <a:t>https://www.thesociologicalreview.com/</a:t>
                      </a:r>
                      <a:endParaRPr lang="en-US" sz="1000" b="0" i="0" u="none" strike="noStrike">
                        <a:solidFill>
                          <a:srgbClr val="000000"/>
                        </a:solidFill>
                        <a:effectLst/>
                        <a:latin typeface="Calibri" panose="020F0502020204030204" pitchFamily="34" charset="0"/>
                      </a:endParaRPr>
                    </a:p>
                  </a:txBody>
                  <a:tcPr marL="8363" marR="8363" marT="8363" marB="0" anchor="b"/>
                </a:tc>
                <a:extLst>
                  <a:ext uri="{0D108BD9-81ED-4DB2-BD59-A6C34878D82A}">
                    <a16:rowId xmlns:a16="http://schemas.microsoft.com/office/drawing/2014/main" val="253807369"/>
                  </a:ext>
                </a:extLst>
              </a:tr>
              <a:tr h="312358">
                <a:tc>
                  <a:txBody>
                    <a:bodyPr/>
                    <a:lstStyle/>
                    <a:p>
                      <a:pPr algn="l" fontAlgn="b"/>
                      <a:r>
                        <a:rPr lang="en-US" sz="1000" u="none" strike="noStrike">
                          <a:effectLst/>
                        </a:rPr>
                        <a:t>European Sociological Review</a:t>
                      </a:r>
                      <a:endParaRPr lang="en-US" sz="1000" b="0" i="0" u="none" strike="noStrike">
                        <a:solidFill>
                          <a:srgbClr val="000000"/>
                        </a:solidFill>
                        <a:effectLst/>
                        <a:latin typeface="Calibri" panose="020F0502020204030204" pitchFamily="34" charset="0"/>
                      </a:endParaRPr>
                    </a:p>
                  </a:txBody>
                  <a:tcPr marL="8363" marR="8363" marT="8363" marB="0" anchor="b"/>
                </a:tc>
                <a:tc>
                  <a:txBody>
                    <a:bodyPr/>
                    <a:lstStyle/>
                    <a:p>
                      <a:pPr algn="r" fontAlgn="b"/>
                      <a:r>
                        <a:rPr lang="en-US" sz="1000" u="none" strike="noStrike">
                          <a:effectLst/>
                        </a:rPr>
                        <a:t>2.726</a:t>
                      </a:r>
                      <a:endParaRPr lang="en-US" sz="1000" b="0" i="0" u="none" strike="noStrike">
                        <a:solidFill>
                          <a:srgbClr val="000000"/>
                        </a:solidFill>
                        <a:effectLst/>
                        <a:latin typeface="Calibri" panose="020F0502020204030204" pitchFamily="34" charset="0"/>
                      </a:endParaRPr>
                    </a:p>
                  </a:txBody>
                  <a:tcPr marL="8363" marR="8363" marT="8363" marB="0" anchor="b"/>
                </a:tc>
                <a:tc>
                  <a:txBody>
                    <a:bodyPr/>
                    <a:lstStyle/>
                    <a:p>
                      <a:pPr algn="l" fontAlgn="b"/>
                      <a:r>
                        <a:rPr lang="en-US" sz="1000" u="sng" strike="noStrike">
                          <a:effectLst/>
                          <a:hlinkClick r:id="rId5"/>
                        </a:rPr>
                        <a:t>https://academic.oup.com/esr</a:t>
                      </a:r>
                      <a:endParaRPr lang="en-US" sz="1000" b="0" i="0" u="sng" strike="noStrike">
                        <a:solidFill>
                          <a:srgbClr val="0563C1"/>
                        </a:solidFill>
                        <a:effectLst/>
                        <a:latin typeface="Calibri" panose="020F0502020204030204" pitchFamily="34" charset="0"/>
                      </a:endParaRPr>
                    </a:p>
                  </a:txBody>
                  <a:tcPr marL="8363" marR="8363" marT="8363" marB="0" anchor="b"/>
                </a:tc>
                <a:extLst>
                  <a:ext uri="{0D108BD9-81ED-4DB2-BD59-A6C34878D82A}">
                    <a16:rowId xmlns:a16="http://schemas.microsoft.com/office/drawing/2014/main" val="2761763954"/>
                  </a:ext>
                </a:extLst>
              </a:tr>
              <a:tr h="312358">
                <a:tc>
                  <a:txBody>
                    <a:bodyPr/>
                    <a:lstStyle/>
                    <a:p>
                      <a:pPr algn="l" fontAlgn="b"/>
                      <a:r>
                        <a:rPr lang="en-US" sz="1000" u="none" strike="noStrike">
                          <a:effectLst/>
                        </a:rPr>
                        <a:t>Sociology</a:t>
                      </a:r>
                      <a:endParaRPr lang="en-US" sz="1000" b="0" i="0" u="none" strike="noStrike">
                        <a:solidFill>
                          <a:srgbClr val="000000"/>
                        </a:solidFill>
                        <a:effectLst/>
                        <a:latin typeface="Calibri" panose="020F0502020204030204" pitchFamily="34" charset="0"/>
                      </a:endParaRPr>
                    </a:p>
                  </a:txBody>
                  <a:tcPr marL="8363" marR="8363" marT="8363" marB="0" anchor="b"/>
                </a:tc>
                <a:tc>
                  <a:txBody>
                    <a:bodyPr/>
                    <a:lstStyle/>
                    <a:p>
                      <a:pPr algn="r" fontAlgn="b"/>
                      <a:r>
                        <a:rPr lang="en-US" sz="1000" u="none" strike="noStrike">
                          <a:effectLst/>
                        </a:rPr>
                        <a:t>2.537</a:t>
                      </a:r>
                      <a:endParaRPr lang="en-US" sz="1000" b="0" i="0" u="none" strike="noStrike">
                        <a:solidFill>
                          <a:srgbClr val="000000"/>
                        </a:solidFill>
                        <a:effectLst/>
                        <a:latin typeface="Calibri" panose="020F0502020204030204" pitchFamily="34" charset="0"/>
                      </a:endParaRPr>
                    </a:p>
                  </a:txBody>
                  <a:tcPr marL="8363" marR="8363" marT="8363" marB="0" anchor="b"/>
                </a:tc>
                <a:tc>
                  <a:txBody>
                    <a:bodyPr/>
                    <a:lstStyle/>
                    <a:p>
                      <a:pPr algn="l" fontAlgn="b"/>
                      <a:r>
                        <a:rPr lang="en-US" sz="1000" u="none" strike="noStrike">
                          <a:effectLst/>
                        </a:rPr>
                        <a:t>https://www.britsoc.co.uk/publications/sociology-journal/</a:t>
                      </a:r>
                      <a:endParaRPr lang="en-US" sz="1000" b="0" i="0" u="none" strike="noStrike">
                        <a:solidFill>
                          <a:srgbClr val="000000"/>
                        </a:solidFill>
                        <a:effectLst/>
                        <a:latin typeface="Calibri" panose="020F0502020204030204" pitchFamily="34" charset="0"/>
                      </a:endParaRPr>
                    </a:p>
                  </a:txBody>
                  <a:tcPr marL="8363" marR="8363" marT="8363" marB="0" anchor="b"/>
                </a:tc>
                <a:extLst>
                  <a:ext uri="{0D108BD9-81ED-4DB2-BD59-A6C34878D82A}">
                    <a16:rowId xmlns:a16="http://schemas.microsoft.com/office/drawing/2014/main" val="2166642176"/>
                  </a:ext>
                </a:extLst>
              </a:tr>
              <a:tr h="312358">
                <a:tc>
                  <a:txBody>
                    <a:bodyPr/>
                    <a:lstStyle/>
                    <a:p>
                      <a:pPr algn="l" fontAlgn="b"/>
                      <a:r>
                        <a:rPr lang="en-US" sz="1000" u="none" strike="noStrike">
                          <a:effectLst/>
                        </a:rPr>
                        <a:t>Social Forces</a:t>
                      </a:r>
                      <a:endParaRPr lang="en-US" sz="1000" b="0" i="0" u="none" strike="noStrike">
                        <a:solidFill>
                          <a:srgbClr val="000000"/>
                        </a:solidFill>
                        <a:effectLst/>
                        <a:latin typeface="Calibri" panose="020F0502020204030204" pitchFamily="34" charset="0"/>
                      </a:endParaRPr>
                    </a:p>
                  </a:txBody>
                  <a:tcPr marL="8363" marR="8363" marT="8363" marB="0" anchor="b"/>
                </a:tc>
                <a:tc>
                  <a:txBody>
                    <a:bodyPr/>
                    <a:lstStyle/>
                    <a:p>
                      <a:pPr algn="r" fontAlgn="b"/>
                      <a:r>
                        <a:rPr lang="en-US" sz="1000" u="none" strike="noStrike">
                          <a:effectLst/>
                        </a:rPr>
                        <a:t>2.156</a:t>
                      </a:r>
                      <a:endParaRPr lang="en-US" sz="1000" b="0" i="0" u="none" strike="noStrike">
                        <a:solidFill>
                          <a:srgbClr val="000000"/>
                        </a:solidFill>
                        <a:effectLst/>
                        <a:latin typeface="Calibri" panose="020F0502020204030204" pitchFamily="34" charset="0"/>
                      </a:endParaRPr>
                    </a:p>
                  </a:txBody>
                  <a:tcPr marL="8363" marR="8363" marT="8363" marB="0" anchor="b"/>
                </a:tc>
                <a:tc>
                  <a:txBody>
                    <a:bodyPr/>
                    <a:lstStyle/>
                    <a:p>
                      <a:pPr algn="l" fontAlgn="b"/>
                      <a:r>
                        <a:rPr lang="en-US" sz="1000" u="sng" strike="noStrike">
                          <a:effectLst/>
                          <a:hlinkClick r:id="rId6"/>
                        </a:rPr>
                        <a:t>https://academic.oup.com/sf/pages/About</a:t>
                      </a:r>
                      <a:endParaRPr lang="en-US" sz="1000" b="0" i="0" u="sng" strike="noStrike">
                        <a:solidFill>
                          <a:srgbClr val="0563C1"/>
                        </a:solidFill>
                        <a:effectLst/>
                        <a:latin typeface="Calibri" panose="020F0502020204030204" pitchFamily="34" charset="0"/>
                      </a:endParaRPr>
                    </a:p>
                  </a:txBody>
                  <a:tcPr marL="8363" marR="8363" marT="8363" marB="0" anchor="b"/>
                </a:tc>
                <a:extLst>
                  <a:ext uri="{0D108BD9-81ED-4DB2-BD59-A6C34878D82A}">
                    <a16:rowId xmlns:a16="http://schemas.microsoft.com/office/drawing/2014/main" val="4123486446"/>
                  </a:ext>
                </a:extLst>
              </a:tr>
              <a:tr h="312358">
                <a:tc>
                  <a:txBody>
                    <a:bodyPr/>
                    <a:lstStyle/>
                    <a:p>
                      <a:pPr algn="l" fontAlgn="b"/>
                      <a:r>
                        <a:rPr lang="en-US" sz="1000" u="none" strike="noStrike">
                          <a:effectLst/>
                        </a:rPr>
                        <a:t>British Journal of Sociology</a:t>
                      </a:r>
                      <a:endParaRPr lang="en-US" sz="1000" b="0" i="0" u="none" strike="noStrike">
                        <a:solidFill>
                          <a:srgbClr val="000000"/>
                        </a:solidFill>
                        <a:effectLst/>
                        <a:latin typeface="Calibri" panose="020F0502020204030204" pitchFamily="34" charset="0"/>
                      </a:endParaRPr>
                    </a:p>
                  </a:txBody>
                  <a:tcPr marL="8363" marR="8363" marT="8363" marB="0" anchor="b"/>
                </a:tc>
                <a:tc>
                  <a:txBody>
                    <a:bodyPr/>
                    <a:lstStyle/>
                    <a:p>
                      <a:pPr algn="r" fontAlgn="b"/>
                      <a:r>
                        <a:rPr lang="en-US" sz="1000" u="none" strike="noStrike">
                          <a:effectLst/>
                        </a:rPr>
                        <a:t>1.894</a:t>
                      </a:r>
                      <a:endParaRPr lang="en-US" sz="1000" b="0" i="0" u="none" strike="noStrike">
                        <a:solidFill>
                          <a:srgbClr val="000000"/>
                        </a:solidFill>
                        <a:effectLst/>
                        <a:latin typeface="Calibri" panose="020F0502020204030204" pitchFamily="34" charset="0"/>
                      </a:endParaRPr>
                    </a:p>
                  </a:txBody>
                  <a:tcPr marL="8363" marR="8363" marT="8363" marB="0" anchor="b"/>
                </a:tc>
                <a:tc>
                  <a:txBody>
                    <a:bodyPr/>
                    <a:lstStyle/>
                    <a:p>
                      <a:pPr algn="l" fontAlgn="b"/>
                      <a:r>
                        <a:rPr lang="en-US" sz="1000" u="sng" strike="noStrike">
                          <a:effectLst/>
                          <a:hlinkClick r:id="rId7"/>
                        </a:rPr>
                        <a:t>https://onlinelibrary.wiley.com/journal/14684446</a:t>
                      </a:r>
                      <a:endParaRPr lang="en-US" sz="1000" b="0" i="0" u="sng" strike="noStrike">
                        <a:solidFill>
                          <a:srgbClr val="0563C1"/>
                        </a:solidFill>
                        <a:effectLst/>
                        <a:latin typeface="Calibri" panose="020F0502020204030204" pitchFamily="34" charset="0"/>
                      </a:endParaRPr>
                    </a:p>
                  </a:txBody>
                  <a:tcPr marL="8363" marR="8363" marT="8363" marB="0" anchor="b"/>
                </a:tc>
                <a:extLst>
                  <a:ext uri="{0D108BD9-81ED-4DB2-BD59-A6C34878D82A}">
                    <a16:rowId xmlns:a16="http://schemas.microsoft.com/office/drawing/2014/main" val="312123475"/>
                  </a:ext>
                </a:extLst>
              </a:tr>
              <a:tr h="319852">
                <a:tc>
                  <a:txBody>
                    <a:bodyPr/>
                    <a:lstStyle/>
                    <a:p>
                      <a:pPr algn="l" fontAlgn="b"/>
                      <a:r>
                        <a:rPr lang="en-US" sz="1000" u="none" strike="noStrike">
                          <a:effectLst/>
                        </a:rPr>
                        <a:t>Sociological Forum</a:t>
                      </a:r>
                      <a:endParaRPr lang="en-US" sz="1000" b="0" i="0" u="none" strike="noStrike">
                        <a:solidFill>
                          <a:srgbClr val="000000"/>
                        </a:solidFill>
                        <a:effectLst/>
                        <a:latin typeface="Calibri" panose="020F0502020204030204" pitchFamily="34" charset="0"/>
                      </a:endParaRPr>
                    </a:p>
                  </a:txBody>
                  <a:tcPr marL="8363" marR="8363" marT="8363" marB="0" anchor="b"/>
                </a:tc>
                <a:tc>
                  <a:txBody>
                    <a:bodyPr/>
                    <a:lstStyle/>
                    <a:p>
                      <a:pPr algn="r" fontAlgn="b"/>
                      <a:r>
                        <a:rPr lang="en-US" sz="1000" u="none" strike="noStrike">
                          <a:effectLst/>
                        </a:rPr>
                        <a:t>1.620</a:t>
                      </a:r>
                      <a:endParaRPr lang="en-US" sz="1000" b="0" i="0" u="none" strike="noStrike">
                        <a:solidFill>
                          <a:srgbClr val="000000"/>
                        </a:solidFill>
                        <a:effectLst/>
                        <a:latin typeface="Calibri" panose="020F0502020204030204" pitchFamily="34" charset="0"/>
                      </a:endParaRPr>
                    </a:p>
                  </a:txBody>
                  <a:tcPr marL="8363" marR="8363" marT="8363" marB="0" anchor="b"/>
                </a:tc>
                <a:tc>
                  <a:txBody>
                    <a:bodyPr/>
                    <a:lstStyle/>
                    <a:p>
                      <a:pPr algn="l" fontAlgn="b"/>
                      <a:r>
                        <a:rPr lang="en-US" sz="1000" u="sng" strike="noStrike">
                          <a:effectLst/>
                          <a:hlinkClick r:id="rId8"/>
                        </a:rPr>
                        <a:t>https://onlinelibrary.wiley.com/journal/15737861#pane-01cbe741-499a-4611-874e-1061f1f4679e01</a:t>
                      </a:r>
                      <a:endParaRPr lang="en-US" sz="1000" b="0" i="0" u="sng" strike="noStrike">
                        <a:solidFill>
                          <a:srgbClr val="0563C1"/>
                        </a:solidFill>
                        <a:effectLst/>
                        <a:latin typeface="Calibri" panose="020F0502020204030204" pitchFamily="34" charset="0"/>
                      </a:endParaRPr>
                    </a:p>
                  </a:txBody>
                  <a:tcPr marL="8363" marR="8363" marT="8363" marB="0" anchor="b"/>
                </a:tc>
                <a:extLst>
                  <a:ext uri="{0D108BD9-81ED-4DB2-BD59-A6C34878D82A}">
                    <a16:rowId xmlns:a16="http://schemas.microsoft.com/office/drawing/2014/main" val="3674347310"/>
                  </a:ext>
                </a:extLst>
              </a:tr>
              <a:tr h="312358">
                <a:tc>
                  <a:txBody>
                    <a:bodyPr/>
                    <a:lstStyle/>
                    <a:p>
                      <a:pPr algn="l" fontAlgn="b"/>
                      <a:r>
                        <a:rPr lang="en-US" sz="1000" u="none" strike="noStrike">
                          <a:effectLst/>
                        </a:rPr>
                        <a:t>Journal of Sociology</a:t>
                      </a:r>
                      <a:endParaRPr lang="en-US" sz="1000" b="0" i="0" u="none" strike="noStrike">
                        <a:solidFill>
                          <a:srgbClr val="000000"/>
                        </a:solidFill>
                        <a:effectLst/>
                        <a:latin typeface="Calibri" panose="020F0502020204030204" pitchFamily="34" charset="0"/>
                      </a:endParaRPr>
                    </a:p>
                  </a:txBody>
                  <a:tcPr marL="8363" marR="8363" marT="8363" marB="0" anchor="b"/>
                </a:tc>
                <a:tc>
                  <a:txBody>
                    <a:bodyPr/>
                    <a:lstStyle/>
                    <a:p>
                      <a:pPr algn="r" fontAlgn="b"/>
                      <a:r>
                        <a:rPr lang="en-US" sz="1000" u="none" strike="noStrike">
                          <a:effectLst/>
                        </a:rPr>
                        <a:t>1.309</a:t>
                      </a:r>
                      <a:endParaRPr lang="en-US" sz="1000" b="0" i="0" u="none" strike="noStrike">
                        <a:solidFill>
                          <a:srgbClr val="000000"/>
                        </a:solidFill>
                        <a:effectLst/>
                        <a:latin typeface="Calibri" panose="020F0502020204030204" pitchFamily="34" charset="0"/>
                      </a:endParaRPr>
                    </a:p>
                  </a:txBody>
                  <a:tcPr marL="8363" marR="8363" marT="8363" marB="0" anchor="b"/>
                </a:tc>
                <a:tc>
                  <a:txBody>
                    <a:bodyPr/>
                    <a:lstStyle/>
                    <a:p>
                      <a:pPr algn="l" fontAlgn="b"/>
                      <a:r>
                        <a:rPr lang="en-US" sz="1000" u="none" strike="noStrike" dirty="0">
                          <a:effectLst/>
                        </a:rPr>
                        <a:t>https://www.journals.uchicago.edu/journals/ajs/about</a:t>
                      </a:r>
                      <a:endParaRPr lang="en-US" sz="1000" b="0" i="0" u="none" strike="noStrike" dirty="0">
                        <a:solidFill>
                          <a:srgbClr val="000000"/>
                        </a:solidFill>
                        <a:effectLst/>
                        <a:latin typeface="Calibri" panose="020F0502020204030204" pitchFamily="34" charset="0"/>
                      </a:endParaRPr>
                    </a:p>
                  </a:txBody>
                  <a:tcPr marL="8363" marR="8363" marT="8363" marB="0" anchor="b"/>
                </a:tc>
                <a:extLst>
                  <a:ext uri="{0D108BD9-81ED-4DB2-BD59-A6C34878D82A}">
                    <a16:rowId xmlns:a16="http://schemas.microsoft.com/office/drawing/2014/main" val="4120145901"/>
                  </a:ext>
                </a:extLst>
              </a:tr>
            </a:tbl>
          </a:graphicData>
        </a:graphic>
      </p:graphicFrame>
    </p:spTree>
    <p:extLst>
      <p:ext uri="{BB962C8B-B14F-4D97-AF65-F5344CB8AC3E}">
        <p14:creationId xmlns:p14="http://schemas.microsoft.com/office/powerpoint/2010/main" val="3743745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462191" y="472947"/>
            <a:ext cx="8229600" cy="1143000"/>
          </a:xfrm>
        </p:spPr>
        <p:txBody>
          <a:bodyPr/>
          <a:lstStyle/>
          <a:p>
            <a:pPr algn="l" eaLnBrk="1" hangingPunct="1"/>
            <a:r>
              <a:rPr lang="de-DE" sz="3600" dirty="0">
                <a:solidFill>
                  <a:srgbClr val="004D86"/>
                </a:solidFill>
              </a:rPr>
              <a:t>2. Find a Research Question</a:t>
            </a:r>
          </a:p>
        </p:txBody>
      </p:sp>
      <p:sp>
        <p:nvSpPr>
          <p:cNvPr id="2" name="Content Placeholder 1"/>
          <p:cNvSpPr>
            <a:spLocks noGrp="1"/>
          </p:cNvSpPr>
          <p:nvPr>
            <p:ph idx="1"/>
          </p:nvPr>
        </p:nvSpPr>
        <p:spPr>
          <a:xfrm>
            <a:off x="462191" y="1772816"/>
            <a:ext cx="8229600" cy="4137323"/>
          </a:xfrm>
        </p:spPr>
        <p:txBody>
          <a:bodyPr/>
          <a:lstStyle/>
          <a:p>
            <a:r>
              <a:rPr lang="en-US" sz="2400" dirty="0">
                <a:solidFill>
                  <a:srgbClr val="004D86"/>
                </a:solidFill>
              </a:rPr>
              <a:t>Develop an interesting, clear, precise question </a:t>
            </a:r>
            <a:endParaRPr lang="de-DE" sz="2400" dirty="0">
              <a:solidFill>
                <a:srgbClr val="004D86"/>
              </a:solidFill>
            </a:endParaRPr>
          </a:p>
          <a:p>
            <a:endParaRPr lang="en-US" sz="2400" dirty="0">
              <a:solidFill>
                <a:srgbClr val="004D86"/>
              </a:solidFill>
            </a:endParaRPr>
          </a:p>
          <a:p>
            <a:r>
              <a:rPr lang="en-US" sz="2400" dirty="0">
                <a:solidFill>
                  <a:srgbClr val="004D86"/>
                </a:solidFill>
              </a:rPr>
              <a:t>Possibilities of narrowing a question: focus on certain people and groups, focus on just one aspect, focus on one regional area  </a:t>
            </a:r>
            <a:endParaRPr lang="de-DE" sz="2400" dirty="0">
              <a:solidFill>
                <a:srgbClr val="004D86"/>
              </a:solidFill>
            </a:endParaRPr>
          </a:p>
          <a:p>
            <a:pPr marL="0" indent="0">
              <a:buNone/>
            </a:pPr>
            <a:endParaRPr lang="en-US" sz="2400" dirty="0">
              <a:solidFill>
                <a:srgbClr val="004D86"/>
              </a:solidFill>
            </a:endParaRPr>
          </a:p>
          <a:p>
            <a:r>
              <a:rPr lang="en-US" sz="2400" dirty="0">
                <a:solidFill>
                  <a:srgbClr val="004D86"/>
                </a:solidFill>
              </a:rPr>
              <a:t>Make sure you have a relevant research question (what is your contribution to the existing literature?) that you can answer in a term paper </a:t>
            </a:r>
            <a:endParaRPr lang="de-DE" sz="2400" dirty="0">
              <a:solidFill>
                <a:srgbClr val="004D86"/>
              </a:solidFill>
            </a:endParaRPr>
          </a:p>
          <a:p>
            <a:pPr marL="0" indent="0">
              <a:buNone/>
            </a:pPr>
            <a:endParaRPr lang="de-DE" sz="2400" dirty="0"/>
          </a:p>
        </p:txBody>
      </p:sp>
      <p:sp>
        <p:nvSpPr>
          <p:cNvPr id="17410"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pic>
        <p:nvPicPr>
          <p:cNvPr id="17415" name="Kép 5" descr="Logo_FU_Berlin.jpg"/>
          <p:cNvPicPr>
            <a:picLocks noChangeAspect="1" noChangeArrowheads="1"/>
          </p:cNvPicPr>
          <p:nvPr/>
        </p:nvPicPr>
        <p:blipFill>
          <a:blip r:embed="rId2"/>
          <a:srcRect l="851" t="25320" r="1192" b="28918"/>
          <a:stretch>
            <a:fillRect/>
          </a:stretch>
        </p:blipFill>
        <p:spPr bwMode="auto">
          <a:xfrm>
            <a:off x="6443663" y="115888"/>
            <a:ext cx="2484437" cy="720725"/>
          </a:xfrm>
          <a:prstGeom prst="rect">
            <a:avLst/>
          </a:prstGeom>
          <a:noFill/>
          <a:ln w="9525">
            <a:noFill/>
            <a:miter lim="800000"/>
            <a:headEnd/>
            <a:tailEnd/>
          </a:ln>
        </p:spPr>
      </p:pic>
    </p:spTree>
    <p:extLst>
      <p:ext uri="{BB962C8B-B14F-4D97-AF65-F5344CB8AC3E}">
        <p14:creationId xmlns:p14="http://schemas.microsoft.com/office/powerpoint/2010/main" val="953367962"/>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462191" y="472947"/>
            <a:ext cx="8229600" cy="1143000"/>
          </a:xfrm>
        </p:spPr>
        <p:txBody>
          <a:bodyPr/>
          <a:lstStyle/>
          <a:p>
            <a:pPr algn="l" eaLnBrk="1" hangingPunct="1"/>
            <a:r>
              <a:rPr lang="de-DE" sz="3600" dirty="0">
                <a:solidFill>
                  <a:srgbClr val="004D86"/>
                </a:solidFill>
              </a:rPr>
              <a:t>2. Find a Research </a:t>
            </a:r>
            <a:r>
              <a:rPr lang="de-DE" sz="3600" dirty="0" err="1">
                <a:solidFill>
                  <a:srgbClr val="004D86"/>
                </a:solidFill>
              </a:rPr>
              <a:t>Question</a:t>
            </a:r>
            <a:endParaRPr lang="de-DE" sz="3600" dirty="0">
              <a:solidFill>
                <a:srgbClr val="004D86"/>
              </a:solidFill>
            </a:endParaRPr>
          </a:p>
        </p:txBody>
      </p:sp>
      <p:sp>
        <p:nvSpPr>
          <p:cNvPr id="2" name="Content Placeholder 1"/>
          <p:cNvSpPr>
            <a:spLocks noGrp="1"/>
          </p:cNvSpPr>
          <p:nvPr>
            <p:ph idx="1"/>
          </p:nvPr>
        </p:nvSpPr>
        <p:spPr>
          <a:xfrm>
            <a:off x="462191" y="1772816"/>
            <a:ext cx="8229600" cy="4137323"/>
          </a:xfrm>
        </p:spPr>
        <p:txBody>
          <a:bodyPr/>
          <a:lstStyle/>
          <a:p>
            <a:r>
              <a:rPr lang="en-US" sz="2400" dirty="0">
                <a:solidFill>
                  <a:srgbClr val="004D86"/>
                </a:solidFill>
              </a:rPr>
              <a:t>There are different types of research questions: </a:t>
            </a:r>
            <a:endParaRPr lang="de-DE" sz="2400" dirty="0">
              <a:solidFill>
                <a:srgbClr val="004D86"/>
              </a:solidFill>
            </a:endParaRPr>
          </a:p>
          <a:p>
            <a:endParaRPr lang="en-US" sz="2400" dirty="0">
              <a:solidFill>
                <a:srgbClr val="004D86"/>
              </a:solidFill>
            </a:endParaRPr>
          </a:p>
          <a:p>
            <a:pPr marL="0" indent="0">
              <a:buNone/>
            </a:pPr>
            <a:r>
              <a:rPr lang="en-US" sz="2400" dirty="0">
                <a:solidFill>
                  <a:srgbClr val="004D86"/>
                </a:solidFill>
              </a:rPr>
              <a:t>1. </a:t>
            </a:r>
            <a:r>
              <a:rPr lang="en-US" sz="2400" b="1" dirty="0">
                <a:solidFill>
                  <a:srgbClr val="004D86"/>
                </a:solidFill>
              </a:rPr>
              <a:t>Empirical</a:t>
            </a:r>
            <a:r>
              <a:rPr lang="en-US" sz="2400" dirty="0">
                <a:solidFill>
                  <a:srgbClr val="004D86"/>
                </a:solidFill>
              </a:rPr>
              <a:t>: test a theory by using data, analyzing discourses, conducting interviews… </a:t>
            </a:r>
            <a:endParaRPr lang="de-DE" sz="2400" dirty="0">
              <a:solidFill>
                <a:srgbClr val="004D86"/>
              </a:solidFill>
            </a:endParaRPr>
          </a:p>
          <a:p>
            <a:endParaRPr lang="en-US" sz="2400" dirty="0">
              <a:solidFill>
                <a:srgbClr val="004D86"/>
              </a:solidFill>
            </a:endParaRPr>
          </a:p>
          <a:p>
            <a:pPr marL="0" indent="0">
              <a:buNone/>
            </a:pPr>
            <a:r>
              <a:rPr lang="en-US" sz="2400" dirty="0">
                <a:solidFill>
                  <a:srgbClr val="004D86"/>
                </a:solidFill>
              </a:rPr>
              <a:t>2. </a:t>
            </a:r>
            <a:r>
              <a:rPr lang="en-US" sz="2400" b="1" dirty="0">
                <a:solidFill>
                  <a:srgbClr val="004D86"/>
                </a:solidFill>
              </a:rPr>
              <a:t>Theoretical</a:t>
            </a:r>
            <a:r>
              <a:rPr lang="en-US" sz="2400" dirty="0">
                <a:solidFill>
                  <a:srgbClr val="004D86"/>
                </a:solidFill>
              </a:rPr>
              <a:t>: clarify a controversy, compare theories, test a theory for internal consistency </a:t>
            </a:r>
            <a:endParaRPr lang="de-DE" sz="2400" dirty="0">
              <a:solidFill>
                <a:srgbClr val="004D86"/>
              </a:solidFill>
            </a:endParaRPr>
          </a:p>
          <a:p>
            <a:endParaRPr lang="en-US" sz="2400" dirty="0">
              <a:solidFill>
                <a:srgbClr val="004D86"/>
              </a:solidFill>
            </a:endParaRPr>
          </a:p>
          <a:p>
            <a:pPr marL="0" indent="0">
              <a:buNone/>
            </a:pPr>
            <a:r>
              <a:rPr lang="en-US" sz="2400" dirty="0">
                <a:solidFill>
                  <a:srgbClr val="004D86"/>
                </a:solidFill>
              </a:rPr>
              <a:t>3. </a:t>
            </a:r>
            <a:r>
              <a:rPr lang="en-US" sz="2400" b="1" dirty="0">
                <a:solidFill>
                  <a:srgbClr val="004D86"/>
                </a:solidFill>
              </a:rPr>
              <a:t>Literature Review</a:t>
            </a:r>
            <a:r>
              <a:rPr lang="en-US" sz="2400" dirty="0">
                <a:solidFill>
                  <a:srgbClr val="004D86"/>
                </a:solidFill>
              </a:rPr>
              <a:t>: compile knowledge, draw new conclusions from the combination of existing literature </a:t>
            </a:r>
          </a:p>
          <a:p>
            <a:pPr marL="0" indent="0">
              <a:buNone/>
            </a:pPr>
            <a:endParaRPr lang="de-DE" sz="2400" dirty="0">
              <a:solidFill>
                <a:srgbClr val="004D86"/>
              </a:solidFill>
            </a:endParaRPr>
          </a:p>
        </p:txBody>
      </p:sp>
      <p:sp>
        <p:nvSpPr>
          <p:cNvPr id="17410"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pic>
        <p:nvPicPr>
          <p:cNvPr id="17415" name="Kép 5" descr="Logo_FU_Berlin.jpg"/>
          <p:cNvPicPr>
            <a:picLocks noChangeAspect="1" noChangeArrowheads="1"/>
          </p:cNvPicPr>
          <p:nvPr/>
        </p:nvPicPr>
        <p:blipFill>
          <a:blip r:embed="rId2"/>
          <a:srcRect l="851" t="25320" r="1192" b="28918"/>
          <a:stretch>
            <a:fillRect/>
          </a:stretch>
        </p:blipFill>
        <p:spPr bwMode="auto">
          <a:xfrm>
            <a:off x="6443663" y="115888"/>
            <a:ext cx="2484437" cy="720725"/>
          </a:xfrm>
          <a:prstGeom prst="rect">
            <a:avLst/>
          </a:prstGeom>
          <a:noFill/>
          <a:ln w="9525">
            <a:noFill/>
            <a:miter lim="800000"/>
            <a:headEnd/>
            <a:tailEnd/>
          </a:ln>
        </p:spPr>
      </p:pic>
    </p:spTree>
    <p:extLst>
      <p:ext uri="{BB962C8B-B14F-4D97-AF65-F5344CB8AC3E}">
        <p14:creationId xmlns:p14="http://schemas.microsoft.com/office/powerpoint/2010/main" val="2450043214"/>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462191" y="472947"/>
            <a:ext cx="8229600" cy="1143000"/>
          </a:xfrm>
        </p:spPr>
        <p:txBody>
          <a:bodyPr/>
          <a:lstStyle/>
          <a:p>
            <a:pPr algn="l" eaLnBrk="1" hangingPunct="1"/>
            <a:r>
              <a:rPr lang="de-DE" sz="3600" dirty="0">
                <a:solidFill>
                  <a:srgbClr val="004D86"/>
                </a:solidFill>
              </a:rPr>
              <a:t>4. Find a </a:t>
            </a:r>
            <a:r>
              <a:rPr lang="de-DE" sz="3600" dirty="0" err="1">
                <a:solidFill>
                  <a:srgbClr val="004D86"/>
                </a:solidFill>
              </a:rPr>
              <a:t>Structure</a:t>
            </a:r>
            <a:r>
              <a:rPr lang="de-DE" sz="3600" dirty="0">
                <a:solidFill>
                  <a:srgbClr val="004D86"/>
                </a:solidFill>
              </a:rPr>
              <a:t> &amp; </a:t>
            </a:r>
            <a:r>
              <a:rPr lang="de-DE" sz="3600" dirty="0" err="1">
                <a:solidFill>
                  <a:srgbClr val="004D86"/>
                </a:solidFill>
              </a:rPr>
              <a:t>Compose</a:t>
            </a:r>
            <a:r>
              <a:rPr lang="de-DE" sz="3600" dirty="0">
                <a:solidFill>
                  <a:srgbClr val="004D86"/>
                </a:solidFill>
              </a:rPr>
              <a:t> </a:t>
            </a:r>
            <a:r>
              <a:rPr lang="de-DE" sz="3600" dirty="0" err="1">
                <a:solidFill>
                  <a:srgbClr val="004D86"/>
                </a:solidFill>
              </a:rPr>
              <a:t>the</a:t>
            </a:r>
            <a:r>
              <a:rPr lang="de-DE" sz="3600" dirty="0">
                <a:solidFill>
                  <a:srgbClr val="004D86"/>
                </a:solidFill>
              </a:rPr>
              <a:t> Text</a:t>
            </a:r>
          </a:p>
        </p:txBody>
      </p:sp>
      <p:sp>
        <p:nvSpPr>
          <p:cNvPr id="2" name="Content Placeholder 1"/>
          <p:cNvSpPr>
            <a:spLocks noGrp="1"/>
          </p:cNvSpPr>
          <p:nvPr>
            <p:ph idx="1"/>
          </p:nvPr>
        </p:nvSpPr>
        <p:spPr>
          <a:xfrm>
            <a:off x="462191" y="1772816"/>
            <a:ext cx="8229600" cy="4137323"/>
          </a:xfrm>
        </p:spPr>
        <p:txBody>
          <a:bodyPr/>
          <a:lstStyle/>
          <a:p>
            <a:pPr marL="0" indent="0">
              <a:buNone/>
            </a:pPr>
            <a:r>
              <a:rPr lang="en-US" sz="2400" dirty="0">
                <a:solidFill>
                  <a:srgbClr val="004D86"/>
                </a:solidFill>
              </a:rPr>
              <a:t>1) </a:t>
            </a:r>
            <a:r>
              <a:rPr lang="en-US" sz="2400" i="1" dirty="0">
                <a:solidFill>
                  <a:srgbClr val="004D86"/>
                </a:solidFill>
              </a:rPr>
              <a:t>Introduction</a:t>
            </a:r>
          </a:p>
          <a:p>
            <a:pPr lvl="1"/>
            <a:endParaRPr lang="en-US" sz="2000" dirty="0">
              <a:solidFill>
                <a:srgbClr val="004D86"/>
              </a:solidFill>
            </a:endParaRPr>
          </a:p>
          <a:p>
            <a:pPr lvl="1"/>
            <a:r>
              <a:rPr lang="en-US" sz="2000" dirty="0">
                <a:solidFill>
                  <a:srgbClr val="004D86"/>
                </a:solidFill>
              </a:rPr>
              <a:t>Outline of the problem</a:t>
            </a:r>
          </a:p>
          <a:p>
            <a:pPr lvl="1"/>
            <a:endParaRPr lang="en-US" sz="2000" dirty="0">
              <a:solidFill>
                <a:srgbClr val="004D86"/>
              </a:solidFill>
            </a:endParaRPr>
          </a:p>
          <a:p>
            <a:pPr lvl="1"/>
            <a:r>
              <a:rPr lang="en-US" sz="2000" dirty="0">
                <a:solidFill>
                  <a:srgbClr val="004D86"/>
                </a:solidFill>
              </a:rPr>
              <a:t>Formulate the precise question</a:t>
            </a:r>
          </a:p>
          <a:p>
            <a:pPr lvl="1"/>
            <a:endParaRPr lang="en-US" sz="2000" dirty="0">
              <a:solidFill>
                <a:srgbClr val="004D86"/>
              </a:solidFill>
            </a:endParaRPr>
          </a:p>
          <a:p>
            <a:pPr lvl="1"/>
            <a:r>
              <a:rPr lang="en-US" sz="2000" dirty="0">
                <a:solidFill>
                  <a:srgbClr val="004D86"/>
                </a:solidFill>
              </a:rPr>
              <a:t>Explain the relevance of your question </a:t>
            </a:r>
          </a:p>
          <a:p>
            <a:pPr lvl="1"/>
            <a:endParaRPr lang="en-US" sz="2000" dirty="0">
              <a:solidFill>
                <a:srgbClr val="004D86"/>
              </a:solidFill>
            </a:endParaRPr>
          </a:p>
          <a:p>
            <a:pPr lvl="1"/>
            <a:r>
              <a:rPr lang="en-US" sz="2000" dirty="0">
                <a:solidFill>
                  <a:srgbClr val="004D86"/>
                </a:solidFill>
              </a:rPr>
              <a:t>Introduce the structure of your paper </a:t>
            </a:r>
          </a:p>
        </p:txBody>
      </p:sp>
      <p:sp>
        <p:nvSpPr>
          <p:cNvPr id="17410"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pic>
        <p:nvPicPr>
          <p:cNvPr id="17415" name="Kép 5" descr="Logo_FU_Berlin.jpg"/>
          <p:cNvPicPr>
            <a:picLocks noChangeAspect="1" noChangeArrowheads="1"/>
          </p:cNvPicPr>
          <p:nvPr/>
        </p:nvPicPr>
        <p:blipFill>
          <a:blip r:embed="rId2"/>
          <a:srcRect l="851" t="25320" r="1192" b="28918"/>
          <a:stretch>
            <a:fillRect/>
          </a:stretch>
        </p:blipFill>
        <p:spPr bwMode="auto">
          <a:xfrm>
            <a:off x="6443663" y="115888"/>
            <a:ext cx="2484437" cy="720725"/>
          </a:xfrm>
          <a:prstGeom prst="rect">
            <a:avLst/>
          </a:prstGeom>
          <a:noFill/>
          <a:ln w="9525">
            <a:noFill/>
            <a:miter lim="800000"/>
            <a:headEnd/>
            <a:tailEnd/>
          </a:ln>
        </p:spPr>
      </p:pic>
    </p:spTree>
    <p:extLst>
      <p:ext uri="{BB962C8B-B14F-4D97-AF65-F5344CB8AC3E}">
        <p14:creationId xmlns:p14="http://schemas.microsoft.com/office/powerpoint/2010/main" val="3031807293"/>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462191" y="472947"/>
            <a:ext cx="8229600" cy="1143000"/>
          </a:xfrm>
        </p:spPr>
        <p:txBody>
          <a:bodyPr/>
          <a:lstStyle/>
          <a:p>
            <a:pPr algn="l" eaLnBrk="1" hangingPunct="1"/>
            <a:r>
              <a:rPr lang="de-DE" sz="3600" dirty="0">
                <a:solidFill>
                  <a:srgbClr val="004D86"/>
                </a:solidFill>
              </a:rPr>
              <a:t>4. Find a </a:t>
            </a:r>
            <a:r>
              <a:rPr lang="de-DE" sz="3600" dirty="0" err="1">
                <a:solidFill>
                  <a:srgbClr val="004D86"/>
                </a:solidFill>
              </a:rPr>
              <a:t>Structure</a:t>
            </a:r>
            <a:r>
              <a:rPr lang="de-DE" sz="3600" dirty="0">
                <a:solidFill>
                  <a:srgbClr val="004D86"/>
                </a:solidFill>
              </a:rPr>
              <a:t> &amp; </a:t>
            </a:r>
            <a:r>
              <a:rPr lang="de-DE" sz="3600" dirty="0" err="1">
                <a:solidFill>
                  <a:srgbClr val="004D86"/>
                </a:solidFill>
              </a:rPr>
              <a:t>Compose</a:t>
            </a:r>
            <a:r>
              <a:rPr lang="de-DE" sz="3600" dirty="0">
                <a:solidFill>
                  <a:srgbClr val="004D86"/>
                </a:solidFill>
              </a:rPr>
              <a:t> </a:t>
            </a:r>
            <a:r>
              <a:rPr lang="de-DE" sz="3600" dirty="0" err="1">
                <a:solidFill>
                  <a:srgbClr val="004D86"/>
                </a:solidFill>
              </a:rPr>
              <a:t>the</a:t>
            </a:r>
            <a:r>
              <a:rPr lang="de-DE" sz="3600" dirty="0">
                <a:solidFill>
                  <a:srgbClr val="004D86"/>
                </a:solidFill>
              </a:rPr>
              <a:t> Text</a:t>
            </a:r>
          </a:p>
        </p:txBody>
      </p:sp>
      <p:sp>
        <p:nvSpPr>
          <p:cNvPr id="2" name="Content Placeholder 1"/>
          <p:cNvSpPr>
            <a:spLocks noGrp="1"/>
          </p:cNvSpPr>
          <p:nvPr>
            <p:ph idx="1"/>
          </p:nvPr>
        </p:nvSpPr>
        <p:spPr>
          <a:xfrm>
            <a:off x="462191" y="1772816"/>
            <a:ext cx="8229600" cy="4137323"/>
          </a:xfrm>
        </p:spPr>
        <p:txBody>
          <a:bodyPr/>
          <a:lstStyle/>
          <a:p>
            <a:pPr marL="0" indent="0">
              <a:buNone/>
            </a:pPr>
            <a:r>
              <a:rPr lang="de-DE" sz="2400" dirty="0">
                <a:solidFill>
                  <a:srgbClr val="004D86"/>
                </a:solidFill>
              </a:rPr>
              <a:t>2) </a:t>
            </a:r>
            <a:r>
              <a:rPr lang="de-DE" sz="2400" i="1" dirty="0">
                <a:solidFill>
                  <a:srgbClr val="004D86"/>
                </a:solidFill>
              </a:rPr>
              <a:t>The Main Part</a:t>
            </a:r>
          </a:p>
          <a:p>
            <a:endParaRPr lang="en-US" sz="2000" dirty="0">
              <a:solidFill>
                <a:srgbClr val="004D86"/>
              </a:solidFill>
            </a:endParaRPr>
          </a:p>
          <a:p>
            <a:pPr>
              <a:buFont typeface="Symbol" panose="05050102010706020507" pitchFamily="18" charset="2"/>
              <a:buChar char="-"/>
            </a:pPr>
            <a:r>
              <a:rPr lang="en-US" sz="2000" dirty="0">
                <a:solidFill>
                  <a:srgbClr val="004D86"/>
                </a:solidFill>
              </a:rPr>
              <a:t>Present the theoretical and empirical “state of the art”, evaluate the quoted literature and discuss it critically </a:t>
            </a:r>
            <a:endParaRPr lang="de-DE" sz="2000" dirty="0">
              <a:solidFill>
                <a:srgbClr val="004D86"/>
              </a:solidFill>
            </a:endParaRPr>
          </a:p>
          <a:p>
            <a:pPr>
              <a:buFont typeface="Symbol" panose="05050102010706020507" pitchFamily="18" charset="2"/>
              <a:buChar char="-"/>
            </a:pPr>
            <a:r>
              <a:rPr lang="en-US" sz="2000" dirty="0">
                <a:solidFill>
                  <a:srgbClr val="004D86"/>
                </a:solidFill>
              </a:rPr>
              <a:t>The main part varies with your type of research question, in general, it is where you do the work, necessary to answer your question (e.g. compare theories, analyze your data..) </a:t>
            </a:r>
            <a:endParaRPr lang="de-DE" sz="2000" dirty="0">
              <a:solidFill>
                <a:srgbClr val="004D86"/>
              </a:solidFill>
            </a:endParaRPr>
          </a:p>
          <a:p>
            <a:pPr>
              <a:buFont typeface="Symbol" panose="05050102010706020507" pitchFamily="18" charset="2"/>
              <a:buChar char="-"/>
            </a:pPr>
            <a:r>
              <a:rPr lang="en-US" sz="2000" dirty="0">
                <a:solidFill>
                  <a:srgbClr val="004D86"/>
                </a:solidFill>
              </a:rPr>
              <a:t>In empirical assignments there is a standardized structure: formulation of hypotheses, short description of data, short description of strategy of analysis, operationalization, presentation of the results, interpretation in reference to the theory/in comparison of the cases</a:t>
            </a:r>
            <a:endParaRPr lang="de-DE" sz="2000" dirty="0">
              <a:solidFill>
                <a:srgbClr val="004D86"/>
              </a:solidFill>
            </a:endParaRPr>
          </a:p>
        </p:txBody>
      </p:sp>
      <p:sp>
        <p:nvSpPr>
          <p:cNvPr id="17410"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pic>
        <p:nvPicPr>
          <p:cNvPr id="17415" name="Kép 5" descr="Logo_FU_Berlin.jpg"/>
          <p:cNvPicPr>
            <a:picLocks noChangeAspect="1" noChangeArrowheads="1"/>
          </p:cNvPicPr>
          <p:nvPr/>
        </p:nvPicPr>
        <p:blipFill>
          <a:blip r:embed="rId2"/>
          <a:srcRect l="851" t="25320" r="1192" b="28918"/>
          <a:stretch>
            <a:fillRect/>
          </a:stretch>
        </p:blipFill>
        <p:spPr bwMode="auto">
          <a:xfrm>
            <a:off x="6443663" y="115888"/>
            <a:ext cx="2484437" cy="720725"/>
          </a:xfrm>
          <a:prstGeom prst="rect">
            <a:avLst/>
          </a:prstGeom>
          <a:noFill/>
          <a:ln w="9525">
            <a:noFill/>
            <a:miter lim="800000"/>
            <a:headEnd/>
            <a:tailEnd/>
          </a:ln>
        </p:spPr>
      </p:pic>
    </p:spTree>
    <p:extLst>
      <p:ext uri="{BB962C8B-B14F-4D97-AF65-F5344CB8AC3E}">
        <p14:creationId xmlns:p14="http://schemas.microsoft.com/office/powerpoint/2010/main" val="1109237131"/>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4F1BB4-3066-449D-8910-52D82B820B2A}"/>
              </a:ext>
            </a:extLst>
          </p:cNvPr>
          <p:cNvPicPr>
            <a:picLocks noChangeAspect="1"/>
          </p:cNvPicPr>
          <p:nvPr/>
        </p:nvPicPr>
        <p:blipFill>
          <a:blip r:embed="rId2"/>
          <a:stretch>
            <a:fillRect/>
          </a:stretch>
        </p:blipFill>
        <p:spPr>
          <a:xfrm>
            <a:off x="1187624" y="694642"/>
            <a:ext cx="6840760" cy="5468715"/>
          </a:xfrm>
          <a:prstGeom prst="rect">
            <a:avLst/>
          </a:prstGeom>
        </p:spPr>
      </p:pic>
    </p:spTree>
    <p:extLst>
      <p:ext uri="{BB962C8B-B14F-4D97-AF65-F5344CB8AC3E}">
        <p14:creationId xmlns:p14="http://schemas.microsoft.com/office/powerpoint/2010/main" val="3372184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462191" y="472947"/>
            <a:ext cx="8229600" cy="1143000"/>
          </a:xfrm>
        </p:spPr>
        <p:txBody>
          <a:bodyPr/>
          <a:lstStyle/>
          <a:p>
            <a:pPr algn="l" eaLnBrk="1" hangingPunct="1"/>
            <a:r>
              <a:rPr lang="de-DE" sz="3600" dirty="0">
                <a:solidFill>
                  <a:srgbClr val="004D86"/>
                </a:solidFill>
              </a:rPr>
              <a:t>4. Find a </a:t>
            </a:r>
            <a:r>
              <a:rPr lang="de-DE" sz="3600" dirty="0" err="1">
                <a:solidFill>
                  <a:srgbClr val="004D86"/>
                </a:solidFill>
              </a:rPr>
              <a:t>Structure</a:t>
            </a:r>
            <a:r>
              <a:rPr lang="de-DE" sz="3600" dirty="0">
                <a:solidFill>
                  <a:srgbClr val="004D86"/>
                </a:solidFill>
              </a:rPr>
              <a:t> &amp; </a:t>
            </a:r>
            <a:r>
              <a:rPr lang="de-DE" sz="3600" dirty="0" err="1">
                <a:solidFill>
                  <a:srgbClr val="004D86"/>
                </a:solidFill>
              </a:rPr>
              <a:t>Compose</a:t>
            </a:r>
            <a:r>
              <a:rPr lang="de-DE" sz="3600" dirty="0">
                <a:solidFill>
                  <a:srgbClr val="004D86"/>
                </a:solidFill>
              </a:rPr>
              <a:t> </a:t>
            </a:r>
            <a:r>
              <a:rPr lang="de-DE" sz="3600" dirty="0" err="1">
                <a:solidFill>
                  <a:srgbClr val="004D86"/>
                </a:solidFill>
              </a:rPr>
              <a:t>the</a:t>
            </a:r>
            <a:r>
              <a:rPr lang="de-DE" sz="3600" dirty="0">
                <a:solidFill>
                  <a:srgbClr val="004D86"/>
                </a:solidFill>
              </a:rPr>
              <a:t> Text</a:t>
            </a:r>
          </a:p>
        </p:txBody>
      </p:sp>
      <p:sp>
        <p:nvSpPr>
          <p:cNvPr id="2" name="Content Placeholder 1"/>
          <p:cNvSpPr>
            <a:spLocks noGrp="1"/>
          </p:cNvSpPr>
          <p:nvPr>
            <p:ph idx="1"/>
          </p:nvPr>
        </p:nvSpPr>
        <p:spPr>
          <a:xfrm>
            <a:off x="462191" y="1772816"/>
            <a:ext cx="8229600" cy="4137323"/>
          </a:xfrm>
        </p:spPr>
        <p:txBody>
          <a:bodyPr/>
          <a:lstStyle/>
          <a:p>
            <a:pPr marL="0" indent="0">
              <a:buNone/>
            </a:pPr>
            <a:r>
              <a:rPr lang="de-DE" sz="2400" dirty="0">
                <a:solidFill>
                  <a:srgbClr val="004D86"/>
                </a:solidFill>
              </a:rPr>
              <a:t>3) </a:t>
            </a:r>
            <a:r>
              <a:rPr lang="en-US" sz="2400" i="1" dirty="0">
                <a:solidFill>
                  <a:srgbClr val="004D86"/>
                </a:solidFill>
              </a:rPr>
              <a:t>Conclusion</a:t>
            </a:r>
          </a:p>
          <a:p>
            <a:endParaRPr lang="en-US" sz="2000" dirty="0">
              <a:solidFill>
                <a:srgbClr val="004D86"/>
              </a:solidFill>
            </a:endParaRPr>
          </a:p>
          <a:p>
            <a:pPr>
              <a:buFont typeface="Symbol" panose="05050102010706020507" pitchFamily="18" charset="2"/>
              <a:buChar char="-"/>
            </a:pPr>
            <a:r>
              <a:rPr lang="en-US" sz="2000" dirty="0">
                <a:solidFill>
                  <a:srgbClr val="004D86"/>
                </a:solidFill>
              </a:rPr>
              <a:t>Very short summary of the central steps of argumentation</a:t>
            </a:r>
            <a:endParaRPr lang="de-DE" sz="2000" dirty="0">
              <a:solidFill>
                <a:srgbClr val="004D86"/>
              </a:solidFill>
            </a:endParaRPr>
          </a:p>
          <a:p>
            <a:pPr>
              <a:buFont typeface="Symbol" panose="05050102010706020507" pitchFamily="18" charset="2"/>
              <a:buChar char="-"/>
            </a:pPr>
            <a:endParaRPr lang="en-US" sz="2000" dirty="0">
              <a:solidFill>
                <a:srgbClr val="004D86"/>
              </a:solidFill>
            </a:endParaRPr>
          </a:p>
          <a:p>
            <a:pPr>
              <a:buFont typeface="Symbol" panose="05050102010706020507" pitchFamily="18" charset="2"/>
              <a:buChar char="-"/>
            </a:pPr>
            <a:r>
              <a:rPr lang="en-US" sz="2000" dirty="0">
                <a:solidFill>
                  <a:srgbClr val="004D86"/>
                </a:solidFill>
              </a:rPr>
              <a:t>Final discussion that answers your initial question</a:t>
            </a:r>
            <a:endParaRPr lang="de-DE" sz="2000" dirty="0">
              <a:solidFill>
                <a:srgbClr val="004D86"/>
              </a:solidFill>
            </a:endParaRPr>
          </a:p>
          <a:p>
            <a:pPr>
              <a:buFont typeface="Symbol" panose="05050102010706020507" pitchFamily="18" charset="2"/>
              <a:buChar char="-"/>
            </a:pPr>
            <a:endParaRPr lang="en-US" sz="2000" dirty="0">
              <a:solidFill>
                <a:srgbClr val="004D86"/>
              </a:solidFill>
            </a:endParaRPr>
          </a:p>
          <a:p>
            <a:pPr>
              <a:buFont typeface="Symbol" panose="05050102010706020507" pitchFamily="18" charset="2"/>
              <a:buChar char="-"/>
            </a:pPr>
            <a:r>
              <a:rPr lang="en-US" sz="2000" dirty="0">
                <a:solidFill>
                  <a:srgbClr val="004D86"/>
                </a:solidFill>
              </a:rPr>
              <a:t>Outlook</a:t>
            </a:r>
            <a:endParaRPr lang="de-DE" sz="2000" dirty="0">
              <a:solidFill>
                <a:srgbClr val="004D86"/>
              </a:solidFill>
            </a:endParaRPr>
          </a:p>
        </p:txBody>
      </p:sp>
      <p:sp>
        <p:nvSpPr>
          <p:cNvPr id="17410"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pic>
        <p:nvPicPr>
          <p:cNvPr id="17415" name="Kép 5" descr="Logo_FU_Berlin.jpg"/>
          <p:cNvPicPr>
            <a:picLocks noChangeAspect="1" noChangeArrowheads="1"/>
          </p:cNvPicPr>
          <p:nvPr/>
        </p:nvPicPr>
        <p:blipFill>
          <a:blip r:embed="rId2"/>
          <a:srcRect l="851" t="25320" r="1192" b="28918"/>
          <a:stretch>
            <a:fillRect/>
          </a:stretch>
        </p:blipFill>
        <p:spPr bwMode="auto">
          <a:xfrm>
            <a:off x="6443663" y="115888"/>
            <a:ext cx="2484437" cy="720725"/>
          </a:xfrm>
          <a:prstGeom prst="rect">
            <a:avLst/>
          </a:prstGeom>
          <a:noFill/>
          <a:ln w="9525">
            <a:noFill/>
            <a:miter lim="800000"/>
            <a:headEnd/>
            <a:tailEnd/>
          </a:ln>
        </p:spPr>
      </p:pic>
    </p:spTree>
    <p:extLst>
      <p:ext uri="{BB962C8B-B14F-4D97-AF65-F5344CB8AC3E}">
        <p14:creationId xmlns:p14="http://schemas.microsoft.com/office/powerpoint/2010/main" val="3674637542"/>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462191" y="472947"/>
            <a:ext cx="8229600" cy="1143000"/>
          </a:xfrm>
        </p:spPr>
        <p:txBody>
          <a:bodyPr/>
          <a:lstStyle/>
          <a:p>
            <a:pPr algn="l" eaLnBrk="1" hangingPunct="1"/>
            <a:r>
              <a:rPr lang="de-DE" sz="3600" dirty="0">
                <a:solidFill>
                  <a:srgbClr val="004D86"/>
                </a:solidFill>
              </a:rPr>
              <a:t>4. </a:t>
            </a:r>
            <a:r>
              <a:rPr lang="de-DE" sz="3600" dirty="0" err="1">
                <a:solidFill>
                  <a:srgbClr val="004D86"/>
                </a:solidFill>
              </a:rPr>
              <a:t>Arrange</a:t>
            </a:r>
            <a:r>
              <a:rPr lang="de-DE" sz="3600" dirty="0">
                <a:solidFill>
                  <a:srgbClr val="004D86"/>
                </a:solidFill>
              </a:rPr>
              <a:t> </a:t>
            </a:r>
            <a:r>
              <a:rPr lang="de-DE" sz="3600" dirty="0" err="1">
                <a:solidFill>
                  <a:srgbClr val="004D86"/>
                </a:solidFill>
              </a:rPr>
              <a:t>the</a:t>
            </a:r>
            <a:r>
              <a:rPr lang="de-DE" sz="3600" dirty="0">
                <a:solidFill>
                  <a:srgbClr val="004D86"/>
                </a:solidFill>
              </a:rPr>
              <a:t> </a:t>
            </a:r>
            <a:r>
              <a:rPr lang="de-DE" sz="3600" dirty="0" err="1">
                <a:solidFill>
                  <a:srgbClr val="004D86"/>
                </a:solidFill>
              </a:rPr>
              <a:t>Assignment</a:t>
            </a:r>
            <a:endParaRPr lang="de-DE" sz="3600" dirty="0">
              <a:solidFill>
                <a:srgbClr val="004D86"/>
              </a:solidFill>
            </a:endParaRPr>
          </a:p>
        </p:txBody>
      </p:sp>
      <p:sp>
        <p:nvSpPr>
          <p:cNvPr id="2" name="Content Placeholder 1"/>
          <p:cNvSpPr>
            <a:spLocks noGrp="1"/>
          </p:cNvSpPr>
          <p:nvPr>
            <p:ph idx="1"/>
          </p:nvPr>
        </p:nvSpPr>
        <p:spPr>
          <a:xfrm>
            <a:off x="462191" y="1772816"/>
            <a:ext cx="8229600" cy="4137323"/>
          </a:xfrm>
        </p:spPr>
        <p:txBody>
          <a:bodyPr/>
          <a:lstStyle/>
          <a:p>
            <a:r>
              <a:rPr lang="en-US" sz="2400" dirty="0">
                <a:solidFill>
                  <a:srgbClr val="004D86"/>
                </a:solidFill>
              </a:rPr>
              <a:t>Table of contents</a:t>
            </a:r>
            <a:endParaRPr lang="de-DE" sz="2400" dirty="0">
              <a:solidFill>
                <a:srgbClr val="004D86"/>
              </a:solidFill>
            </a:endParaRPr>
          </a:p>
          <a:p>
            <a:endParaRPr lang="en-US" sz="2400" dirty="0">
              <a:solidFill>
                <a:srgbClr val="004D86"/>
              </a:solidFill>
            </a:endParaRPr>
          </a:p>
          <a:p>
            <a:r>
              <a:rPr lang="en-US" sz="2400" dirty="0">
                <a:solidFill>
                  <a:srgbClr val="004D86"/>
                </a:solidFill>
              </a:rPr>
              <a:t>Not more than three subdivisions of a chapter (If you sub-divide a chapter there must be at least two sub-divisions) </a:t>
            </a:r>
            <a:endParaRPr lang="de-DE" sz="2400" dirty="0">
              <a:solidFill>
                <a:srgbClr val="004D86"/>
              </a:solidFill>
            </a:endParaRPr>
          </a:p>
          <a:p>
            <a:endParaRPr lang="en-US" sz="2400" dirty="0">
              <a:solidFill>
                <a:srgbClr val="004D86"/>
              </a:solidFill>
            </a:endParaRPr>
          </a:p>
          <a:p>
            <a:r>
              <a:rPr lang="en-US" sz="2400" dirty="0">
                <a:solidFill>
                  <a:srgbClr val="004D86"/>
                </a:solidFill>
              </a:rPr>
              <a:t>All headlines of the assignment must appear in the table of contents </a:t>
            </a:r>
            <a:endParaRPr lang="de-DE" sz="2400" dirty="0">
              <a:solidFill>
                <a:srgbClr val="004D86"/>
              </a:solidFill>
            </a:endParaRPr>
          </a:p>
          <a:p>
            <a:endParaRPr lang="en-US" sz="2400" dirty="0">
              <a:solidFill>
                <a:srgbClr val="004D86"/>
              </a:solidFill>
            </a:endParaRPr>
          </a:p>
          <a:p>
            <a:r>
              <a:rPr lang="en-US" sz="2400" dirty="0">
                <a:solidFill>
                  <a:srgbClr val="004D86"/>
                </a:solidFill>
              </a:rPr>
              <a:t>Indicate page numbers</a:t>
            </a:r>
            <a:endParaRPr lang="de-DE" sz="2400" dirty="0">
              <a:solidFill>
                <a:srgbClr val="004D86"/>
              </a:solidFill>
            </a:endParaRPr>
          </a:p>
          <a:p>
            <a:endParaRPr lang="de-DE" sz="2400" dirty="0">
              <a:solidFill>
                <a:srgbClr val="004D86"/>
              </a:solidFill>
            </a:endParaRPr>
          </a:p>
        </p:txBody>
      </p:sp>
      <p:sp>
        <p:nvSpPr>
          <p:cNvPr id="17410"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pic>
        <p:nvPicPr>
          <p:cNvPr id="17415" name="Kép 5" descr="Logo_FU_Berlin.jpg"/>
          <p:cNvPicPr>
            <a:picLocks noChangeAspect="1" noChangeArrowheads="1"/>
          </p:cNvPicPr>
          <p:nvPr/>
        </p:nvPicPr>
        <p:blipFill>
          <a:blip r:embed="rId2"/>
          <a:srcRect l="851" t="25320" r="1192" b="28918"/>
          <a:stretch>
            <a:fillRect/>
          </a:stretch>
        </p:blipFill>
        <p:spPr bwMode="auto">
          <a:xfrm>
            <a:off x="6443663" y="115888"/>
            <a:ext cx="2484437" cy="720725"/>
          </a:xfrm>
          <a:prstGeom prst="rect">
            <a:avLst/>
          </a:prstGeom>
          <a:noFill/>
          <a:ln w="9525">
            <a:noFill/>
            <a:miter lim="800000"/>
            <a:headEnd/>
            <a:tailEnd/>
          </a:ln>
        </p:spPr>
      </p:pic>
    </p:spTree>
    <p:extLst>
      <p:ext uri="{BB962C8B-B14F-4D97-AF65-F5344CB8AC3E}">
        <p14:creationId xmlns:p14="http://schemas.microsoft.com/office/powerpoint/2010/main" val="3773213529"/>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462191" y="472947"/>
            <a:ext cx="8229600" cy="1143000"/>
          </a:xfrm>
        </p:spPr>
        <p:txBody>
          <a:bodyPr/>
          <a:lstStyle/>
          <a:p>
            <a:pPr algn="l" eaLnBrk="1" hangingPunct="1"/>
            <a:r>
              <a:rPr lang="de-DE" sz="3600" dirty="0">
                <a:solidFill>
                  <a:srgbClr val="004D86"/>
                </a:solidFill>
              </a:rPr>
              <a:t>4. </a:t>
            </a:r>
            <a:r>
              <a:rPr lang="de-DE" sz="3600" dirty="0" err="1">
                <a:solidFill>
                  <a:srgbClr val="004D86"/>
                </a:solidFill>
              </a:rPr>
              <a:t>Arrange</a:t>
            </a:r>
            <a:r>
              <a:rPr lang="de-DE" sz="3600" dirty="0">
                <a:solidFill>
                  <a:srgbClr val="004D86"/>
                </a:solidFill>
              </a:rPr>
              <a:t> </a:t>
            </a:r>
            <a:r>
              <a:rPr lang="de-DE" sz="3600" dirty="0" err="1">
                <a:solidFill>
                  <a:srgbClr val="004D86"/>
                </a:solidFill>
              </a:rPr>
              <a:t>the</a:t>
            </a:r>
            <a:r>
              <a:rPr lang="de-DE" sz="3600" dirty="0">
                <a:solidFill>
                  <a:srgbClr val="004D86"/>
                </a:solidFill>
              </a:rPr>
              <a:t> </a:t>
            </a:r>
            <a:r>
              <a:rPr lang="de-DE" sz="3600" dirty="0" err="1">
                <a:solidFill>
                  <a:srgbClr val="004D86"/>
                </a:solidFill>
              </a:rPr>
              <a:t>Assignment</a:t>
            </a:r>
            <a:endParaRPr lang="de-DE" sz="3600" dirty="0">
              <a:solidFill>
                <a:srgbClr val="004D86"/>
              </a:solidFill>
            </a:endParaRPr>
          </a:p>
        </p:txBody>
      </p:sp>
      <p:sp>
        <p:nvSpPr>
          <p:cNvPr id="2" name="Content Placeholder 1"/>
          <p:cNvSpPr>
            <a:spLocks noGrp="1"/>
          </p:cNvSpPr>
          <p:nvPr>
            <p:ph idx="1"/>
          </p:nvPr>
        </p:nvSpPr>
        <p:spPr>
          <a:xfrm>
            <a:off x="462191" y="1772816"/>
            <a:ext cx="8229600" cy="4137323"/>
          </a:xfrm>
        </p:spPr>
        <p:txBody>
          <a:bodyPr/>
          <a:lstStyle/>
          <a:p>
            <a:r>
              <a:rPr lang="en-US" sz="2400" dirty="0">
                <a:solidFill>
                  <a:srgbClr val="004D86"/>
                </a:solidFill>
              </a:rPr>
              <a:t>Front page / Cover Sheet with Name of the University, Institute, Lecturer, Seminar, Name, (postal and) email address, your matriculation number, Title, Date of when the assignment has been handed in</a:t>
            </a:r>
            <a:endParaRPr lang="de-DE" sz="2400" dirty="0">
              <a:solidFill>
                <a:srgbClr val="004D86"/>
              </a:solidFill>
            </a:endParaRPr>
          </a:p>
          <a:p>
            <a:endParaRPr lang="en-US" sz="2400" dirty="0">
              <a:solidFill>
                <a:srgbClr val="004D86"/>
              </a:solidFill>
            </a:endParaRPr>
          </a:p>
          <a:p>
            <a:r>
              <a:rPr lang="en-US" sz="2400" dirty="0">
                <a:solidFill>
                  <a:srgbClr val="004D86"/>
                </a:solidFill>
              </a:rPr>
              <a:t>Appendix with Graphs and tables that do not necessarily belong into the main part and other material</a:t>
            </a:r>
            <a:endParaRPr lang="de-DE" sz="2400" dirty="0">
              <a:solidFill>
                <a:srgbClr val="004D86"/>
              </a:solidFill>
            </a:endParaRPr>
          </a:p>
          <a:p>
            <a:endParaRPr lang="en-US" sz="2400" dirty="0">
              <a:solidFill>
                <a:srgbClr val="004D86"/>
              </a:solidFill>
            </a:endParaRPr>
          </a:p>
          <a:p>
            <a:r>
              <a:rPr lang="en-US" sz="2400" dirty="0">
                <a:solidFill>
                  <a:srgbClr val="004D86"/>
                </a:solidFill>
              </a:rPr>
              <a:t>Bibliography</a:t>
            </a:r>
            <a:endParaRPr lang="de-DE" sz="2400" dirty="0">
              <a:solidFill>
                <a:srgbClr val="004D86"/>
              </a:solidFill>
            </a:endParaRPr>
          </a:p>
          <a:p>
            <a:endParaRPr lang="en-US" sz="2400" dirty="0">
              <a:solidFill>
                <a:srgbClr val="004D86"/>
              </a:solidFill>
            </a:endParaRPr>
          </a:p>
          <a:p>
            <a:r>
              <a:rPr lang="en-US" sz="2400" dirty="0">
                <a:solidFill>
                  <a:srgbClr val="004D86"/>
                </a:solidFill>
              </a:rPr>
              <a:t>Author’s confirmation</a:t>
            </a:r>
            <a:endParaRPr lang="de-DE" sz="2400" dirty="0">
              <a:solidFill>
                <a:srgbClr val="004D86"/>
              </a:solidFill>
            </a:endParaRPr>
          </a:p>
        </p:txBody>
      </p:sp>
      <p:sp>
        <p:nvSpPr>
          <p:cNvPr id="17410"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pic>
        <p:nvPicPr>
          <p:cNvPr id="17415" name="Kép 5" descr="Logo_FU_Berlin.jpg"/>
          <p:cNvPicPr>
            <a:picLocks noChangeAspect="1" noChangeArrowheads="1"/>
          </p:cNvPicPr>
          <p:nvPr/>
        </p:nvPicPr>
        <p:blipFill>
          <a:blip r:embed="rId2"/>
          <a:srcRect l="851" t="25320" r="1192" b="28918"/>
          <a:stretch>
            <a:fillRect/>
          </a:stretch>
        </p:blipFill>
        <p:spPr bwMode="auto">
          <a:xfrm>
            <a:off x="6443663" y="115888"/>
            <a:ext cx="2484437" cy="720725"/>
          </a:xfrm>
          <a:prstGeom prst="rect">
            <a:avLst/>
          </a:prstGeom>
          <a:noFill/>
          <a:ln w="9525">
            <a:noFill/>
            <a:miter lim="800000"/>
            <a:headEnd/>
            <a:tailEnd/>
          </a:ln>
        </p:spPr>
      </p:pic>
    </p:spTree>
    <p:extLst>
      <p:ext uri="{BB962C8B-B14F-4D97-AF65-F5344CB8AC3E}">
        <p14:creationId xmlns:p14="http://schemas.microsoft.com/office/powerpoint/2010/main" val="372388870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DA0C3B-C713-499D-AE04-9A8D12A5A5EC}"/>
              </a:ext>
            </a:extLst>
          </p:cNvPr>
          <p:cNvSpPr>
            <a:spLocks noGrp="1"/>
          </p:cNvSpPr>
          <p:nvPr>
            <p:ph type="title"/>
          </p:nvPr>
        </p:nvSpPr>
        <p:spPr/>
        <p:txBody>
          <a:bodyPr/>
          <a:lstStyle/>
          <a:p>
            <a:endParaRPr lang="de-DE"/>
          </a:p>
        </p:txBody>
      </p:sp>
      <p:pic>
        <p:nvPicPr>
          <p:cNvPr id="5" name="Inhaltsplatzhalter 4">
            <a:extLst>
              <a:ext uri="{FF2B5EF4-FFF2-40B4-BE49-F238E27FC236}">
                <a16:creationId xmlns:a16="http://schemas.microsoft.com/office/drawing/2014/main" id="{C25AFE60-EFBA-4593-BA8B-543B72E2AB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1415" y="71184"/>
            <a:ext cx="3801170" cy="6715631"/>
          </a:xfrm>
        </p:spPr>
      </p:pic>
    </p:spTree>
    <p:extLst>
      <p:ext uri="{BB962C8B-B14F-4D97-AF65-F5344CB8AC3E}">
        <p14:creationId xmlns:p14="http://schemas.microsoft.com/office/powerpoint/2010/main" val="3457144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462191" y="472947"/>
            <a:ext cx="8229600" cy="1143000"/>
          </a:xfrm>
        </p:spPr>
        <p:txBody>
          <a:bodyPr/>
          <a:lstStyle/>
          <a:p>
            <a:pPr algn="l" eaLnBrk="1" hangingPunct="1"/>
            <a:r>
              <a:rPr lang="de-DE" sz="3600" dirty="0">
                <a:solidFill>
                  <a:srgbClr val="004D86"/>
                </a:solidFill>
              </a:rPr>
              <a:t>Further Resources</a:t>
            </a:r>
          </a:p>
        </p:txBody>
      </p:sp>
      <p:sp>
        <p:nvSpPr>
          <p:cNvPr id="2" name="Content Placeholder 1"/>
          <p:cNvSpPr>
            <a:spLocks noGrp="1"/>
          </p:cNvSpPr>
          <p:nvPr>
            <p:ph idx="1"/>
          </p:nvPr>
        </p:nvSpPr>
        <p:spPr>
          <a:xfrm>
            <a:off x="462191" y="1772816"/>
            <a:ext cx="8229600" cy="4137323"/>
          </a:xfrm>
        </p:spPr>
        <p:txBody>
          <a:bodyPr/>
          <a:lstStyle/>
          <a:p>
            <a:r>
              <a:rPr lang="en-US" sz="2400" dirty="0">
                <a:solidFill>
                  <a:srgbClr val="004D86"/>
                </a:solidFill>
              </a:rPr>
              <a:t>You will find some sample papers on Blackboard. All the seminar papers, research reports and master theses uploaded there were graded good or very good.</a:t>
            </a:r>
            <a:endParaRPr lang="de-DE" sz="2400" dirty="0">
              <a:solidFill>
                <a:srgbClr val="004D86"/>
              </a:solidFill>
            </a:endParaRPr>
          </a:p>
          <a:p>
            <a:endParaRPr lang="en-US" sz="2400" dirty="0">
              <a:solidFill>
                <a:srgbClr val="004D86"/>
              </a:solidFill>
            </a:endParaRPr>
          </a:p>
          <a:p>
            <a:r>
              <a:rPr lang="en-US" sz="2400" dirty="0">
                <a:solidFill>
                  <a:srgbClr val="004D86"/>
                </a:solidFill>
              </a:rPr>
              <a:t>Go to Blackboard &gt; Community &gt; Search for ‘Master “Sociology – European Societies”’ &gt; Enroll &gt; Sample Papers</a:t>
            </a:r>
            <a:endParaRPr lang="de-DE" sz="2400" dirty="0">
              <a:solidFill>
                <a:srgbClr val="004D86"/>
              </a:solidFill>
            </a:endParaRPr>
          </a:p>
        </p:txBody>
      </p:sp>
      <p:sp>
        <p:nvSpPr>
          <p:cNvPr id="17410"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pic>
        <p:nvPicPr>
          <p:cNvPr id="17415" name="Kép 5" descr="Logo_FU_Berlin.jpg"/>
          <p:cNvPicPr>
            <a:picLocks noChangeAspect="1" noChangeArrowheads="1"/>
          </p:cNvPicPr>
          <p:nvPr/>
        </p:nvPicPr>
        <p:blipFill>
          <a:blip r:embed="rId2"/>
          <a:srcRect l="851" t="25320" r="1192" b="28918"/>
          <a:stretch>
            <a:fillRect/>
          </a:stretch>
        </p:blipFill>
        <p:spPr bwMode="auto">
          <a:xfrm>
            <a:off x="6443663" y="115888"/>
            <a:ext cx="2484437" cy="720725"/>
          </a:xfrm>
          <a:prstGeom prst="rect">
            <a:avLst/>
          </a:prstGeom>
          <a:noFill/>
          <a:ln w="9525">
            <a:noFill/>
            <a:miter lim="800000"/>
            <a:headEnd/>
            <a:tailEnd/>
          </a:ln>
        </p:spPr>
      </p:pic>
    </p:spTree>
    <p:extLst>
      <p:ext uri="{BB962C8B-B14F-4D97-AF65-F5344CB8AC3E}">
        <p14:creationId xmlns:p14="http://schemas.microsoft.com/office/powerpoint/2010/main" val="1840490302"/>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462191" y="472947"/>
            <a:ext cx="8229600" cy="1143000"/>
          </a:xfrm>
        </p:spPr>
        <p:txBody>
          <a:bodyPr/>
          <a:lstStyle/>
          <a:p>
            <a:pPr algn="l" eaLnBrk="1" hangingPunct="1"/>
            <a:r>
              <a:rPr lang="de-DE" sz="3600" dirty="0" err="1">
                <a:solidFill>
                  <a:srgbClr val="004D86"/>
                </a:solidFill>
              </a:rPr>
              <a:t>Written</a:t>
            </a:r>
            <a:r>
              <a:rPr lang="de-DE" sz="3600" dirty="0">
                <a:solidFill>
                  <a:srgbClr val="004D86"/>
                </a:solidFill>
              </a:rPr>
              <a:t> </a:t>
            </a:r>
            <a:r>
              <a:rPr lang="de-DE" sz="3600" dirty="0" err="1">
                <a:solidFill>
                  <a:srgbClr val="004D86"/>
                </a:solidFill>
              </a:rPr>
              <a:t>Assignments</a:t>
            </a:r>
            <a:r>
              <a:rPr lang="de-DE" sz="3600" dirty="0">
                <a:solidFill>
                  <a:srgbClr val="004D86"/>
                </a:solidFill>
              </a:rPr>
              <a:t> – Research Placement</a:t>
            </a:r>
          </a:p>
        </p:txBody>
      </p:sp>
      <p:sp>
        <p:nvSpPr>
          <p:cNvPr id="2" name="Content Placeholder 1"/>
          <p:cNvSpPr>
            <a:spLocks noGrp="1"/>
          </p:cNvSpPr>
          <p:nvPr>
            <p:ph idx="1"/>
          </p:nvPr>
        </p:nvSpPr>
        <p:spPr>
          <a:xfrm>
            <a:off x="462191" y="1772816"/>
            <a:ext cx="8229600" cy="4137323"/>
          </a:xfrm>
        </p:spPr>
        <p:txBody>
          <a:bodyPr/>
          <a:lstStyle/>
          <a:p>
            <a:r>
              <a:rPr lang="en-US" sz="2400" dirty="0">
                <a:solidFill>
                  <a:srgbClr val="004D86"/>
                </a:solidFill>
              </a:rPr>
              <a:t>Extensive empirical assignment you must hand in at the end of the third semester in module 7 (ca. 30 pages) </a:t>
            </a:r>
            <a:endParaRPr lang="de-DE" sz="2400" dirty="0">
              <a:solidFill>
                <a:srgbClr val="004D86"/>
              </a:solidFill>
            </a:endParaRPr>
          </a:p>
          <a:p>
            <a:endParaRPr lang="en-US" sz="2400" dirty="0">
              <a:solidFill>
                <a:srgbClr val="004D86"/>
              </a:solidFill>
            </a:endParaRPr>
          </a:p>
          <a:p>
            <a:r>
              <a:rPr lang="en-US" sz="2400" dirty="0">
                <a:solidFill>
                  <a:srgbClr val="004D86"/>
                </a:solidFill>
              </a:rPr>
              <a:t>Similar structure like a normal term paper, but special emphasis on your own empirical work: collection and analysis of data, presentation and discussion of results </a:t>
            </a:r>
            <a:endParaRPr lang="de-DE" sz="2400" dirty="0">
              <a:solidFill>
                <a:srgbClr val="004D86"/>
              </a:solidFill>
            </a:endParaRPr>
          </a:p>
          <a:p>
            <a:endParaRPr lang="de-DE" sz="2400" b="1" dirty="0">
              <a:solidFill>
                <a:srgbClr val="004D86"/>
              </a:solidFill>
            </a:endParaRPr>
          </a:p>
        </p:txBody>
      </p:sp>
      <p:sp>
        <p:nvSpPr>
          <p:cNvPr id="17410"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pic>
        <p:nvPicPr>
          <p:cNvPr id="17415" name="Kép 5" descr="Logo_FU_Berlin.jpg"/>
          <p:cNvPicPr>
            <a:picLocks noChangeAspect="1" noChangeArrowheads="1"/>
          </p:cNvPicPr>
          <p:nvPr/>
        </p:nvPicPr>
        <p:blipFill>
          <a:blip r:embed="rId2"/>
          <a:srcRect l="851" t="25320" r="1192" b="28918"/>
          <a:stretch>
            <a:fillRect/>
          </a:stretch>
        </p:blipFill>
        <p:spPr bwMode="auto">
          <a:xfrm>
            <a:off x="6443663" y="115888"/>
            <a:ext cx="2484437" cy="720725"/>
          </a:xfrm>
          <a:prstGeom prst="rect">
            <a:avLst/>
          </a:prstGeom>
          <a:noFill/>
          <a:ln w="9525">
            <a:noFill/>
            <a:miter lim="800000"/>
            <a:headEnd/>
            <a:tailEnd/>
          </a:ln>
        </p:spPr>
      </p:pic>
    </p:spTree>
    <p:extLst>
      <p:ext uri="{BB962C8B-B14F-4D97-AF65-F5344CB8AC3E}">
        <p14:creationId xmlns:p14="http://schemas.microsoft.com/office/powerpoint/2010/main" val="2974904483"/>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462191" y="472947"/>
            <a:ext cx="8229600" cy="1143000"/>
          </a:xfrm>
        </p:spPr>
        <p:txBody>
          <a:bodyPr/>
          <a:lstStyle/>
          <a:p>
            <a:pPr algn="l" eaLnBrk="1" hangingPunct="1"/>
            <a:r>
              <a:rPr lang="de-DE" sz="3600" dirty="0" err="1">
                <a:solidFill>
                  <a:srgbClr val="004D86"/>
                </a:solidFill>
              </a:rPr>
              <a:t>Written</a:t>
            </a:r>
            <a:r>
              <a:rPr lang="de-DE" sz="3600" dirty="0">
                <a:solidFill>
                  <a:srgbClr val="004D86"/>
                </a:solidFill>
              </a:rPr>
              <a:t> </a:t>
            </a:r>
            <a:r>
              <a:rPr lang="de-DE" sz="3600" dirty="0" err="1">
                <a:solidFill>
                  <a:srgbClr val="004D86"/>
                </a:solidFill>
              </a:rPr>
              <a:t>Assignments</a:t>
            </a:r>
            <a:r>
              <a:rPr lang="de-DE" sz="3600" dirty="0">
                <a:solidFill>
                  <a:srgbClr val="004D86"/>
                </a:solidFill>
              </a:rPr>
              <a:t> – Master Thesis</a:t>
            </a:r>
          </a:p>
        </p:txBody>
      </p:sp>
      <p:sp>
        <p:nvSpPr>
          <p:cNvPr id="2" name="Content Placeholder 1"/>
          <p:cNvSpPr>
            <a:spLocks noGrp="1"/>
          </p:cNvSpPr>
          <p:nvPr>
            <p:ph idx="1"/>
          </p:nvPr>
        </p:nvSpPr>
        <p:spPr>
          <a:xfrm>
            <a:off x="462191" y="1772816"/>
            <a:ext cx="8229600" cy="4137323"/>
          </a:xfrm>
        </p:spPr>
        <p:txBody>
          <a:bodyPr/>
          <a:lstStyle/>
          <a:p>
            <a:pPr>
              <a:buFont typeface="Arial" panose="020B0604020202020204" pitchFamily="34" charset="0"/>
              <a:buChar char="•"/>
            </a:pPr>
            <a:r>
              <a:rPr lang="en-US" sz="2400" dirty="0">
                <a:solidFill>
                  <a:srgbClr val="004D86"/>
                </a:solidFill>
              </a:rPr>
              <a:t>The MA thesis should show the capability of the student to:</a:t>
            </a:r>
          </a:p>
          <a:p>
            <a:pPr lvl="1"/>
            <a:r>
              <a:rPr lang="en-US" sz="2000" dirty="0">
                <a:solidFill>
                  <a:srgbClr val="004D86"/>
                </a:solidFill>
              </a:rPr>
              <a:t>work on a sociological research question </a:t>
            </a:r>
          </a:p>
          <a:p>
            <a:pPr lvl="1"/>
            <a:r>
              <a:rPr lang="en-US" sz="2000" dirty="0">
                <a:solidFill>
                  <a:srgbClr val="004D86"/>
                </a:solidFill>
              </a:rPr>
              <a:t>and applies scientific methods</a:t>
            </a:r>
          </a:p>
          <a:p>
            <a:pPr lvl="1"/>
            <a:r>
              <a:rPr lang="en-US" sz="2000" dirty="0">
                <a:solidFill>
                  <a:srgbClr val="004D86"/>
                </a:solidFill>
              </a:rPr>
              <a:t>under supervision but independently </a:t>
            </a:r>
          </a:p>
          <a:p>
            <a:pPr lvl="1"/>
            <a:r>
              <a:rPr lang="en-US" sz="2000" dirty="0">
                <a:solidFill>
                  <a:srgbClr val="004D86"/>
                </a:solidFill>
              </a:rPr>
              <a:t>and to write up an appropriate documentation of the results </a:t>
            </a:r>
          </a:p>
          <a:p>
            <a:pPr>
              <a:buFont typeface="Arial" panose="020B0604020202020204" pitchFamily="34" charset="0"/>
              <a:buChar char="•"/>
            </a:pPr>
            <a:endParaRPr lang="en-US" sz="2400" dirty="0">
              <a:solidFill>
                <a:srgbClr val="004D86"/>
              </a:solidFill>
            </a:endParaRPr>
          </a:p>
          <a:p>
            <a:pPr>
              <a:buFont typeface="Arial" panose="020B0604020202020204" pitchFamily="34" charset="0"/>
              <a:buChar char="•"/>
            </a:pPr>
            <a:r>
              <a:rPr lang="en-US" sz="2400" dirty="0">
                <a:solidFill>
                  <a:srgbClr val="004D86"/>
                </a:solidFill>
              </a:rPr>
              <a:t>It can, but does not have to focus on European Societies</a:t>
            </a:r>
          </a:p>
          <a:p>
            <a:pPr>
              <a:buFont typeface="Arial" panose="020B0604020202020204" pitchFamily="34" charset="0"/>
              <a:buChar char="•"/>
            </a:pPr>
            <a:r>
              <a:rPr lang="en-US" sz="2400" dirty="0">
                <a:solidFill>
                  <a:srgbClr val="004D86"/>
                </a:solidFill>
              </a:rPr>
              <a:t>It can be empirical (quantitative or qualitative), theoretical or a literature review</a:t>
            </a:r>
          </a:p>
          <a:p>
            <a:endParaRPr lang="de-DE" sz="2400" dirty="0">
              <a:solidFill>
                <a:srgbClr val="004D86"/>
              </a:solidFill>
            </a:endParaRPr>
          </a:p>
        </p:txBody>
      </p:sp>
      <p:sp>
        <p:nvSpPr>
          <p:cNvPr id="17410"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pic>
        <p:nvPicPr>
          <p:cNvPr id="17415" name="Kép 5" descr="Logo_FU_Berlin.jpg"/>
          <p:cNvPicPr>
            <a:picLocks noChangeAspect="1" noChangeArrowheads="1"/>
          </p:cNvPicPr>
          <p:nvPr/>
        </p:nvPicPr>
        <p:blipFill>
          <a:blip r:embed="rId2"/>
          <a:srcRect l="851" t="25320" r="1192" b="28918"/>
          <a:stretch>
            <a:fillRect/>
          </a:stretch>
        </p:blipFill>
        <p:spPr bwMode="auto">
          <a:xfrm>
            <a:off x="6443663" y="115888"/>
            <a:ext cx="2484437" cy="720725"/>
          </a:xfrm>
          <a:prstGeom prst="rect">
            <a:avLst/>
          </a:prstGeom>
          <a:noFill/>
          <a:ln w="9525">
            <a:noFill/>
            <a:miter lim="800000"/>
            <a:headEnd/>
            <a:tailEnd/>
          </a:ln>
        </p:spPr>
      </p:pic>
    </p:spTree>
    <p:extLst>
      <p:ext uri="{BB962C8B-B14F-4D97-AF65-F5344CB8AC3E}">
        <p14:creationId xmlns:p14="http://schemas.microsoft.com/office/powerpoint/2010/main" val="427358112"/>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Kép 5" descr="Logo_FU_Berlin.jpg"/>
          <p:cNvPicPr>
            <a:picLocks noChangeAspect="1"/>
          </p:cNvPicPr>
          <p:nvPr/>
        </p:nvPicPr>
        <p:blipFill>
          <a:blip r:embed="rId2"/>
          <a:srcRect l="851" t="25320" r="1192" b="28918"/>
          <a:stretch>
            <a:fillRect/>
          </a:stretch>
        </p:blipFill>
        <p:spPr bwMode="auto">
          <a:xfrm>
            <a:off x="0" y="188913"/>
            <a:ext cx="3563938" cy="1114425"/>
          </a:xfrm>
          <a:prstGeom prst="rect">
            <a:avLst/>
          </a:prstGeom>
          <a:noFill/>
          <a:ln w="9525">
            <a:noFill/>
            <a:miter lim="800000"/>
            <a:headEnd/>
            <a:tailEnd/>
          </a:ln>
        </p:spPr>
      </p:pic>
      <p:sp>
        <p:nvSpPr>
          <p:cNvPr id="2" name="Titel 1"/>
          <p:cNvSpPr>
            <a:spLocks noGrp="1"/>
          </p:cNvSpPr>
          <p:nvPr>
            <p:ph type="ctrTitle"/>
          </p:nvPr>
        </p:nvSpPr>
        <p:spPr/>
        <p:txBody>
          <a:bodyPr/>
          <a:lstStyle/>
          <a:p>
            <a:r>
              <a:rPr lang="de-DE" dirty="0"/>
              <a:t>III) </a:t>
            </a:r>
            <a:r>
              <a:rPr lang="de-DE" dirty="0" err="1"/>
              <a:t>Plagiarism</a:t>
            </a:r>
            <a:endParaRPr lang="de-DE" dirty="0"/>
          </a:p>
        </p:txBody>
      </p:sp>
      <p:sp>
        <p:nvSpPr>
          <p:cNvPr id="3" name="Untertitel 2"/>
          <p:cNvSpPr>
            <a:spLocks noGrp="1"/>
          </p:cNvSpPr>
          <p:nvPr>
            <p:ph type="subTitle" idx="1"/>
          </p:nvPr>
        </p:nvSpPr>
        <p:spPr/>
        <p:txBody>
          <a:bodyPr/>
          <a:lstStyle/>
          <a:p>
            <a:endParaRPr lang="de-DE"/>
          </a:p>
        </p:txBody>
      </p:sp>
      <p:cxnSp>
        <p:nvCxnSpPr>
          <p:cNvPr id="9" name="Egyenes összekötő 8"/>
          <p:cNvCxnSpPr/>
          <p:nvPr/>
        </p:nvCxnSpPr>
        <p:spPr>
          <a:xfrm>
            <a:off x="3563938" y="923925"/>
            <a:ext cx="5580062" cy="0"/>
          </a:xfrm>
          <a:prstGeom prst="line">
            <a:avLst/>
          </a:prstGeom>
          <a:ln w="57150">
            <a:solidFill>
              <a:srgbClr val="97CB05"/>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7921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Kép 5" descr="Logo_FU_Berlin.jpg"/>
          <p:cNvPicPr>
            <a:picLocks noChangeAspect="1" noChangeArrowheads="1"/>
          </p:cNvPicPr>
          <p:nvPr/>
        </p:nvPicPr>
        <p:blipFill>
          <a:blip r:embed="rId2"/>
          <a:srcRect l="851" t="25320" r="1192" b="28918"/>
          <a:stretch>
            <a:fillRect/>
          </a:stretch>
        </p:blipFill>
        <p:spPr bwMode="auto">
          <a:xfrm>
            <a:off x="6473825" y="115888"/>
            <a:ext cx="2484438" cy="811212"/>
          </a:xfrm>
          <a:prstGeom prst="rect">
            <a:avLst/>
          </a:prstGeom>
          <a:noFill/>
          <a:ln w="9525">
            <a:noFill/>
            <a:miter lim="800000"/>
            <a:headEnd/>
            <a:tailEnd/>
          </a:ln>
        </p:spPr>
      </p:pic>
      <p:sp>
        <p:nvSpPr>
          <p:cNvPr id="19458" name="Titel 1"/>
          <p:cNvSpPr>
            <a:spLocks noGrp="1"/>
          </p:cNvSpPr>
          <p:nvPr>
            <p:ph type="title"/>
          </p:nvPr>
        </p:nvSpPr>
        <p:spPr/>
        <p:txBody>
          <a:bodyPr/>
          <a:lstStyle/>
          <a:p>
            <a:pPr algn="l" eaLnBrk="1" hangingPunct="1"/>
            <a:r>
              <a:rPr lang="en-US" sz="3200" dirty="0">
                <a:solidFill>
                  <a:schemeClr val="tx2"/>
                </a:solidFill>
              </a:rPr>
              <a:t>Plagiarism: (Why) is it such a big deal?</a:t>
            </a:r>
          </a:p>
        </p:txBody>
      </p:sp>
      <p:sp>
        <p:nvSpPr>
          <p:cNvPr id="2" name="Content Placeholder 1"/>
          <p:cNvSpPr>
            <a:spLocks noGrp="1"/>
          </p:cNvSpPr>
          <p:nvPr>
            <p:ph idx="1"/>
          </p:nvPr>
        </p:nvSpPr>
        <p:spPr/>
        <p:txBody>
          <a:bodyPr/>
          <a:lstStyle/>
          <a:p>
            <a:pPr marL="0" lvl="0" indent="0" algn="ctr">
              <a:lnSpc>
                <a:spcPct val="250000"/>
              </a:lnSpc>
              <a:spcAft>
                <a:spcPts val="0"/>
              </a:spcAft>
              <a:buSzPts val="1150"/>
              <a:buNone/>
            </a:pPr>
            <a:r>
              <a:rPr lang="en-US" sz="2800" dirty="0">
                <a:solidFill>
                  <a:srgbClr val="004D86"/>
                </a:solidFill>
                <a:latin typeface="Calibri Light" panose="020F0302020204030204" pitchFamily="34" charset="0"/>
                <a:ea typeface="Calibri" panose="020F0502020204030204" pitchFamily="34" charset="0"/>
                <a:cs typeface="Palatino Linotype" panose="02040502050505030304" pitchFamily="18" charset="0"/>
              </a:rPr>
              <a:t>Plagiarism is a </a:t>
            </a:r>
            <a:r>
              <a:rPr lang="en-US" sz="2800" b="1" dirty="0">
                <a:solidFill>
                  <a:srgbClr val="004D86"/>
                </a:solidFill>
                <a:latin typeface="Calibri Light" panose="020F0302020204030204" pitchFamily="34" charset="0"/>
                <a:ea typeface="Calibri" panose="020F0502020204030204" pitchFamily="34" charset="0"/>
                <a:cs typeface="Palatino Linotype" panose="02040502050505030304" pitchFamily="18" charset="0"/>
              </a:rPr>
              <a:t>violation of property rights</a:t>
            </a:r>
            <a:endParaRPr lang="en-US" sz="2800" b="1" dirty="0">
              <a:solidFill>
                <a:srgbClr val="004D86"/>
              </a:solidFill>
              <a:latin typeface="Palatino Linotype" panose="02040502050505030304" pitchFamily="18" charset="0"/>
              <a:ea typeface="Calibri" panose="020F0502020204030204" pitchFamily="34" charset="0"/>
              <a:cs typeface="Palatino Linotype" panose="02040502050505030304" pitchFamily="18" charset="0"/>
            </a:endParaRPr>
          </a:p>
          <a:p>
            <a:pPr marL="0" lvl="0" indent="0" algn="ctr">
              <a:lnSpc>
                <a:spcPct val="250000"/>
              </a:lnSpc>
              <a:spcAft>
                <a:spcPts val="0"/>
              </a:spcAft>
              <a:buSzPts val="1150"/>
              <a:buNone/>
            </a:pPr>
            <a:r>
              <a:rPr lang="en-US" sz="2800" dirty="0">
                <a:solidFill>
                  <a:srgbClr val="004D86"/>
                </a:solidFill>
                <a:latin typeface="Calibri Light" panose="020F0302020204030204" pitchFamily="34" charset="0"/>
                <a:ea typeface="Calibri" panose="020F0502020204030204" pitchFamily="34" charset="0"/>
                <a:cs typeface="Palatino Linotype" panose="02040502050505030304" pitchFamily="18" charset="0"/>
              </a:rPr>
              <a:t>Plagiarism is </a:t>
            </a:r>
            <a:r>
              <a:rPr lang="en-US" sz="2800" b="1" dirty="0">
                <a:solidFill>
                  <a:srgbClr val="004D86"/>
                </a:solidFill>
                <a:latin typeface="Calibri Light" panose="020F0302020204030204" pitchFamily="34" charset="0"/>
                <a:ea typeface="Calibri" panose="020F0502020204030204" pitchFamily="34" charset="0"/>
                <a:cs typeface="Palatino Linotype" panose="02040502050505030304" pitchFamily="18" charset="0"/>
              </a:rPr>
              <a:t>bad scientific practice</a:t>
            </a:r>
            <a:endParaRPr lang="en-US" sz="2800" b="1" dirty="0">
              <a:solidFill>
                <a:srgbClr val="004D86"/>
              </a:solidFill>
              <a:latin typeface="Palatino Linotype" panose="02040502050505030304" pitchFamily="18" charset="0"/>
              <a:ea typeface="Calibri" panose="020F0502020204030204" pitchFamily="34" charset="0"/>
              <a:cs typeface="Palatino Linotype" panose="02040502050505030304" pitchFamily="18" charset="0"/>
            </a:endParaRPr>
          </a:p>
          <a:p>
            <a:pPr marL="0" lvl="0" indent="0" algn="ctr">
              <a:lnSpc>
                <a:spcPct val="250000"/>
              </a:lnSpc>
              <a:spcAft>
                <a:spcPts val="0"/>
              </a:spcAft>
              <a:buSzPts val="1150"/>
              <a:buNone/>
            </a:pPr>
            <a:r>
              <a:rPr lang="en-US" sz="2800" dirty="0">
                <a:solidFill>
                  <a:srgbClr val="004D86"/>
                </a:solidFill>
                <a:latin typeface="Calibri Light" panose="020F0302020204030204" pitchFamily="34" charset="0"/>
                <a:ea typeface="Calibri" panose="020F0502020204030204" pitchFamily="34" charset="0"/>
                <a:cs typeface="Palatino Linotype" panose="02040502050505030304" pitchFamily="18" charset="0"/>
              </a:rPr>
              <a:t>Plagiarizing to gain an academic title is considered </a:t>
            </a:r>
            <a:r>
              <a:rPr lang="en-US" sz="2800" b="1" dirty="0">
                <a:solidFill>
                  <a:srgbClr val="004D86"/>
                </a:solidFill>
                <a:latin typeface="Calibri Light" panose="020F0302020204030204" pitchFamily="34" charset="0"/>
                <a:ea typeface="Calibri" panose="020F0502020204030204" pitchFamily="34" charset="0"/>
                <a:cs typeface="Palatino Linotype" panose="02040502050505030304" pitchFamily="18" charset="0"/>
              </a:rPr>
              <a:t>fraud</a:t>
            </a:r>
            <a:endParaRPr lang="en-US" sz="2800" b="1" dirty="0">
              <a:solidFill>
                <a:srgbClr val="004D86"/>
              </a:solidFill>
              <a:latin typeface="Palatino Linotype" panose="02040502050505030304" pitchFamily="18" charset="0"/>
              <a:ea typeface="Calibri" panose="020F0502020204030204" pitchFamily="34" charset="0"/>
              <a:cs typeface="Palatino Linotype" panose="02040502050505030304" pitchFamily="18" charset="0"/>
            </a:endParaRPr>
          </a:p>
          <a:p>
            <a:endParaRPr lang="en-US" dirty="0"/>
          </a:p>
        </p:txBody>
      </p:sp>
      <p:sp>
        <p:nvSpPr>
          <p:cNvPr id="19459"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sp>
        <p:nvSpPr>
          <p:cNvPr id="19461" name="AutoShape 7" descr="9k="/>
          <p:cNvSpPr>
            <a:spLocks noChangeAspect="1" noChangeArrowheads="1"/>
          </p:cNvSpPr>
          <p:nvPr/>
        </p:nvSpPr>
        <p:spPr bwMode="auto">
          <a:xfrm>
            <a:off x="3333750" y="2628900"/>
            <a:ext cx="2476500" cy="1600200"/>
          </a:xfrm>
          <a:prstGeom prst="rect">
            <a:avLst/>
          </a:prstGeom>
          <a:noFill/>
          <a:ln w="9525">
            <a:noFill/>
            <a:miter lim="800000"/>
            <a:headEnd/>
            <a:tailEnd/>
          </a:ln>
        </p:spPr>
        <p:txBody>
          <a:bodyPr/>
          <a:lstStyle/>
          <a:p>
            <a:endParaRPr lang="de-DE">
              <a:latin typeface="Calibri" pitchFamily="34" charset="0"/>
            </a:endParaRPr>
          </a:p>
        </p:txBody>
      </p:sp>
      <p:sp>
        <p:nvSpPr>
          <p:cNvPr id="19462" name="AutoShape 9" descr="9k="/>
          <p:cNvSpPr>
            <a:spLocks noChangeAspect="1" noChangeArrowheads="1"/>
          </p:cNvSpPr>
          <p:nvPr/>
        </p:nvSpPr>
        <p:spPr bwMode="auto">
          <a:xfrm>
            <a:off x="3333750" y="2628900"/>
            <a:ext cx="2476500" cy="1600200"/>
          </a:xfrm>
          <a:prstGeom prst="rect">
            <a:avLst/>
          </a:prstGeom>
          <a:noFill/>
          <a:ln w="9525">
            <a:noFill/>
            <a:miter lim="800000"/>
            <a:headEnd/>
            <a:tailEnd/>
          </a:ln>
        </p:spPr>
        <p:txBody>
          <a:bodyPr/>
          <a:lstStyle/>
          <a:p>
            <a:endParaRPr lang="de-DE">
              <a:latin typeface="Calibri" pitchFamily="34" charset="0"/>
            </a:endParaRP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p:txBody>
          <a:bodyPr/>
          <a:lstStyle/>
          <a:p>
            <a:pPr algn="l" eaLnBrk="1" hangingPunct="1"/>
            <a:r>
              <a:rPr lang="de-DE" sz="3600" dirty="0" err="1">
                <a:solidFill>
                  <a:schemeClr val="tx2"/>
                </a:solidFill>
              </a:rPr>
              <a:t>Plagiarism</a:t>
            </a:r>
            <a:endParaRPr lang="de-DE" sz="3600" dirty="0">
              <a:solidFill>
                <a:schemeClr val="tx2"/>
              </a:solidFill>
            </a:endParaRPr>
          </a:p>
        </p:txBody>
      </p:sp>
      <p:sp>
        <p:nvSpPr>
          <p:cNvPr id="2" name="Content Placeholder 1"/>
          <p:cNvSpPr>
            <a:spLocks noGrp="1"/>
          </p:cNvSpPr>
          <p:nvPr>
            <p:ph idx="1"/>
          </p:nvPr>
        </p:nvSpPr>
        <p:spPr>
          <a:xfrm>
            <a:off x="457200" y="1988840"/>
            <a:ext cx="8229600" cy="4137323"/>
          </a:xfrm>
        </p:spPr>
        <p:txBody>
          <a:bodyPr/>
          <a:lstStyle/>
          <a:p>
            <a:pPr marL="514350" lvl="0" indent="-514350">
              <a:buFont typeface="+mj-lt"/>
              <a:buAutoNum type="arabicParenR"/>
            </a:pPr>
            <a:r>
              <a:rPr lang="en-US" sz="2200" dirty="0">
                <a:solidFill>
                  <a:srgbClr val="004D86"/>
                </a:solidFill>
              </a:rPr>
              <a:t>turning in someone else's work as your own </a:t>
            </a:r>
          </a:p>
          <a:p>
            <a:pPr marL="514350" lvl="0" indent="-514350">
              <a:buFont typeface="+mj-lt"/>
              <a:buAutoNum type="arabicParenR"/>
            </a:pPr>
            <a:r>
              <a:rPr lang="en-US" sz="2200" dirty="0">
                <a:solidFill>
                  <a:srgbClr val="004D86"/>
                </a:solidFill>
              </a:rPr>
              <a:t>copying words or ideas from someone else without giving credit </a:t>
            </a:r>
          </a:p>
          <a:p>
            <a:pPr marL="514350" lvl="0" indent="-514350">
              <a:buFont typeface="+mj-lt"/>
              <a:buAutoNum type="arabicParenR"/>
            </a:pPr>
            <a:r>
              <a:rPr lang="en-US" sz="2200" dirty="0">
                <a:solidFill>
                  <a:srgbClr val="004D86"/>
                </a:solidFill>
              </a:rPr>
              <a:t>failing to put a quotation in quotation marks </a:t>
            </a:r>
          </a:p>
          <a:p>
            <a:pPr marL="514350" lvl="0" indent="-514350">
              <a:buFont typeface="+mj-lt"/>
              <a:buAutoNum type="arabicParenR"/>
            </a:pPr>
            <a:r>
              <a:rPr lang="en-US" sz="2200" dirty="0">
                <a:solidFill>
                  <a:srgbClr val="004D86"/>
                </a:solidFill>
              </a:rPr>
              <a:t>giving incorrect information about the source of a quotation </a:t>
            </a:r>
          </a:p>
          <a:p>
            <a:pPr marL="514350" lvl="0" indent="-514350">
              <a:buFont typeface="+mj-lt"/>
              <a:buAutoNum type="arabicParenR"/>
            </a:pPr>
            <a:r>
              <a:rPr lang="en-US" sz="2200" dirty="0">
                <a:solidFill>
                  <a:srgbClr val="004D86"/>
                </a:solidFill>
              </a:rPr>
              <a:t>changing words but copying the sentence structure of a source without giving credit</a:t>
            </a:r>
          </a:p>
          <a:p>
            <a:pPr marL="514350" lvl="0" indent="-514350">
              <a:buFont typeface="+mj-lt"/>
              <a:buAutoNum type="arabicParenR"/>
            </a:pPr>
            <a:r>
              <a:rPr lang="en-US" sz="2200" dirty="0">
                <a:solidFill>
                  <a:srgbClr val="004D86"/>
                </a:solidFill>
              </a:rPr>
              <a:t>copying so many words or ideas from a source that it makes up the majority of your work, whether you give credit or not </a:t>
            </a:r>
          </a:p>
          <a:p>
            <a:pPr marL="514350" lvl="0" indent="-514350">
              <a:buFont typeface="+mj-lt"/>
              <a:buAutoNum type="arabicParenR"/>
            </a:pPr>
            <a:endParaRPr lang="de-DE" sz="2200" dirty="0">
              <a:solidFill>
                <a:srgbClr val="004D86"/>
              </a:solidFill>
            </a:endParaRPr>
          </a:p>
          <a:p>
            <a:pPr marL="0" lvl="0" indent="0" algn="r">
              <a:buNone/>
            </a:pPr>
            <a:r>
              <a:rPr lang="de-DE" sz="1600" dirty="0">
                <a:solidFill>
                  <a:srgbClr val="004D86"/>
                </a:solidFill>
              </a:rPr>
              <a:t>Details: https://www.plagiarism.org/article/what-is-plagiarism</a:t>
            </a:r>
            <a:endParaRPr lang="en-US" sz="2000" dirty="0">
              <a:solidFill>
                <a:srgbClr val="004D86"/>
              </a:solidFill>
            </a:endParaRPr>
          </a:p>
        </p:txBody>
      </p:sp>
      <p:sp>
        <p:nvSpPr>
          <p:cNvPr id="17410"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pic>
        <p:nvPicPr>
          <p:cNvPr id="17415" name="Kép 5" descr="Logo_FU_Berlin.jpg"/>
          <p:cNvPicPr>
            <a:picLocks noChangeAspect="1" noChangeArrowheads="1"/>
          </p:cNvPicPr>
          <p:nvPr/>
        </p:nvPicPr>
        <p:blipFill>
          <a:blip r:embed="rId2"/>
          <a:srcRect l="851" t="25320" r="1192" b="28918"/>
          <a:stretch>
            <a:fillRect/>
          </a:stretch>
        </p:blipFill>
        <p:spPr bwMode="auto">
          <a:xfrm>
            <a:off x="6443663" y="115888"/>
            <a:ext cx="2484437" cy="720725"/>
          </a:xfrm>
          <a:prstGeom prst="rect">
            <a:avLst/>
          </a:prstGeom>
          <a:noFill/>
          <a:ln w="9525">
            <a:noFill/>
            <a:miter lim="800000"/>
            <a:headEnd/>
            <a:tailEnd/>
          </a:ln>
        </p:spPr>
      </p:pic>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Kép 5" descr="Logo_FU_Berlin.jpg"/>
          <p:cNvPicPr>
            <a:picLocks noChangeAspect="1" noChangeArrowheads="1"/>
          </p:cNvPicPr>
          <p:nvPr/>
        </p:nvPicPr>
        <p:blipFill>
          <a:blip r:embed="rId2"/>
          <a:srcRect l="851" t="25320" r="1192" b="28918"/>
          <a:stretch>
            <a:fillRect/>
          </a:stretch>
        </p:blipFill>
        <p:spPr bwMode="auto">
          <a:xfrm>
            <a:off x="6516215" y="115888"/>
            <a:ext cx="2442047" cy="797371"/>
          </a:xfrm>
          <a:prstGeom prst="rect">
            <a:avLst/>
          </a:prstGeom>
          <a:noFill/>
          <a:ln w="9525">
            <a:noFill/>
            <a:miter lim="800000"/>
            <a:headEnd/>
            <a:tailEnd/>
          </a:ln>
        </p:spPr>
      </p:pic>
      <p:sp>
        <p:nvSpPr>
          <p:cNvPr id="19458" name="Titel 1"/>
          <p:cNvSpPr>
            <a:spLocks noGrp="1"/>
          </p:cNvSpPr>
          <p:nvPr>
            <p:ph type="title"/>
          </p:nvPr>
        </p:nvSpPr>
        <p:spPr/>
        <p:txBody>
          <a:bodyPr/>
          <a:lstStyle/>
          <a:p>
            <a:pPr algn="l" eaLnBrk="1" hangingPunct="1"/>
            <a:r>
              <a:rPr lang="en-US" sz="3200" dirty="0">
                <a:solidFill>
                  <a:schemeClr val="tx2"/>
                </a:solidFill>
              </a:rPr>
              <a:t>What happens if you plagiarize?</a:t>
            </a:r>
          </a:p>
        </p:txBody>
      </p:sp>
      <p:sp>
        <p:nvSpPr>
          <p:cNvPr id="2" name="Content Placeholder 1"/>
          <p:cNvSpPr>
            <a:spLocks noGrp="1"/>
          </p:cNvSpPr>
          <p:nvPr>
            <p:ph idx="1"/>
          </p:nvPr>
        </p:nvSpPr>
        <p:spPr/>
        <p:txBody>
          <a:bodyPr/>
          <a:lstStyle/>
          <a:p>
            <a:pPr lvl="0"/>
            <a:r>
              <a:rPr lang="en-US" sz="2400" dirty="0">
                <a:solidFill>
                  <a:srgbClr val="004D86"/>
                </a:solidFill>
              </a:rPr>
              <a:t>Papers may be checked with an </a:t>
            </a:r>
            <a:r>
              <a:rPr lang="en-US" sz="2400" b="1" dirty="0">
                <a:solidFill>
                  <a:srgbClr val="004D86"/>
                </a:solidFill>
              </a:rPr>
              <a:t>anti-plagiarism software.</a:t>
            </a:r>
          </a:p>
          <a:p>
            <a:pPr lvl="0"/>
            <a:r>
              <a:rPr lang="en-US" sz="2400" dirty="0">
                <a:solidFill>
                  <a:srgbClr val="004D86"/>
                </a:solidFill>
              </a:rPr>
              <a:t>Offenders automatically </a:t>
            </a:r>
            <a:r>
              <a:rPr lang="en-US" sz="2400" b="1" dirty="0">
                <a:solidFill>
                  <a:srgbClr val="004D86"/>
                </a:solidFill>
              </a:rPr>
              <a:t>fail the course assignment </a:t>
            </a:r>
            <a:r>
              <a:rPr lang="en-US" sz="2400" dirty="0">
                <a:solidFill>
                  <a:srgbClr val="004D86"/>
                </a:solidFill>
              </a:rPr>
              <a:t>and </a:t>
            </a:r>
            <a:r>
              <a:rPr lang="en-US" sz="2400" b="1" dirty="0">
                <a:solidFill>
                  <a:srgbClr val="004D86"/>
                </a:solidFill>
              </a:rPr>
              <a:t>cannot repeat the assignment </a:t>
            </a:r>
            <a:r>
              <a:rPr lang="en-US" sz="2400" dirty="0">
                <a:solidFill>
                  <a:srgbClr val="004D86"/>
                </a:solidFill>
              </a:rPr>
              <a:t>in this particular course.</a:t>
            </a:r>
          </a:p>
          <a:p>
            <a:pPr marL="0" indent="0">
              <a:buNone/>
            </a:pPr>
            <a:r>
              <a:rPr lang="en-US" sz="2400" dirty="0">
                <a:solidFill>
                  <a:srgbClr val="004D86"/>
                </a:solidFill>
                <a:sym typeface="Wingdings" panose="05000000000000000000" pitchFamily="2" charset="2"/>
              </a:rPr>
              <a:t>	</a:t>
            </a:r>
            <a:r>
              <a:rPr lang="en-US" sz="2400" dirty="0">
                <a:solidFill>
                  <a:srgbClr val="004D86"/>
                </a:solidFill>
              </a:rPr>
              <a:t> They have to take another seminar in the respective 	     module one year later</a:t>
            </a:r>
          </a:p>
          <a:p>
            <a:pPr lvl="0"/>
            <a:r>
              <a:rPr lang="en-US" sz="2400" dirty="0">
                <a:solidFill>
                  <a:srgbClr val="004D86"/>
                </a:solidFill>
              </a:rPr>
              <a:t>Offenders have to see the head of the Examination Board and explain themselves about their act of plagiarism.</a:t>
            </a:r>
            <a:endParaRPr lang="en-US" sz="2400" b="1" dirty="0">
              <a:solidFill>
                <a:srgbClr val="004D86"/>
              </a:solidFill>
            </a:endParaRPr>
          </a:p>
          <a:p>
            <a:pPr marL="0" lvl="0" indent="0" algn="ctr">
              <a:buNone/>
            </a:pPr>
            <a:r>
              <a:rPr lang="en-US" sz="2400" b="1" dirty="0">
                <a:solidFill>
                  <a:srgbClr val="004D86"/>
                </a:solidFill>
              </a:rPr>
              <a:t>In case of serious or repeated plagiarism, the module and thus the whole program will be failed permanently</a:t>
            </a:r>
          </a:p>
          <a:p>
            <a:endParaRPr lang="en-US" dirty="0"/>
          </a:p>
        </p:txBody>
      </p:sp>
      <p:sp>
        <p:nvSpPr>
          <p:cNvPr id="19459"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sp>
        <p:nvSpPr>
          <p:cNvPr id="19461" name="AutoShape 7" descr="9k="/>
          <p:cNvSpPr>
            <a:spLocks noChangeAspect="1" noChangeArrowheads="1"/>
          </p:cNvSpPr>
          <p:nvPr/>
        </p:nvSpPr>
        <p:spPr bwMode="auto">
          <a:xfrm>
            <a:off x="3333750" y="2628900"/>
            <a:ext cx="2476500" cy="1600200"/>
          </a:xfrm>
          <a:prstGeom prst="rect">
            <a:avLst/>
          </a:prstGeom>
          <a:noFill/>
          <a:ln w="9525">
            <a:noFill/>
            <a:miter lim="800000"/>
            <a:headEnd/>
            <a:tailEnd/>
          </a:ln>
        </p:spPr>
        <p:txBody>
          <a:bodyPr/>
          <a:lstStyle/>
          <a:p>
            <a:endParaRPr lang="de-DE">
              <a:latin typeface="Calibri" pitchFamily="34" charset="0"/>
            </a:endParaRPr>
          </a:p>
        </p:txBody>
      </p:sp>
      <p:sp>
        <p:nvSpPr>
          <p:cNvPr id="19462" name="AutoShape 9" descr="9k="/>
          <p:cNvSpPr>
            <a:spLocks noChangeAspect="1" noChangeArrowheads="1"/>
          </p:cNvSpPr>
          <p:nvPr/>
        </p:nvSpPr>
        <p:spPr bwMode="auto">
          <a:xfrm>
            <a:off x="3333750" y="2628900"/>
            <a:ext cx="2476500" cy="1600200"/>
          </a:xfrm>
          <a:prstGeom prst="rect">
            <a:avLst/>
          </a:prstGeom>
          <a:noFill/>
          <a:ln w="9525">
            <a:noFill/>
            <a:miter lim="800000"/>
            <a:headEnd/>
            <a:tailEnd/>
          </a:ln>
        </p:spPr>
        <p:txBody>
          <a:bodyPr/>
          <a:lstStyle/>
          <a:p>
            <a:endParaRPr lang="de-DE">
              <a:latin typeface="Calibri" pitchFamily="34" charset="0"/>
            </a:endParaRPr>
          </a:p>
        </p:txBody>
      </p:sp>
    </p:spTree>
    <p:extLst>
      <p:ext uri="{BB962C8B-B14F-4D97-AF65-F5344CB8AC3E}">
        <p14:creationId xmlns:p14="http://schemas.microsoft.com/office/powerpoint/2010/main" val="3595326124"/>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ép 5" descr="Logo_FU_Berlin.jpg"/>
          <p:cNvPicPr>
            <a:picLocks noChangeAspect="1"/>
          </p:cNvPicPr>
          <p:nvPr/>
        </p:nvPicPr>
        <p:blipFill>
          <a:blip r:embed="rId2"/>
          <a:srcRect l="851" t="25320" r="1192" b="28918"/>
          <a:stretch>
            <a:fillRect/>
          </a:stretch>
        </p:blipFill>
        <p:spPr bwMode="auto">
          <a:xfrm>
            <a:off x="6532367" y="0"/>
            <a:ext cx="2611633" cy="816644"/>
          </a:xfrm>
          <a:prstGeom prst="rect">
            <a:avLst/>
          </a:prstGeom>
          <a:noFill/>
          <a:ln w="9525">
            <a:noFill/>
            <a:miter lim="800000"/>
            <a:headEnd/>
            <a:tailEnd/>
          </a:ln>
        </p:spPr>
      </p:pic>
      <p:sp>
        <p:nvSpPr>
          <p:cNvPr id="2" name="Title 1"/>
          <p:cNvSpPr>
            <a:spLocks noGrp="1"/>
          </p:cNvSpPr>
          <p:nvPr>
            <p:ph type="title"/>
          </p:nvPr>
        </p:nvSpPr>
        <p:spPr/>
        <p:txBody>
          <a:bodyPr/>
          <a:lstStyle/>
          <a:p>
            <a:pPr algn="l"/>
            <a:r>
              <a:rPr lang="de-DE" sz="3200" dirty="0" err="1">
                <a:solidFill>
                  <a:srgbClr val="004D86"/>
                </a:solidFill>
              </a:rPr>
              <a:t>How</a:t>
            </a:r>
            <a:r>
              <a:rPr lang="de-DE" sz="3200" dirty="0">
                <a:solidFill>
                  <a:srgbClr val="004D86"/>
                </a:solidFill>
              </a:rPr>
              <a:t> </a:t>
            </a:r>
            <a:r>
              <a:rPr lang="de-DE" sz="3200" dirty="0" err="1">
                <a:solidFill>
                  <a:srgbClr val="004D86"/>
                </a:solidFill>
              </a:rPr>
              <a:t>can</a:t>
            </a:r>
            <a:r>
              <a:rPr lang="de-DE" sz="3200" dirty="0">
                <a:solidFill>
                  <a:srgbClr val="004D86"/>
                </a:solidFill>
              </a:rPr>
              <a:t> </a:t>
            </a:r>
            <a:r>
              <a:rPr lang="de-DE" sz="3200" dirty="0" err="1">
                <a:solidFill>
                  <a:srgbClr val="004D86"/>
                </a:solidFill>
              </a:rPr>
              <a:t>you</a:t>
            </a:r>
            <a:r>
              <a:rPr lang="de-DE" sz="3200" dirty="0">
                <a:solidFill>
                  <a:srgbClr val="004D86"/>
                </a:solidFill>
              </a:rPr>
              <a:t> </a:t>
            </a:r>
            <a:r>
              <a:rPr lang="de-DE" sz="3200" dirty="0" err="1">
                <a:solidFill>
                  <a:srgbClr val="004D86"/>
                </a:solidFill>
              </a:rPr>
              <a:t>avoid</a:t>
            </a:r>
            <a:r>
              <a:rPr lang="de-DE" sz="3200" dirty="0">
                <a:solidFill>
                  <a:srgbClr val="004D86"/>
                </a:solidFill>
              </a:rPr>
              <a:t> </a:t>
            </a:r>
            <a:r>
              <a:rPr lang="de-DE" sz="3200" dirty="0" err="1">
                <a:solidFill>
                  <a:srgbClr val="004D86"/>
                </a:solidFill>
              </a:rPr>
              <a:t>plagiarism</a:t>
            </a:r>
            <a:r>
              <a:rPr lang="de-DE" sz="3200" dirty="0">
                <a:solidFill>
                  <a:srgbClr val="004D86"/>
                </a:solidFill>
              </a:rPr>
              <a:t>? Content</a:t>
            </a:r>
            <a:endParaRPr lang="en-US" sz="3200" dirty="0">
              <a:solidFill>
                <a:srgbClr val="004D86"/>
              </a:solidFill>
            </a:endParaRPr>
          </a:p>
        </p:txBody>
      </p:sp>
      <p:sp>
        <p:nvSpPr>
          <p:cNvPr id="5" name="Content Placeholder 4"/>
          <p:cNvSpPr>
            <a:spLocks noGrp="1"/>
          </p:cNvSpPr>
          <p:nvPr>
            <p:ph idx="1"/>
          </p:nvPr>
        </p:nvSpPr>
        <p:spPr/>
        <p:txBody>
          <a:bodyPr/>
          <a:lstStyle/>
          <a:p>
            <a:pPr marL="0" indent="0">
              <a:lnSpc>
                <a:spcPct val="107000"/>
              </a:lnSpc>
              <a:spcAft>
                <a:spcPts val="800"/>
              </a:spcAft>
              <a:buNone/>
            </a:pPr>
            <a:r>
              <a:rPr lang="en-US" sz="1800" b="1" dirty="0">
                <a:solidFill>
                  <a:srgbClr val="004D86"/>
                </a:solidFill>
                <a:latin typeface="Calibri Light" panose="020F0302020204030204" pitchFamily="34" charset="0"/>
                <a:ea typeface="Calibri" panose="020F0502020204030204" pitchFamily="34" charset="0"/>
                <a:cs typeface="Times New Roman" panose="02020603050405020304" pitchFamily="18" charset="0"/>
              </a:rPr>
              <a:t>Excerpt from Bourdieu (1986) </a:t>
            </a:r>
            <a:r>
              <a:rPr lang="en-US" sz="1800" b="1" i="1" dirty="0">
                <a:solidFill>
                  <a:srgbClr val="004D86"/>
                </a:solidFill>
                <a:latin typeface="Calibri Light" panose="020F0302020204030204" pitchFamily="34" charset="0"/>
                <a:ea typeface="Calibri" panose="020F0502020204030204" pitchFamily="34" charset="0"/>
                <a:cs typeface="Times New Roman" panose="02020603050405020304" pitchFamily="18" charset="0"/>
              </a:rPr>
              <a:t>Forms of Capital:</a:t>
            </a:r>
            <a:endParaRPr lang="en-US" sz="1800" b="1" dirty="0">
              <a:solidFill>
                <a:srgbClr val="004D86"/>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solidFill>
                  <a:srgbClr val="004D86"/>
                </a:solidFill>
                <a:latin typeface="Calibri Light" panose="020F0302020204030204" pitchFamily="34" charset="0"/>
                <a:ea typeface="Calibri" panose="020F0502020204030204" pitchFamily="34" charset="0"/>
              </a:rPr>
              <a:t>“It follows that the transmission of cultural capital is no doubt the best hidden form of hereditary transmission of capital, and it therefore receives proportionately greater weight in the system of reproduction strategies, as the direct, visible forms of transmission tend to be more strongly censored and controlled.”</a:t>
            </a:r>
          </a:p>
          <a:p>
            <a:pPr marL="0" indent="0">
              <a:buNone/>
            </a:pPr>
            <a:endParaRPr lang="de-DE" sz="1800" dirty="0">
              <a:solidFill>
                <a:srgbClr val="004D86"/>
              </a:solidFill>
              <a:latin typeface="Calibri Light" panose="020F0302020204030204" pitchFamily="34" charset="0"/>
            </a:endParaRPr>
          </a:p>
          <a:p>
            <a:pPr marL="0" indent="0">
              <a:buNone/>
            </a:pPr>
            <a:r>
              <a:rPr lang="en-US" sz="1800" b="1" dirty="0">
                <a:solidFill>
                  <a:srgbClr val="004D86"/>
                </a:solidFill>
                <a:latin typeface="Calibri Light" panose="020F0302020204030204" pitchFamily="34" charset="0"/>
                <a:cs typeface="Calibri Light" panose="020F0302020204030204" pitchFamily="34" charset="0"/>
              </a:rPr>
              <a:t>Direct Quote </a:t>
            </a:r>
          </a:p>
          <a:p>
            <a:pPr marL="0" indent="0">
              <a:buNone/>
            </a:pPr>
            <a:r>
              <a:rPr lang="en-US" sz="1800" dirty="0">
                <a:solidFill>
                  <a:srgbClr val="004D86"/>
                </a:solidFill>
                <a:latin typeface="Calibri Light" panose="020F0302020204030204" pitchFamily="34" charset="0"/>
                <a:cs typeface="Calibri Light" panose="020F0302020204030204" pitchFamily="34" charset="0"/>
              </a:rPr>
              <a:t>[…] The Transmission of cultural capital is […] the best hidden form of hereditary transmission of capital (Bourdieu 1986: 19)</a:t>
            </a:r>
          </a:p>
          <a:p>
            <a:pPr marL="0" indent="0">
              <a:buNone/>
            </a:pPr>
            <a:endParaRPr lang="en-US" sz="1800" dirty="0">
              <a:solidFill>
                <a:srgbClr val="004D86"/>
              </a:solidFill>
              <a:latin typeface="Calibri Light" panose="020F0302020204030204" pitchFamily="34" charset="0"/>
              <a:cs typeface="Calibri Light" panose="020F0302020204030204" pitchFamily="34" charset="0"/>
            </a:endParaRPr>
          </a:p>
          <a:p>
            <a:pPr marL="0" indent="0">
              <a:buNone/>
            </a:pPr>
            <a:r>
              <a:rPr lang="en-US" sz="1800" b="1" dirty="0">
                <a:solidFill>
                  <a:srgbClr val="004D86"/>
                </a:solidFill>
                <a:latin typeface="Calibri Light" panose="020F0302020204030204" pitchFamily="34" charset="0"/>
                <a:cs typeface="Calibri Light" panose="020F0302020204030204" pitchFamily="34" charset="0"/>
              </a:rPr>
              <a:t>Paraphrase</a:t>
            </a:r>
          </a:p>
          <a:p>
            <a:pPr marL="0" indent="0">
              <a:buNone/>
            </a:pPr>
            <a:r>
              <a:rPr lang="en-US" sz="1800" dirty="0">
                <a:solidFill>
                  <a:srgbClr val="004D86"/>
                </a:solidFill>
                <a:latin typeface="Calibri Light" panose="020F0302020204030204" pitchFamily="34" charset="0"/>
                <a:cs typeface="Calibri Light" panose="020F0302020204030204" pitchFamily="34" charset="0"/>
              </a:rPr>
              <a:t>The transmission of cultural capital within the family is less visible than other forms of capital transmission. Because of this, it is harder to regulate and therefore plays a larger role in the intergenerational reproduction of social class (Bourdieu 1986). </a:t>
            </a:r>
          </a:p>
          <a:p>
            <a:pPr marL="0" indent="0">
              <a:buNone/>
            </a:pPr>
            <a:endParaRPr lang="en-US" sz="1800" dirty="0">
              <a:solidFill>
                <a:srgbClr val="004D86"/>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ép 5" descr="Logo_FU_Berlin.jpg"/>
          <p:cNvPicPr>
            <a:picLocks noChangeAspect="1"/>
          </p:cNvPicPr>
          <p:nvPr/>
        </p:nvPicPr>
        <p:blipFill>
          <a:blip r:embed="rId2"/>
          <a:srcRect l="851" t="25320" r="1192" b="28918"/>
          <a:stretch>
            <a:fillRect/>
          </a:stretch>
        </p:blipFill>
        <p:spPr bwMode="auto">
          <a:xfrm>
            <a:off x="6532367" y="0"/>
            <a:ext cx="2611633" cy="816644"/>
          </a:xfrm>
          <a:prstGeom prst="rect">
            <a:avLst/>
          </a:prstGeom>
          <a:noFill/>
          <a:ln w="9525">
            <a:noFill/>
            <a:miter lim="800000"/>
            <a:headEnd/>
            <a:tailEnd/>
          </a:ln>
        </p:spPr>
      </p:pic>
      <p:sp>
        <p:nvSpPr>
          <p:cNvPr id="2" name="Title 1"/>
          <p:cNvSpPr>
            <a:spLocks noGrp="1"/>
          </p:cNvSpPr>
          <p:nvPr>
            <p:ph type="title"/>
          </p:nvPr>
        </p:nvSpPr>
        <p:spPr/>
        <p:txBody>
          <a:bodyPr/>
          <a:lstStyle/>
          <a:p>
            <a:pPr algn="l"/>
            <a:r>
              <a:rPr lang="de-DE" sz="3200" dirty="0" err="1">
                <a:solidFill>
                  <a:srgbClr val="004D86"/>
                </a:solidFill>
              </a:rPr>
              <a:t>How</a:t>
            </a:r>
            <a:r>
              <a:rPr lang="de-DE" sz="3200" dirty="0">
                <a:solidFill>
                  <a:srgbClr val="004D86"/>
                </a:solidFill>
              </a:rPr>
              <a:t> </a:t>
            </a:r>
            <a:r>
              <a:rPr lang="de-DE" sz="3200" dirty="0" err="1">
                <a:solidFill>
                  <a:srgbClr val="004D86"/>
                </a:solidFill>
              </a:rPr>
              <a:t>can</a:t>
            </a:r>
            <a:r>
              <a:rPr lang="de-DE" sz="3200" dirty="0">
                <a:solidFill>
                  <a:srgbClr val="004D86"/>
                </a:solidFill>
              </a:rPr>
              <a:t> </a:t>
            </a:r>
            <a:r>
              <a:rPr lang="de-DE" sz="3200" dirty="0" err="1">
                <a:solidFill>
                  <a:srgbClr val="004D86"/>
                </a:solidFill>
              </a:rPr>
              <a:t>you</a:t>
            </a:r>
            <a:r>
              <a:rPr lang="de-DE" sz="3200" dirty="0">
                <a:solidFill>
                  <a:srgbClr val="004D86"/>
                </a:solidFill>
              </a:rPr>
              <a:t> </a:t>
            </a:r>
            <a:r>
              <a:rPr lang="de-DE" sz="3200" dirty="0" err="1">
                <a:solidFill>
                  <a:srgbClr val="004D86"/>
                </a:solidFill>
              </a:rPr>
              <a:t>avoid</a:t>
            </a:r>
            <a:r>
              <a:rPr lang="de-DE" sz="3200" dirty="0">
                <a:solidFill>
                  <a:srgbClr val="004D86"/>
                </a:solidFill>
              </a:rPr>
              <a:t> </a:t>
            </a:r>
            <a:r>
              <a:rPr lang="de-DE" sz="3200" dirty="0" err="1">
                <a:solidFill>
                  <a:srgbClr val="004D86"/>
                </a:solidFill>
              </a:rPr>
              <a:t>plagiarism</a:t>
            </a:r>
            <a:r>
              <a:rPr lang="de-DE" sz="3200" dirty="0">
                <a:solidFill>
                  <a:srgbClr val="004D86"/>
                </a:solidFill>
              </a:rPr>
              <a:t>? </a:t>
            </a:r>
            <a:r>
              <a:rPr lang="de-DE" sz="3200" dirty="0" err="1">
                <a:solidFill>
                  <a:srgbClr val="004D86"/>
                </a:solidFill>
              </a:rPr>
              <a:t>Structure</a:t>
            </a:r>
            <a:endParaRPr lang="en-US" sz="3200" dirty="0">
              <a:solidFill>
                <a:srgbClr val="004D86"/>
              </a:solidFill>
            </a:endParaRPr>
          </a:p>
        </p:txBody>
      </p:sp>
      <p:sp>
        <p:nvSpPr>
          <p:cNvPr id="5" name="Content Placeholder 4"/>
          <p:cNvSpPr>
            <a:spLocks noGrp="1"/>
          </p:cNvSpPr>
          <p:nvPr>
            <p:ph idx="1"/>
          </p:nvPr>
        </p:nvSpPr>
        <p:spPr/>
        <p:txBody>
          <a:bodyPr/>
          <a:lstStyle/>
          <a:p>
            <a:pPr marL="57150" indent="0">
              <a:buNone/>
            </a:pPr>
            <a:r>
              <a:rPr lang="en-US" sz="2400" dirty="0">
                <a:solidFill>
                  <a:srgbClr val="004D86"/>
                </a:solidFill>
                <a:latin typeface="Calibri Light" panose="020F0302020204030204" pitchFamily="34" charset="0"/>
                <a:cs typeface="Calibri Light" panose="020F0302020204030204" pitchFamily="34" charset="0"/>
              </a:rPr>
              <a:t>Content + Structure make a paper unique and distinguishable from other</a:t>
            </a:r>
          </a:p>
          <a:p>
            <a:pPr indent="-285750">
              <a:buFont typeface="Wingdings" panose="05000000000000000000" pitchFamily="2" charset="2"/>
              <a:buChar char="à"/>
            </a:pPr>
            <a:r>
              <a:rPr lang="en-US" sz="2400" dirty="0">
                <a:solidFill>
                  <a:srgbClr val="004D86"/>
                </a:solidFill>
                <a:latin typeface="Calibri Light" panose="020F0302020204030204" pitchFamily="34" charset="0"/>
                <a:cs typeface="Calibri Light" panose="020F0302020204030204" pitchFamily="34" charset="0"/>
                <a:sym typeface="Wingdings" panose="05000000000000000000" pitchFamily="2" charset="2"/>
              </a:rPr>
              <a:t>Also holds true for smaller units (paragraphs) </a:t>
            </a:r>
          </a:p>
          <a:p>
            <a:pPr marL="57150" indent="0">
              <a:buNone/>
            </a:pPr>
            <a:endParaRPr lang="en-US" sz="2400" dirty="0">
              <a:solidFill>
                <a:srgbClr val="004D86"/>
              </a:solidFill>
              <a:latin typeface="Calibri Light" panose="020F0302020204030204" pitchFamily="34" charset="0"/>
              <a:cs typeface="Calibri Light" panose="020F0302020204030204" pitchFamily="34" charset="0"/>
              <a:sym typeface="Wingdings" panose="05000000000000000000" pitchFamily="2" charset="2"/>
            </a:endParaRPr>
          </a:p>
          <a:p>
            <a:pPr marL="57150" indent="0">
              <a:buNone/>
            </a:pPr>
            <a:r>
              <a:rPr lang="en-US" sz="2400" dirty="0">
                <a:solidFill>
                  <a:srgbClr val="004D86"/>
                </a:solidFill>
                <a:latin typeface="Calibri Light" panose="020F0302020204030204" pitchFamily="34" charset="0"/>
                <a:cs typeface="Calibri Light" panose="020F0302020204030204" pitchFamily="34" charset="0"/>
              </a:rPr>
              <a:t>There are a limited number of possible structures and some scholarly traditions even teach certain structures as particularly valuable. However, students are not allowed to adopt an existing paper or paragraph, leave the structure and just change the words</a:t>
            </a:r>
          </a:p>
        </p:txBody>
      </p:sp>
    </p:spTree>
    <p:extLst>
      <p:ext uri="{BB962C8B-B14F-4D97-AF65-F5344CB8AC3E}">
        <p14:creationId xmlns:p14="http://schemas.microsoft.com/office/powerpoint/2010/main" val="24810188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ép 5" descr="Logo_FU_Berlin.jpg"/>
          <p:cNvPicPr>
            <a:picLocks noChangeAspect="1"/>
          </p:cNvPicPr>
          <p:nvPr/>
        </p:nvPicPr>
        <p:blipFill>
          <a:blip r:embed="rId2"/>
          <a:srcRect l="851" t="25320" r="1192" b="28918"/>
          <a:stretch>
            <a:fillRect/>
          </a:stretch>
        </p:blipFill>
        <p:spPr bwMode="auto">
          <a:xfrm>
            <a:off x="6532367" y="0"/>
            <a:ext cx="2611633" cy="816644"/>
          </a:xfrm>
          <a:prstGeom prst="rect">
            <a:avLst/>
          </a:prstGeom>
          <a:noFill/>
          <a:ln w="9525">
            <a:noFill/>
            <a:miter lim="800000"/>
            <a:headEnd/>
            <a:tailEnd/>
          </a:ln>
        </p:spPr>
      </p:pic>
      <p:sp>
        <p:nvSpPr>
          <p:cNvPr id="2" name="Title 1"/>
          <p:cNvSpPr>
            <a:spLocks noGrp="1"/>
          </p:cNvSpPr>
          <p:nvPr>
            <p:ph type="title"/>
          </p:nvPr>
        </p:nvSpPr>
        <p:spPr/>
        <p:txBody>
          <a:bodyPr/>
          <a:lstStyle/>
          <a:p>
            <a:pPr algn="l"/>
            <a:r>
              <a:rPr lang="de-DE" sz="3200" dirty="0" err="1">
                <a:solidFill>
                  <a:srgbClr val="004D86"/>
                </a:solidFill>
              </a:rPr>
              <a:t>How</a:t>
            </a:r>
            <a:r>
              <a:rPr lang="de-DE" sz="3200" dirty="0">
                <a:solidFill>
                  <a:srgbClr val="004D86"/>
                </a:solidFill>
              </a:rPr>
              <a:t> </a:t>
            </a:r>
            <a:r>
              <a:rPr lang="de-DE" sz="3200" dirty="0" err="1">
                <a:solidFill>
                  <a:srgbClr val="004D86"/>
                </a:solidFill>
              </a:rPr>
              <a:t>can</a:t>
            </a:r>
            <a:r>
              <a:rPr lang="de-DE" sz="3200" dirty="0">
                <a:solidFill>
                  <a:srgbClr val="004D86"/>
                </a:solidFill>
              </a:rPr>
              <a:t> </a:t>
            </a:r>
            <a:r>
              <a:rPr lang="de-DE" sz="3200" dirty="0" err="1">
                <a:solidFill>
                  <a:srgbClr val="004D86"/>
                </a:solidFill>
              </a:rPr>
              <a:t>you</a:t>
            </a:r>
            <a:r>
              <a:rPr lang="de-DE" sz="3200" dirty="0">
                <a:solidFill>
                  <a:srgbClr val="004D86"/>
                </a:solidFill>
              </a:rPr>
              <a:t> </a:t>
            </a:r>
            <a:r>
              <a:rPr lang="de-DE" sz="3200" dirty="0" err="1">
                <a:solidFill>
                  <a:srgbClr val="004D86"/>
                </a:solidFill>
              </a:rPr>
              <a:t>avoid</a:t>
            </a:r>
            <a:r>
              <a:rPr lang="de-DE" sz="3200" dirty="0">
                <a:solidFill>
                  <a:srgbClr val="004D86"/>
                </a:solidFill>
              </a:rPr>
              <a:t> </a:t>
            </a:r>
            <a:r>
              <a:rPr lang="de-DE" sz="3200" dirty="0" err="1">
                <a:solidFill>
                  <a:srgbClr val="004D86"/>
                </a:solidFill>
              </a:rPr>
              <a:t>plagiarism</a:t>
            </a:r>
            <a:r>
              <a:rPr lang="de-DE" sz="3200" dirty="0">
                <a:solidFill>
                  <a:srgbClr val="004D86"/>
                </a:solidFill>
              </a:rPr>
              <a:t>? </a:t>
            </a:r>
            <a:r>
              <a:rPr lang="de-DE" sz="3200" dirty="0" err="1">
                <a:solidFill>
                  <a:srgbClr val="004D86"/>
                </a:solidFill>
              </a:rPr>
              <a:t>Ideas</a:t>
            </a:r>
            <a:endParaRPr lang="en-US" sz="3200" dirty="0">
              <a:solidFill>
                <a:srgbClr val="004D86"/>
              </a:solidFill>
            </a:endParaRPr>
          </a:p>
        </p:txBody>
      </p:sp>
      <p:sp>
        <p:nvSpPr>
          <p:cNvPr id="5" name="Content Placeholder 4"/>
          <p:cNvSpPr>
            <a:spLocks noGrp="1"/>
          </p:cNvSpPr>
          <p:nvPr>
            <p:ph idx="1"/>
          </p:nvPr>
        </p:nvSpPr>
        <p:spPr/>
        <p:txBody>
          <a:bodyPr/>
          <a:lstStyle/>
          <a:p>
            <a:pPr marL="57150" indent="0">
              <a:buNone/>
            </a:pPr>
            <a:r>
              <a:rPr lang="en-US" sz="2400" dirty="0">
                <a:solidFill>
                  <a:srgbClr val="004D86"/>
                </a:solidFill>
                <a:latin typeface="Calibri Light" panose="020F0302020204030204" pitchFamily="34" charset="0"/>
                <a:cs typeface="Calibri Light" panose="020F0302020204030204" pitchFamily="34" charset="0"/>
              </a:rPr>
              <a:t>When drawing upon others’ thoughts, the source has to be cited explicitly. This holds for very</a:t>
            </a:r>
            <a:r>
              <a:rPr lang="en-US" sz="2400" b="1" dirty="0">
                <a:solidFill>
                  <a:srgbClr val="004D86"/>
                </a:solidFill>
                <a:latin typeface="Calibri Light" panose="020F0302020204030204" pitchFamily="34" charset="0"/>
                <a:cs typeface="Calibri Light" panose="020F0302020204030204" pitchFamily="34" charset="0"/>
              </a:rPr>
              <a:t> well-known concepts as well as less known ideas</a:t>
            </a:r>
          </a:p>
          <a:p>
            <a:pPr marL="57150" indent="0">
              <a:buNone/>
            </a:pPr>
            <a:endParaRPr lang="en-US" sz="2400" dirty="0">
              <a:solidFill>
                <a:srgbClr val="004D86"/>
              </a:solidFill>
              <a:latin typeface="Calibri Light" panose="020F0302020204030204" pitchFamily="34" charset="0"/>
              <a:cs typeface="Calibri Light" panose="020F0302020204030204" pitchFamily="34" charset="0"/>
            </a:endParaRPr>
          </a:p>
          <a:p>
            <a:pPr marL="57150" indent="0">
              <a:buNone/>
            </a:pPr>
            <a:r>
              <a:rPr lang="en-US" sz="2400" dirty="0">
                <a:solidFill>
                  <a:srgbClr val="004D86"/>
                </a:solidFill>
                <a:latin typeface="Calibri Light" panose="020F0302020204030204" pitchFamily="34" charset="0"/>
                <a:cs typeface="Calibri Light" panose="020F0302020204030204" pitchFamily="34" charset="0"/>
              </a:rPr>
              <a:t>The theory might be considered common sense,  but these </a:t>
            </a:r>
            <a:r>
              <a:rPr lang="en-US" sz="2400" b="1" dirty="0">
                <a:solidFill>
                  <a:srgbClr val="004D86"/>
                </a:solidFill>
                <a:latin typeface="Calibri Light" panose="020F0302020204030204" pitchFamily="34" charset="0"/>
                <a:cs typeface="Calibri Light" panose="020F0302020204030204" pitchFamily="34" charset="0"/>
              </a:rPr>
              <a:t>sources should still be cited </a:t>
            </a:r>
            <a:r>
              <a:rPr lang="en-US" sz="2400" dirty="0">
                <a:solidFill>
                  <a:srgbClr val="004D86"/>
                </a:solidFill>
                <a:latin typeface="Calibri Light" panose="020F0302020204030204" pitchFamily="34" charset="0"/>
                <a:cs typeface="Calibri Light" panose="020F0302020204030204" pitchFamily="34" charset="0"/>
              </a:rPr>
              <a:t>to avoid a charge of plagiarism</a:t>
            </a:r>
          </a:p>
          <a:p>
            <a:pPr marL="57150" indent="0">
              <a:buNone/>
            </a:pPr>
            <a:endParaRPr lang="de-DE" sz="2400" dirty="0">
              <a:solidFill>
                <a:srgbClr val="004D86"/>
              </a:solidFill>
              <a:latin typeface="Calibri Light" panose="020F0302020204030204" pitchFamily="34" charset="0"/>
              <a:cs typeface="Calibri Light" panose="020F0302020204030204" pitchFamily="34" charset="0"/>
            </a:endParaRPr>
          </a:p>
          <a:p>
            <a:pPr marL="57150" indent="0">
              <a:buNone/>
            </a:pPr>
            <a:r>
              <a:rPr lang="de-DE" sz="2400" dirty="0" err="1">
                <a:solidFill>
                  <a:srgbClr val="004D86"/>
                </a:solidFill>
                <a:latin typeface="Calibri Light" panose="020F0302020204030204" pitchFamily="34" charset="0"/>
                <a:cs typeface="Calibri Light" panose="020F0302020204030204" pitchFamily="34" charset="0"/>
              </a:rPr>
              <a:t>Plagiarism</a:t>
            </a:r>
            <a:r>
              <a:rPr lang="de-DE" sz="2400" dirty="0">
                <a:solidFill>
                  <a:srgbClr val="004D86"/>
                </a:solidFill>
                <a:latin typeface="Calibri Light" panose="020F0302020204030204" pitchFamily="34" charset="0"/>
                <a:cs typeface="Calibri Light" panose="020F0302020204030204" pitchFamily="34" charset="0"/>
              </a:rPr>
              <a:t> </a:t>
            </a:r>
            <a:r>
              <a:rPr lang="de-DE" sz="2400" dirty="0" err="1">
                <a:solidFill>
                  <a:srgbClr val="004D86"/>
                </a:solidFill>
                <a:latin typeface="Calibri Light" panose="020F0302020204030204" pitchFamily="34" charset="0"/>
                <a:cs typeface="Calibri Light" panose="020F0302020204030204" pitchFamily="34" charset="0"/>
              </a:rPr>
              <a:t>does</a:t>
            </a:r>
            <a:r>
              <a:rPr lang="de-DE" sz="2400" dirty="0">
                <a:solidFill>
                  <a:srgbClr val="004D86"/>
                </a:solidFill>
                <a:latin typeface="Calibri Light" panose="020F0302020204030204" pitchFamily="34" charset="0"/>
                <a:cs typeface="Calibri Light" panose="020F0302020204030204" pitchFamily="34" charset="0"/>
              </a:rPr>
              <a:t> not just happen </a:t>
            </a:r>
            <a:r>
              <a:rPr lang="de-DE" sz="2400" dirty="0" err="1">
                <a:solidFill>
                  <a:srgbClr val="004D86"/>
                </a:solidFill>
                <a:latin typeface="Calibri Light" panose="020F0302020204030204" pitchFamily="34" charset="0"/>
                <a:cs typeface="Calibri Light" panose="020F0302020204030204" pitchFamily="34" charset="0"/>
              </a:rPr>
              <a:t>accidentally</a:t>
            </a:r>
            <a:r>
              <a:rPr lang="de-DE" sz="2400" dirty="0">
                <a:solidFill>
                  <a:srgbClr val="004D86"/>
                </a:solidFill>
                <a:latin typeface="Calibri Light" panose="020F0302020204030204" pitchFamily="34" charset="0"/>
                <a:cs typeface="Calibri Light" panose="020F0302020204030204" pitchFamily="34" charset="0"/>
              </a:rPr>
              <a:t>, </a:t>
            </a:r>
            <a:r>
              <a:rPr lang="de-DE" sz="2400" dirty="0" err="1">
                <a:solidFill>
                  <a:srgbClr val="004D86"/>
                </a:solidFill>
                <a:latin typeface="Calibri Light" panose="020F0302020204030204" pitchFamily="34" charset="0"/>
                <a:cs typeface="Calibri Light" panose="020F0302020204030204" pitchFamily="34" charset="0"/>
              </a:rPr>
              <a:t>it</a:t>
            </a:r>
            <a:r>
              <a:rPr lang="de-DE" sz="2400" dirty="0">
                <a:solidFill>
                  <a:srgbClr val="004D86"/>
                </a:solidFill>
                <a:latin typeface="Calibri Light" panose="020F0302020204030204" pitchFamily="34" charset="0"/>
                <a:cs typeface="Calibri Light" panose="020F0302020204030204" pitchFamily="34" charset="0"/>
              </a:rPr>
              <a:t> </a:t>
            </a:r>
            <a:r>
              <a:rPr lang="de-DE" sz="2400" dirty="0" err="1">
                <a:solidFill>
                  <a:srgbClr val="004D86"/>
                </a:solidFill>
                <a:latin typeface="Calibri Light" panose="020F0302020204030204" pitchFamily="34" charset="0"/>
                <a:cs typeface="Calibri Light" panose="020F0302020204030204" pitchFamily="34" charset="0"/>
              </a:rPr>
              <a:t>is</a:t>
            </a:r>
            <a:r>
              <a:rPr lang="de-DE" sz="2400" dirty="0">
                <a:solidFill>
                  <a:srgbClr val="004D86"/>
                </a:solidFill>
                <a:latin typeface="Calibri Light" panose="020F0302020204030204" pitchFamily="34" charset="0"/>
                <a:cs typeface="Calibri Light" panose="020F0302020204030204" pitchFamily="34" charset="0"/>
              </a:rPr>
              <a:t> a </a:t>
            </a:r>
            <a:r>
              <a:rPr lang="de-DE" sz="2400" b="1" dirty="0" err="1">
                <a:solidFill>
                  <a:srgbClr val="004D86"/>
                </a:solidFill>
                <a:latin typeface="Calibri Light" panose="020F0302020204030204" pitchFamily="34" charset="0"/>
                <a:cs typeface="Calibri Light" panose="020F0302020204030204" pitchFamily="34" charset="0"/>
              </a:rPr>
              <a:t>conscious</a:t>
            </a:r>
            <a:r>
              <a:rPr lang="de-DE" sz="2400" b="1" dirty="0">
                <a:solidFill>
                  <a:srgbClr val="004D86"/>
                </a:solidFill>
                <a:latin typeface="Calibri Light" panose="020F0302020204030204" pitchFamily="34" charset="0"/>
                <a:cs typeface="Calibri Light" panose="020F0302020204030204" pitchFamily="34" charset="0"/>
              </a:rPr>
              <a:t> </a:t>
            </a:r>
            <a:r>
              <a:rPr lang="de-DE" sz="2400" b="1" dirty="0" err="1">
                <a:solidFill>
                  <a:srgbClr val="004D86"/>
                </a:solidFill>
                <a:latin typeface="Calibri Light" panose="020F0302020204030204" pitchFamily="34" charset="0"/>
                <a:cs typeface="Calibri Light" panose="020F0302020204030204" pitchFamily="34" charset="0"/>
              </a:rPr>
              <a:t>act</a:t>
            </a:r>
            <a:r>
              <a:rPr lang="de-DE" sz="2400" b="1" dirty="0">
                <a:solidFill>
                  <a:srgbClr val="004D86"/>
                </a:solidFill>
                <a:latin typeface="Calibri Light" panose="020F0302020204030204" pitchFamily="34" charset="0"/>
                <a:cs typeface="Calibri Light" panose="020F0302020204030204" pitchFamily="34" charset="0"/>
              </a:rPr>
              <a:t>.</a:t>
            </a:r>
            <a:endParaRPr lang="en-US" sz="2400" b="1" dirty="0">
              <a:solidFill>
                <a:srgbClr val="004D86"/>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62218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p:txBody>
          <a:bodyPr/>
          <a:lstStyle/>
          <a:p>
            <a:pPr algn="l" eaLnBrk="1" hangingPunct="1"/>
            <a:r>
              <a:rPr lang="de-DE" sz="3600" dirty="0" err="1">
                <a:solidFill>
                  <a:srgbClr val="004D86"/>
                </a:solidFill>
              </a:rPr>
              <a:t>Eduroam</a:t>
            </a:r>
            <a:endParaRPr lang="de-DE" sz="3600" dirty="0">
              <a:solidFill>
                <a:srgbClr val="004D86"/>
              </a:solidFill>
            </a:endParaRPr>
          </a:p>
        </p:txBody>
      </p:sp>
      <p:sp>
        <p:nvSpPr>
          <p:cNvPr id="2" name="Content Placeholder 1"/>
          <p:cNvSpPr>
            <a:spLocks noGrp="1"/>
          </p:cNvSpPr>
          <p:nvPr>
            <p:ph idx="1"/>
          </p:nvPr>
        </p:nvSpPr>
        <p:spPr>
          <a:xfrm>
            <a:off x="457200" y="1988840"/>
            <a:ext cx="8229600" cy="4137323"/>
          </a:xfrm>
        </p:spPr>
        <p:txBody>
          <a:bodyPr/>
          <a:lstStyle/>
          <a:p>
            <a:pPr lvl="0"/>
            <a:r>
              <a:rPr lang="en-US" sz="2000" dirty="0">
                <a:solidFill>
                  <a:srgbClr val="004D86"/>
                </a:solidFill>
              </a:rPr>
              <a:t>Internet connection in whole FU campus for your personal devices (PCs, Tablets, Mobile Phones)</a:t>
            </a:r>
          </a:p>
          <a:p>
            <a:pPr lvl="0"/>
            <a:endParaRPr lang="en-US" sz="2000" dirty="0">
              <a:solidFill>
                <a:srgbClr val="004D86"/>
              </a:solidFill>
            </a:endParaRPr>
          </a:p>
          <a:p>
            <a:pPr lvl="0"/>
            <a:r>
              <a:rPr lang="en-US" sz="2000" dirty="0">
                <a:solidFill>
                  <a:srgbClr val="004D86"/>
                </a:solidFill>
              </a:rPr>
              <a:t>You may also connect to internet in many other academic institutes around the World</a:t>
            </a:r>
          </a:p>
          <a:p>
            <a:pPr marL="514350" lvl="0" indent="-514350">
              <a:buFont typeface="+mj-lt"/>
              <a:buAutoNum type="arabicParenR"/>
            </a:pPr>
            <a:endParaRPr lang="de-DE" sz="2000" dirty="0">
              <a:solidFill>
                <a:srgbClr val="004D86"/>
              </a:solidFill>
            </a:endParaRPr>
          </a:p>
        </p:txBody>
      </p:sp>
      <p:sp>
        <p:nvSpPr>
          <p:cNvPr id="17410"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pic>
        <p:nvPicPr>
          <p:cNvPr id="17415" name="Kép 5" descr="Logo_FU_Berlin.jpg"/>
          <p:cNvPicPr>
            <a:picLocks noChangeAspect="1" noChangeArrowheads="1"/>
          </p:cNvPicPr>
          <p:nvPr/>
        </p:nvPicPr>
        <p:blipFill>
          <a:blip r:embed="rId2"/>
          <a:srcRect l="851" t="25320" r="1192" b="28918"/>
          <a:stretch>
            <a:fillRect/>
          </a:stretch>
        </p:blipFill>
        <p:spPr bwMode="auto">
          <a:xfrm>
            <a:off x="6443663" y="115888"/>
            <a:ext cx="2484437" cy="720725"/>
          </a:xfrm>
          <a:prstGeom prst="rect">
            <a:avLst/>
          </a:prstGeom>
          <a:noFill/>
          <a:ln w="9525">
            <a:noFill/>
            <a:miter lim="800000"/>
            <a:headEnd/>
            <a:tailEnd/>
          </a:ln>
        </p:spPr>
      </p:pic>
    </p:spTree>
    <p:extLst>
      <p:ext uri="{BB962C8B-B14F-4D97-AF65-F5344CB8AC3E}">
        <p14:creationId xmlns:p14="http://schemas.microsoft.com/office/powerpoint/2010/main" val="852803787"/>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Kép 5" descr="Logo_FU_Berlin.jpg"/>
          <p:cNvPicPr>
            <a:picLocks noChangeAspect="1"/>
          </p:cNvPicPr>
          <p:nvPr/>
        </p:nvPicPr>
        <p:blipFill>
          <a:blip r:embed="rId2"/>
          <a:srcRect l="851" t="25320" r="1192" b="28918"/>
          <a:stretch>
            <a:fillRect/>
          </a:stretch>
        </p:blipFill>
        <p:spPr bwMode="auto">
          <a:xfrm>
            <a:off x="0" y="188913"/>
            <a:ext cx="3563938" cy="1114425"/>
          </a:xfrm>
          <a:prstGeom prst="rect">
            <a:avLst/>
          </a:prstGeom>
          <a:noFill/>
          <a:ln w="9525">
            <a:noFill/>
            <a:miter lim="800000"/>
            <a:headEnd/>
            <a:tailEnd/>
          </a:ln>
        </p:spPr>
      </p:pic>
      <p:sp>
        <p:nvSpPr>
          <p:cNvPr id="2" name="Titel 1"/>
          <p:cNvSpPr>
            <a:spLocks noGrp="1"/>
          </p:cNvSpPr>
          <p:nvPr>
            <p:ph type="ctrTitle"/>
          </p:nvPr>
        </p:nvSpPr>
        <p:spPr/>
        <p:txBody>
          <a:bodyPr/>
          <a:lstStyle/>
          <a:p>
            <a:r>
              <a:rPr lang="de-DE" dirty="0"/>
              <a:t>IV) Additional Courses &amp; Resources</a:t>
            </a:r>
          </a:p>
        </p:txBody>
      </p:sp>
      <p:sp>
        <p:nvSpPr>
          <p:cNvPr id="3" name="Untertitel 2"/>
          <p:cNvSpPr>
            <a:spLocks noGrp="1"/>
          </p:cNvSpPr>
          <p:nvPr>
            <p:ph type="subTitle" idx="1"/>
          </p:nvPr>
        </p:nvSpPr>
        <p:spPr/>
        <p:txBody>
          <a:bodyPr/>
          <a:lstStyle/>
          <a:p>
            <a:endParaRPr lang="de-DE"/>
          </a:p>
        </p:txBody>
      </p:sp>
      <p:cxnSp>
        <p:nvCxnSpPr>
          <p:cNvPr id="9" name="Egyenes összekötő 8"/>
          <p:cNvCxnSpPr/>
          <p:nvPr/>
        </p:nvCxnSpPr>
        <p:spPr>
          <a:xfrm>
            <a:off x="3563938" y="923925"/>
            <a:ext cx="5580062" cy="0"/>
          </a:xfrm>
          <a:prstGeom prst="line">
            <a:avLst/>
          </a:prstGeom>
          <a:ln w="57150">
            <a:solidFill>
              <a:srgbClr val="97CB05"/>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0787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p:txBody>
          <a:bodyPr/>
          <a:lstStyle/>
          <a:p>
            <a:pPr algn="l" eaLnBrk="1" hangingPunct="1"/>
            <a:r>
              <a:rPr lang="de-DE" sz="3600" dirty="0">
                <a:solidFill>
                  <a:srgbClr val="004D86"/>
                </a:solidFill>
              </a:rPr>
              <a:t>Language Courses</a:t>
            </a:r>
          </a:p>
        </p:txBody>
      </p:sp>
      <p:sp>
        <p:nvSpPr>
          <p:cNvPr id="2" name="Content Placeholder 1"/>
          <p:cNvSpPr>
            <a:spLocks noGrp="1"/>
          </p:cNvSpPr>
          <p:nvPr>
            <p:ph idx="1"/>
          </p:nvPr>
        </p:nvSpPr>
        <p:spPr>
          <a:xfrm>
            <a:off x="457200" y="1988840"/>
            <a:ext cx="8229600" cy="4137323"/>
          </a:xfrm>
        </p:spPr>
        <p:txBody>
          <a:bodyPr/>
          <a:lstStyle/>
          <a:p>
            <a:r>
              <a:rPr lang="de-DE" sz="2000" dirty="0">
                <a:solidFill>
                  <a:srgbClr val="004D86"/>
                </a:solidFill>
              </a:rPr>
              <a:t>Language Center: </a:t>
            </a:r>
            <a:r>
              <a:rPr lang="de-DE" sz="2000" dirty="0">
                <a:solidFill>
                  <a:srgbClr val="004D86"/>
                </a:solidFill>
                <a:hlinkClick r:id="rId2"/>
              </a:rPr>
              <a:t>https://www.sprachenzentrum.fu-berlin.de/en/index.html</a:t>
            </a:r>
            <a:endParaRPr lang="de-DE" sz="2000" dirty="0">
              <a:solidFill>
                <a:srgbClr val="004D86"/>
              </a:solidFill>
            </a:endParaRPr>
          </a:p>
          <a:p>
            <a:endParaRPr lang="de-DE" sz="2000" dirty="0">
              <a:solidFill>
                <a:srgbClr val="004D86"/>
              </a:solidFill>
            </a:endParaRPr>
          </a:p>
          <a:p>
            <a:r>
              <a:rPr lang="de-DE" sz="2000" dirty="0">
                <a:solidFill>
                  <a:srgbClr val="004D86"/>
                </a:solidFill>
              </a:rPr>
              <a:t>Free </a:t>
            </a:r>
            <a:r>
              <a:rPr lang="de-DE" sz="2000" dirty="0" err="1">
                <a:solidFill>
                  <a:srgbClr val="004D86"/>
                </a:solidFill>
              </a:rPr>
              <a:t>language</a:t>
            </a:r>
            <a:r>
              <a:rPr lang="de-DE" sz="2000" dirty="0">
                <a:solidFill>
                  <a:srgbClr val="004D86"/>
                </a:solidFill>
              </a:rPr>
              <a:t> </a:t>
            </a:r>
            <a:r>
              <a:rPr lang="de-DE" sz="2000" dirty="0" err="1">
                <a:solidFill>
                  <a:srgbClr val="004D86"/>
                </a:solidFill>
              </a:rPr>
              <a:t>courses</a:t>
            </a:r>
            <a:r>
              <a:rPr lang="de-DE" sz="2000" dirty="0">
                <a:solidFill>
                  <a:srgbClr val="004D86"/>
                </a:solidFill>
              </a:rPr>
              <a:t> </a:t>
            </a:r>
            <a:r>
              <a:rPr lang="de-DE" sz="2000" dirty="0" err="1">
                <a:solidFill>
                  <a:srgbClr val="004D86"/>
                </a:solidFill>
              </a:rPr>
              <a:t>for</a:t>
            </a:r>
            <a:r>
              <a:rPr lang="de-DE" sz="2000" dirty="0">
                <a:solidFill>
                  <a:srgbClr val="004D86"/>
                </a:solidFill>
              </a:rPr>
              <a:t> FU </a:t>
            </a:r>
            <a:r>
              <a:rPr lang="de-DE" sz="2000" dirty="0" err="1">
                <a:solidFill>
                  <a:srgbClr val="004D86"/>
                </a:solidFill>
              </a:rPr>
              <a:t>students</a:t>
            </a:r>
            <a:r>
              <a:rPr lang="de-DE" sz="2000" dirty="0">
                <a:solidFill>
                  <a:srgbClr val="004D86"/>
                </a:solidFill>
              </a:rPr>
              <a:t> </a:t>
            </a:r>
            <a:r>
              <a:rPr lang="de-DE" sz="2000" dirty="0" err="1">
                <a:solidFill>
                  <a:srgbClr val="004D86"/>
                </a:solidFill>
              </a:rPr>
              <a:t>during</a:t>
            </a:r>
            <a:r>
              <a:rPr lang="de-DE" sz="2000" dirty="0">
                <a:solidFill>
                  <a:srgbClr val="004D86"/>
                </a:solidFill>
              </a:rPr>
              <a:t> </a:t>
            </a:r>
            <a:r>
              <a:rPr lang="de-DE" sz="2000" dirty="0" err="1">
                <a:solidFill>
                  <a:srgbClr val="004D86"/>
                </a:solidFill>
              </a:rPr>
              <a:t>the</a:t>
            </a:r>
            <a:r>
              <a:rPr lang="de-DE" sz="2000" dirty="0">
                <a:solidFill>
                  <a:srgbClr val="004D86"/>
                </a:solidFill>
              </a:rPr>
              <a:t> </a:t>
            </a:r>
            <a:r>
              <a:rPr lang="de-DE" sz="2000" dirty="0" err="1">
                <a:solidFill>
                  <a:srgbClr val="004D86"/>
                </a:solidFill>
              </a:rPr>
              <a:t>semester</a:t>
            </a:r>
            <a:r>
              <a:rPr lang="de-DE" sz="2000" dirty="0">
                <a:solidFill>
                  <a:srgbClr val="004D86"/>
                </a:solidFill>
              </a:rPr>
              <a:t> </a:t>
            </a:r>
            <a:r>
              <a:rPr lang="de-DE" sz="2000" dirty="0" err="1">
                <a:solidFill>
                  <a:srgbClr val="004D86"/>
                </a:solidFill>
              </a:rPr>
              <a:t>and</a:t>
            </a:r>
            <a:r>
              <a:rPr lang="de-DE" sz="2000" dirty="0">
                <a:solidFill>
                  <a:srgbClr val="004D86"/>
                </a:solidFill>
              </a:rPr>
              <a:t> </a:t>
            </a:r>
            <a:r>
              <a:rPr lang="de-DE" sz="2000" dirty="0" err="1">
                <a:solidFill>
                  <a:srgbClr val="004D86"/>
                </a:solidFill>
              </a:rPr>
              <a:t>the</a:t>
            </a:r>
            <a:r>
              <a:rPr lang="de-DE" sz="2000" dirty="0">
                <a:solidFill>
                  <a:srgbClr val="004D86"/>
                </a:solidFill>
              </a:rPr>
              <a:t> </a:t>
            </a:r>
            <a:r>
              <a:rPr lang="de-DE" sz="2000" dirty="0" err="1">
                <a:solidFill>
                  <a:srgbClr val="004D86"/>
                </a:solidFill>
              </a:rPr>
              <a:t>semester</a:t>
            </a:r>
            <a:r>
              <a:rPr lang="de-DE" sz="2000" dirty="0">
                <a:solidFill>
                  <a:srgbClr val="004D86"/>
                </a:solidFill>
              </a:rPr>
              <a:t> break</a:t>
            </a:r>
          </a:p>
          <a:p>
            <a:endParaRPr lang="de-DE" sz="2000" dirty="0">
              <a:solidFill>
                <a:srgbClr val="004D86"/>
              </a:solidFill>
            </a:endParaRPr>
          </a:p>
          <a:p>
            <a:r>
              <a:rPr lang="de-DE" sz="2000" dirty="0">
                <a:solidFill>
                  <a:srgbClr val="004D86"/>
                </a:solidFill>
              </a:rPr>
              <a:t>Registration </a:t>
            </a:r>
            <a:r>
              <a:rPr lang="de-DE" sz="2000" dirty="0" err="1">
                <a:solidFill>
                  <a:srgbClr val="004D86"/>
                </a:solidFill>
              </a:rPr>
              <a:t>for</a:t>
            </a:r>
            <a:r>
              <a:rPr lang="de-DE" sz="2000" dirty="0">
                <a:solidFill>
                  <a:srgbClr val="004D86"/>
                </a:solidFill>
              </a:rPr>
              <a:t> </a:t>
            </a:r>
            <a:r>
              <a:rPr lang="de-DE" sz="2000" dirty="0" err="1">
                <a:solidFill>
                  <a:srgbClr val="004D86"/>
                </a:solidFill>
              </a:rPr>
              <a:t>courses</a:t>
            </a:r>
            <a:r>
              <a:rPr lang="de-DE" sz="2000" dirty="0">
                <a:solidFill>
                  <a:srgbClr val="004D86"/>
                </a:solidFill>
              </a:rPr>
              <a:t> </a:t>
            </a:r>
            <a:r>
              <a:rPr lang="de-DE" sz="2000" dirty="0" err="1">
                <a:solidFill>
                  <a:srgbClr val="004D86"/>
                </a:solidFill>
              </a:rPr>
              <a:t>through</a:t>
            </a:r>
            <a:r>
              <a:rPr lang="de-DE" sz="2000" dirty="0">
                <a:solidFill>
                  <a:srgbClr val="004D86"/>
                </a:solidFill>
              </a:rPr>
              <a:t> </a:t>
            </a:r>
            <a:r>
              <a:rPr lang="de-DE" sz="2000" dirty="0" err="1">
                <a:solidFill>
                  <a:srgbClr val="004D86"/>
                </a:solidFill>
              </a:rPr>
              <a:t>their</a:t>
            </a:r>
            <a:r>
              <a:rPr lang="de-DE" sz="2000" dirty="0">
                <a:solidFill>
                  <a:srgbClr val="004D86"/>
                </a:solidFill>
              </a:rPr>
              <a:t> </a:t>
            </a:r>
            <a:r>
              <a:rPr lang="de-DE" sz="2000" dirty="0" err="1">
                <a:solidFill>
                  <a:srgbClr val="004D86"/>
                </a:solidFill>
              </a:rPr>
              <a:t>website</a:t>
            </a:r>
            <a:r>
              <a:rPr lang="de-DE" sz="2000" dirty="0">
                <a:solidFill>
                  <a:srgbClr val="004D86"/>
                </a:solidFill>
              </a:rPr>
              <a:t>, not Campus Management</a:t>
            </a:r>
          </a:p>
          <a:p>
            <a:endParaRPr lang="de-DE" sz="2000" dirty="0">
              <a:solidFill>
                <a:srgbClr val="004D86"/>
              </a:solidFill>
            </a:endParaRPr>
          </a:p>
          <a:p>
            <a:r>
              <a:rPr lang="de-DE" sz="2000" dirty="0" err="1">
                <a:solidFill>
                  <a:srgbClr val="004D86"/>
                </a:solidFill>
              </a:rPr>
              <a:t>For</a:t>
            </a:r>
            <a:r>
              <a:rPr lang="de-DE" sz="2000" dirty="0">
                <a:solidFill>
                  <a:srgbClr val="004D86"/>
                </a:solidFill>
              </a:rPr>
              <a:t> </a:t>
            </a:r>
            <a:r>
              <a:rPr lang="de-DE" sz="2000" dirty="0" err="1">
                <a:solidFill>
                  <a:srgbClr val="004D86"/>
                </a:solidFill>
              </a:rPr>
              <a:t>most</a:t>
            </a:r>
            <a:r>
              <a:rPr lang="de-DE" sz="2000" dirty="0">
                <a:solidFill>
                  <a:srgbClr val="004D86"/>
                </a:solidFill>
              </a:rPr>
              <a:t> </a:t>
            </a:r>
            <a:r>
              <a:rPr lang="de-DE" sz="2000" dirty="0" err="1">
                <a:solidFill>
                  <a:srgbClr val="004D86"/>
                </a:solidFill>
              </a:rPr>
              <a:t>courses</a:t>
            </a:r>
            <a:r>
              <a:rPr lang="de-DE" sz="2000" dirty="0">
                <a:solidFill>
                  <a:srgbClr val="004D86"/>
                </a:solidFill>
              </a:rPr>
              <a:t>, </a:t>
            </a:r>
            <a:r>
              <a:rPr lang="de-DE" sz="2000" dirty="0" err="1">
                <a:solidFill>
                  <a:srgbClr val="004D86"/>
                </a:solidFill>
              </a:rPr>
              <a:t>taking</a:t>
            </a:r>
            <a:r>
              <a:rPr lang="de-DE" sz="2000" dirty="0">
                <a:solidFill>
                  <a:srgbClr val="004D86"/>
                </a:solidFill>
              </a:rPr>
              <a:t> a </a:t>
            </a:r>
            <a:r>
              <a:rPr lang="de-DE" sz="2000" dirty="0" err="1">
                <a:solidFill>
                  <a:srgbClr val="004D86"/>
                </a:solidFill>
              </a:rPr>
              <a:t>classification</a:t>
            </a:r>
            <a:r>
              <a:rPr lang="de-DE" sz="2000" dirty="0">
                <a:solidFill>
                  <a:srgbClr val="004D86"/>
                </a:solidFill>
              </a:rPr>
              <a:t> </a:t>
            </a:r>
            <a:r>
              <a:rPr lang="de-DE" sz="2000" dirty="0" err="1">
                <a:solidFill>
                  <a:srgbClr val="004D86"/>
                </a:solidFill>
              </a:rPr>
              <a:t>test</a:t>
            </a:r>
            <a:r>
              <a:rPr lang="de-DE" sz="2000" dirty="0">
                <a:solidFill>
                  <a:srgbClr val="004D86"/>
                </a:solidFill>
              </a:rPr>
              <a:t> in </a:t>
            </a:r>
            <a:r>
              <a:rPr lang="de-DE" sz="2000" dirty="0" err="1">
                <a:solidFill>
                  <a:srgbClr val="004D86"/>
                </a:solidFill>
              </a:rPr>
              <a:t>advance</a:t>
            </a:r>
            <a:r>
              <a:rPr lang="de-DE" sz="2000" dirty="0">
                <a:solidFill>
                  <a:srgbClr val="004D86"/>
                </a:solidFill>
              </a:rPr>
              <a:t> </a:t>
            </a:r>
            <a:r>
              <a:rPr lang="de-DE" sz="2000" dirty="0" err="1">
                <a:solidFill>
                  <a:srgbClr val="004D86"/>
                </a:solidFill>
              </a:rPr>
              <a:t>is</a:t>
            </a:r>
            <a:r>
              <a:rPr lang="de-DE" sz="2000" dirty="0">
                <a:solidFill>
                  <a:srgbClr val="004D86"/>
                </a:solidFill>
              </a:rPr>
              <a:t> </a:t>
            </a:r>
            <a:r>
              <a:rPr lang="de-DE" sz="2000" dirty="0" err="1">
                <a:solidFill>
                  <a:srgbClr val="004D86"/>
                </a:solidFill>
              </a:rPr>
              <a:t>mandatory</a:t>
            </a:r>
            <a:endParaRPr lang="de-DE" sz="2000" dirty="0">
              <a:solidFill>
                <a:srgbClr val="004D86"/>
              </a:solidFill>
            </a:endParaRPr>
          </a:p>
          <a:p>
            <a:endParaRPr lang="de-DE" sz="2000" dirty="0">
              <a:solidFill>
                <a:srgbClr val="004D86"/>
              </a:solidFill>
            </a:endParaRPr>
          </a:p>
          <a:p>
            <a:r>
              <a:rPr lang="de-DE" sz="2000" dirty="0" err="1">
                <a:solidFill>
                  <a:srgbClr val="004D86"/>
                </a:solidFill>
              </a:rPr>
              <a:t>For</a:t>
            </a:r>
            <a:r>
              <a:rPr lang="de-DE" sz="2000" dirty="0">
                <a:solidFill>
                  <a:srgbClr val="004D86"/>
                </a:solidFill>
              </a:rPr>
              <a:t> </a:t>
            </a:r>
            <a:r>
              <a:rPr lang="de-DE" sz="2000" dirty="0" err="1">
                <a:solidFill>
                  <a:srgbClr val="004D86"/>
                </a:solidFill>
              </a:rPr>
              <a:t>this</a:t>
            </a:r>
            <a:r>
              <a:rPr lang="de-DE" sz="2000" dirty="0">
                <a:solidFill>
                  <a:srgbClr val="004D86"/>
                </a:solidFill>
              </a:rPr>
              <a:t> Wintersemester, </a:t>
            </a:r>
            <a:r>
              <a:rPr lang="de-DE" sz="2000" dirty="0" err="1">
                <a:solidFill>
                  <a:srgbClr val="004D86"/>
                </a:solidFill>
              </a:rPr>
              <a:t>the</a:t>
            </a:r>
            <a:r>
              <a:rPr lang="de-DE" sz="2000" dirty="0">
                <a:solidFill>
                  <a:srgbClr val="004D86"/>
                </a:solidFill>
              </a:rPr>
              <a:t> </a:t>
            </a:r>
            <a:r>
              <a:rPr lang="de-DE" sz="2000" dirty="0" err="1">
                <a:solidFill>
                  <a:srgbClr val="004D86"/>
                </a:solidFill>
              </a:rPr>
              <a:t>registration</a:t>
            </a:r>
            <a:r>
              <a:rPr lang="de-DE" sz="2000" dirty="0">
                <a:solidFill>
                  <a:srgbClr val="004D86"/>
                </a:solidFill>
              </a:rPr>
              <a:t> </a:t>
            </a:r>
            <a:r>
              <a:rPr lang="de-DE" sz="2000" dirty="0" err="1">
                <a:solidFill>
                  <a:srgbClr val="004D86"/>
                </a:solidFill>
              </a:rPr>
              <a:t>deadline</a:t>
            </a:r>
            <a:r>
              <a:rPr lang="de-DE" sz="2000" dirty="0">
                <a:solidFill>
                  <a:srgbClr val="004D86"/>
                </a:solidFill>
              </a:rPr>
              <a:t> </a:t>
            </a:r>
            <a:r>
              <a:rPr lang="de-DE" sz="2000" dirty="0" err="1">
                <a:solidFill>
                  <a:srgbClr val="004D86"/>
                </a:solidFill>
              </a:rPr>
              <a:t>is</a:t>
            </a:r>
            <a:r>
              <a:rPr lang="de-DE" sz="2000" dirty="0">
                <a:solidFill>
                  <a:srgbClr val="004D86"/>
                </a:solidFill>
              </a:rPr>
              <a:t> </a:t>
            </a:r>
            <a:r>
              <a:rPr lang="de-DE" sz="2000" dirty="0" err="1">
                <a:solidFill>
                  <a:srgbClr val="004D86"/>
                </a:solidFill>
              </a:rPr>
              <a:t>the</a:t>
            </a:r>
            <a:r>
              <a:rPr lang="de-DE" sz="2000" dirty="0">
                <a:solidFill>
                  <a:srgbClr val="004D86"/>
                </a:solidFill>
              </a:rPr>
              <a:t> 26th </a:t>
            </a:r>
            <a:r>
              <a:rPr lang="de-DE" sz="2000" dirty="0" err="1">
                <a:solidFill>
                  <a:srgbClr val="004D86"/>
                </a:solidFill>
              </a:rPr>
              <a:t>of</a:t>
            </a:r>
            <a:r>
              <a:rPr lang="de-DE" sz="2000" dirty="0">
                <a:solidFill>
                  <a:srgbClr val="004D86"/>
                </a:solidFill>
              </a:rPr>
              <a:t> </a:t>
            </a:r>
            <a:r>
              <a:rPr lang="de-DE" sz="2000" dirty="0" err="1">
                <a:solidFill>
                  <a:srgbClr val="004D86"/>
                </a:solidFill>
              </a:rPr>
              <a:t>October</a:t>
            </a:r>
            <a:r>
              <a:rPr lang="de-DE" sz="2000" dirty="0">
                <a:solidFill>
                  <a:srgbClr val="004D86"/>
                </a:solidFill>
              </a:rPr>
              <a:t> at </a:t>
            </a:r>
            <a:r>
              <a:rPr lang="de-DE" sz="2000" dirty="0" err="1">
                <a:solidFill>
                  <a:srgbClr val="004D86"/>
                </a:solidFill>
              </a:rPr>
              <a:t>noon</a:t>
            </a:r>
            <a:r>
              <a:rPr lang="de-DE" sz="2000" dirty="0">
                <a:solidFill>
                  <a:srgbClr val="004D86"/>
                </a:solidFill>
              </a:rPr>
              <a:t> (12:00h) </a:t>
            </a:r>
            <a:r>
              <a:rPr lang="de-DE" sz="2000" dirty="0" err="1">
                <a:solidFill>
                  <a:srgbClr val="004D86"/>
                </a:solidFill>
              </a:rPr>
              <a:t>for</a:t>
            </a:r>
            <a:r>
              <a:rPr lang="de-DE" sz="2000" dirty="0">
                <a:solidFill>
                  <a:srgbClr val="004D86"/>
                </a:solidFill>
              </a:rPr>
              <a:t> German </a:t>
            </a:r>
            <a:r>
              <a:rPr lang="de-DE" sz="2000" dirty="0" err="1">
                <a:solidFill>
                  <a:srgbClr val="004D86"/>
                </a:solidFill>
              </a:rPr>
              <a:t>language</a:t>
            </a:r>
            <a:r>
              <a:rPr lang="de-DE" sz="2000" dirty="0">
                <a:solidFill>
                  <a:srgbClr val="004D86"/>
                </a:solidFill>
              </a:rPr>
              <a:t> </a:t>
            </a:r>
            <a:r>
              <a:rPr lang="de-DE" sz="2000" dirty="0" err="1">
                <a:solidFill>
                  <a:srgbClr val="004D86"/>
                </a:solidFill>
              </a:rPr>
              <a:t>courses</a:t>
            </a:r>
            <a:r>
              <a:rPr lang="de-DE" sz="2000" dirty="0">
                <a:solidFill>
                  <a:srgbClr val="004D86"/>
                </a:solidFill>
              </a:rPr>
              <a:t> </a:t>
            </a:r>
            <a:r>
              <a:rPr lang="de-DE" sz="2000" dirty="0" err="1">
                <a:solidFill>
                  <a:srgbClr val="004D86"/>
                </a:solidFill>
              </a:rPr>
              <a:t>the</a:t>
            </a:r>
            <a:r>
              <a:rPr lang="de-DE" sz="2000" dirty="0">
                <a:solidFill>
                  <a:srgbClr val="004D86"/>
                </a:solidFill>
              </a:rPr>
              <a:t> </a:t>
            </a:r>
            <a:r>
              <a:rPr lang="de-DE" sz="2000" dirty="0" err="1">
                <a:solidFill>
                  <a:srgbClr val="004D86"/>
                </a:solidFill>
              </a:rPr>
              <a:t>deadline</a:t>
            </a:r>
            <a:r>
              <a:rPr lang="de-DE" sz="2000" dirty="0">
                <a:solidFill>
                  <a:srgbClr val="004D86"/>
                </a:solidFill>
              </a:rPr>
              <a:t> </a:t>
            </a:r>
            <a:r>
              <a:rPr lang="de-DE" sz="2000" dirty="0" err="1">
                <a:solidFill>
                  <a:srgbClr val="004D86"/>
                </a:solidFill>
              </a:rPr>
              <a:t>has</a:t>
            </a:r>
            <a:r>
              <a:rPr lang="de-DE" sz="2000" dirty="0">
                <a:solidFill>
                  <a:srgbClr val="004D86"/>
                </a:solidFill>
              </a:rPr>
              <a:t> </a:t>
            </a:r>
            <a:r>
              <a:rPr lang="de-DE" sz="2000" dirty="0" err="1">
                <a:solidFill>
                  <a:srgbClr val="004D86"/>
                </a:solidFill>
              </a:rPr>
              <a:t>ended</a:t>
            </a:r>
            <a:r>
              <a:rPr lang="de-DE" sz="2000" dirty="0">
                <a:solidFill>
                  <a:srgbClr val="004D86"/>
                </a:solidFill>
              </a:rPr>
              <a:t> on </a:t>
            </a:r>
            <a:r>
              <a:rPr lang="de-DE" sz="2000" dirty="0" err="1">
                <a:solidFill>
                  <a:srgbClr val="004D86"/>
                </a:solidFill>
              </a:rPr>
              <a:t>the</a:t>
            </a:r>
            <a:r>
              <a:rPr lang="de-DE" sz="2000" dirty="0">
                <a:solidFill>
                  <a:srgbClr val="004D86"/>
                </a:solidFill>
              </a:rPr>
              <a:t> 20th </a:t>
            </a:r>
            <a:r>
              <a:rPr lang="de-DE" sz="2000" dirty="0" err="1">
                <a:solidFill>
                  <a:srgbClr val="004D86"/>
                </a:solidFill>
              </a:rPr>
              <a:t>of</a:t>
            </a:r>
            <a:r>
              <a:rPr lang="de-DE" sz="2000" dirty="0">
                <a:solidFill>
                  <a:srgbClr val="004D86"/>
                </a:solidFill>
              </a:rPr>
              <a:t> </a:t>
            </a:r>
            <a:r>
              <a:rPr lang="de-DE" sz="2000" dirty="0" err="1">
                <a:solidFill>
                  <a:srgbClr val="004D86"/>
                </a:solidFill>
              </a:rPr>
              <a:t>October</a:t>
            </a:r>
            <a:r>
              <a:rPr lang="de-DE" sz="2000" dirty="0">
                <a:solidFill>
                  <a:srgbClr val="004D86"/>
                </a:solidFill>
              </a:rPr>
              <a:t>    </a:t>
            </a:r>
          </a:p>
          <a:p>
            <a:pPr marL="514350" lvl="0" indent="-514350">
              <a:buFont typeface="+mj-lt"/>
              <a:buAutoNum type="arabicParenR"/>
            </a:pPr>
            <a:endParaRPr lang="de-DE" sz="2200" dirty="0">
              <a:solidFill>
                <a:srgbClr val="004D86"/>
              </a:solidFill>
            </a:endParaRPr>
          </a:p>
        </p:txBody>
      </p:sp>
      <p:sp>
        <p:nvSpPr>
          <p:cNvPr id="17410"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pic>
        <p:nvPicPr>
          <p:cNvPr id="17415" name="Kép 5" descr="Logo_FU_Berlin.jpg"/>
          <p:cNvPicPr>
            <a:picLocks noChangeAspect="1" noChangeArrowheads="1"/>
          </p:cNvPicPr>
          <p:nvPr/>
        </p:nvPicPr>
        <p:blipFill>
          <a:blip r:embed="rId3"/>
          <a:srcRect l="851" t="25320" r="1192" b="28918"/>
          <a:stretch>
            <a:fillRect/>
          </a:stretch>
        </p:blipFill>
        <p:spPr bwMode="auto">
          <a:xfrm>
            <a:off x="6443663" y="115888"/>
            <a:ext cx="2484437" cy="720725"/>
          </a:xfrm>
          <a:prstGeom prst="rect">
            <a:avLst/>
          </a:prstGeom>
          <a:noFill/>
          <a:ln w="9525">
            <a:noFill/>
            <a:miter lim="800000"/>
            <a:headEnd/>
            <a:tailEnd/>
          </a:ln>
        </p:spPr>
      </p:pic>
    </p:spTree>
    <p:extLst>
      <p:ext uri="{BB962C8B-B14F-4D97-AF65-F5344CB8AC3E}">
        <p14:creationId xmlns:p14="http://schemas.microsoft.com/office/powerpoint/2010/main" val="2646945911"/>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p:txBody>
          <a:bodyPr/>
          <a:lstStyle/>
          <a:p>
            <a:pPr algn="l" eaLnBrk="1" hangingPunct="1"/>
            <a:r>
              <a:rPr lang="de-DE" sz="3600" dirty="0">
                <a:solidFill>
                  <a:srgbClr val="004D86"/>
                </a:solidFill>
              </a:rPr>
              <a:t>Language Courses</a:t>
            </a:r>
          </a:p>
        </p:txBody>
      </p:sp>
      <p:sp>
        <p:nvSpPr>
          <p:cNvPr id="2" name="Content Placeholder 1"/>
          <p:cNvSpPr>
            <a:spLocks noGrp="1"/>
          </p:cNvSpPr>
          <p:nvPr>
            <p:ph idx="1"/>
          </p:nvPr>
        </p:nvSpPr>
        <p:spPr>
          <a:xfrm>
            <a:off x="457200" y="1988840"/>
            <a:ext cx="8229600" cy="4137323"/>
          </a:xfrm>
        </p:spPr>
        <p:txBody>
          <a:bodyPr/>
          <a:lstStyle/>
          <a:p>
            <a:r>
              <a:rPr lang="de-DE" sz="2000" dirty="0">
                <a:solidFill>
                  <a:srgbClr val="004D86"/>
                </a:solidFill>
              </a:rPr>
              <a:t>English, </a:t>
            </a:r>
            <a:r>
              <a:rPr lang="de-DE" sz="2000" dirty="0" err="1">
                <a:solidFill>
                  <a:srgbClr val="004D86"/>
                </a:solidFill>
              </a:rPr>
              <a:t>Arabic</a:t>
            </a:r>
            <a:r>
              <a:rPr lang="de-DE" sz="2000" dirty="0">
                <a:solidFill>
                  <a:srgbClr val="004D86"/>
                </a:solidFill>
              </a:rPr>
              <a:t>, French, </a:t>
            </a:r>
            <a:r>
              <a:rPr lang="de-DE" sz="2000" dirty="0" err="1">
                <a:solidFill>
                  <a:srgbClr val="004D86"/>
                </a:solidFill>
              </a:rPr>
              <a:t>Spanish</a:t>
            </a:r>
            <a:r>
              <a:rPr lang="de-DE" sz="2000" dirty="0">
                <a:solidFill>
                  <a:srgbClr val="004D86"/>
                </a:solidFill>
              </a:rPr>
              <a:t> etc. </a:t>
            </a:r>
          </a:p>
          <a:p>
            <a:endParaRPr lang="de-DE" sz="2000" dirty="0">
              <a:solidFill>
                <a:srgbClr val="004D86"/>
              </a:solidFill>
            </a:endParaRPr>
          </a:p>
          <a:p>
            <a:r>
              <a:rPr lang="de-DE" sz="2000" dirty="0">
                <a:solidFill>
                  <a:srgbClr val="004D86"/>
                </a:solidFill>
              </a:rPr>
              <a:t>German </a:t>
            </a:r>
            <a:r>
              <a:rPr lang="de-DE" sz="2000" dirty="0" err="1">
                <a:solidFill>
                  <a:srgbClr val="004D86"/>
                </a:solidFill>
              </a:rPr>
              <a:t>as</a:t>
            </a:r>
            <a:r>
              <a:rPr lang="de-DE" sz="2000" dirty="0">
                <a:solidFill>
                  <a:srgbClr val="004D86"/>
                </a:solidFill>
              </a:rPr>
              <a:t> a </a:t>
            </a:r>
            <a:r>
              <a:rPr lang="de-DE" sz="2000" dirty="0" err="1">
                <a:solidFill>
                  <a:srgbClr val="004D86"/>
                </a:solidFill>
              </a:rPr>
              <a:t>foreign</a:t>
            </a:r>
            <a:r>
              <a:rPr lang="de-DE" sz="2000" dirty="0">
                <a:solidFill>
                  <a:srgbClr val="004D86"/>
                </a:solidFill>
              </a:rPr>
              <a:t> </a:t>
            </a:r>
            <a:r>
              <a:rPr lang="de-DE" sz="2000" dirty="0" err="1">
                <a:solidFill>
                  <a:srgbClr val="004D86"/>
                </a:solidFill>
              </a:rPr>
              <a:t>language</a:t>
            </a:r>
            <a:endParaRPr lang="de-DE" sz="2000" dirty="0">
              <a:solidFill>
                <a:srgbClr val="004D86"/>
              </a:solidFill>
            </a:endParaRPr>
          </a:p>
          <a:p>
            <a:pPr lvl="1"/>
            <a:r>
              <a:rPr lang="de-DE" sz="1600" dirty="0" err="1">
                <a:solidFill>
                  <a:srgbClr val="004D86"/>
                </a:solidFill>
              </a:rPr>
              <a:t>You</a:t>
            </a:r>
            <a:r>
              <a:rPr lang="de-DE" sz="1600" dirty="0">
                <a:solidFill>
                  <a:srgbClr val="004D86"/>
                </a:solidFill>
              </a:rPr>
              <a:t> </a:t>
            </a:r>
            <a:r>
              <a:rPr lang="de-DE" sz="1600" dirty="0" err="1">
                <a:solidFill>
                  <a:srgbClr val="004D86"/>
                </a:solidFill>
              </a:rPr>
              <a:t>have</a:t>
            </a:r>
            <a:r>
              <a:rPr lang="de-DE" sz="1600" dirty="0">
                <a:solidFill>
                  <a:srgbClr val="004D86"/>
                </a:solidFill>
              </a:rPr>
              <a:t> </a:t>
            </a:r>
            <a:r>
              <a:rPr lang="de-DE" sz="1600" dirty="0" err="1">
                <a:solidFill>
                  <a:srgbClr val="004D86"/>
                </a:solidFill>
              </a:rPr>
              <a:t>to</a:t>
            </a:r>
            <a:r>
              <a:rPr lang="de-DE" sz="1600" dirty="0">
                <a:solidFill>
                  <a:srgbClr val="004D86"/>
                </a:solidFill>
              </a:rPr>
              <a:t> do </a:t>
            </a:r>
            <a:r>
              <a:rPr lang="de-DE" sz="1600" dirty="0" err="1">
                <a:solidFill>
                  <a:srgbClr val="004D86"/>
                </a:solidFill>
              </a:rPr>
              <a:t>the</a:t>
            </a:r>
            <a:r>
              <a:rPr lang="de-DE" sz="1600" dirty="0">
                <a:solidFill>
                  <a:srgbClr val="004D86"/>
                </a:solidFill>
              </a:rPr>
              <a:t> </a:t>
            </a:r>
            <a:r>
              <a:rPr lang="de-DE" sz="1600" dirty="0" err="1">
                <a:solidFill>
                  <a:srgbClr val="004D86"/>
                </a:solidFill>
              </a:rPr>
              <a:t>onSET</a:t>
            </a:r>
            <a:r>
              <a:rPr lang="de-DE" sz="1600" dirty="0">
                <a:solidFill>
                  <a:srgbClr val="004D86"/>
                </a:solidFill>
              </a:rPr>
              <a:t>-German Einstufungstest (</a:t>
            </a:r>
            <a:r>
              <a:rPr lang="de-DE" sz="1600" dirty="0" err="1">
                <a:solidFill>
                  <a:srgbClr val="004D86"/>
                </a:solidFill>
              </a:rPr>
              <a:t>specific</a:t>
            </a:r>
            <a:r>
              <a:rPr lang="de-DE" sz="1600" dirty="0">
                <a:solidFill>
                  <a:srgbClr val="004D86"/>
                </a:solidFill>
              </a:rPr>
              <a:t> </a:t>
            </a:r>
            <a:r>
              <a:rPr lang="de-DE" sz="1600" dirty="0" err="1">
                <a:solidFill>
                  <a:srgbClr val="004D86"/>
                </a:solidFill>
              </a:rPr>
              <a:t>date</a:t>
            </a:r>
            <a:r>
              <a:rPr lang="de-DE" sz="1600" dirty="0">
                <a:solidFill>
                  <a:srgbClr val="004D86"/>
                </a:solidFill>
              </a:rPr>
              <a:t> </a:t>
            </a:r>
            <a:r>
              <a:rPr lang="de-DE" sz="1600" dirty="0" err="1">
                <a:solidFill>
                  <a:srgbClr val="004D86"/>
                </a:solidFill>
              </a:rPr>
              <a:t>before</a:t>
            </a:r>
            <a:r>
              <a:rPr lang="de-DE" sz="1600" dirty="0">
                <a:solidFill>
                  <a:srgbClr val="004D86"/>
                </a:solidFill>
              </a:rPr>
              <a:t> </a:t>
            </a:r>
            <a:r>
              <a:rPr lang="de-DE" sz="1600" dirty="0" err="1">
                <a:solidFill>
                  <a:srgbClr val="004D86"/>
                </a:solidFill>
              </a:rPr>
              <a:t>the</a:t>
            </a:r>
            <a:r>
              <a:rPr lang="de-DE" sz="1600" dirty="0">
                <a:solidFill>
                  <a:srgbClr val="004D86"/>
                </a:solidFill>
              </a:rPr>
              <a:t> </a:t>
            </a:r>
            <a:r>
              <a:rPr lang="de-DE" sz="1600" dirty="0" err="1">
                <a:solidFill>
                  <a:srgbClr val="004D86"/>
                </a:solidFill>
              </a:rPr>
              <a:t>beginning</a:t>
            </a:r>
            <a:r>
              <a:rPr lang="de-DE" sz="1600" dirty="0">
                <a:solidFill>
                  <a:srgbClr val="004D86"/>
                </a:solidFill>
              </a:rPr>
              <a:t> </a:t>
            </a:r>
            <a:r>
              <a:rPr lang="de-DE" sz="1600" dirty="0" err="1">
                <a:solidFill>
                  <a:srgbClr val="004D86"/>
                </a:solidFill>
              </a:rPr>
              <a:t>of</a:t>
            </a:r>
            <a:r>
              <a:rPr lang="de-DE" sz="1600" dirty="0">
                <a:solidFill>
                  <a:srgbClr val="004D86"/>
                </a:solidFill>
              </a:rPr>
              <a:t> </a:t>
            </a:r>
            <a:r>
              <a:rPr lang="de-DE" sz="1600" dirty="0" err="1">
                <a:solidFill>
                  <a:srgbClr val="004D86"/>
                </a:solidFill>
              </a:rPr>
              <a:t>semester</a:t>
            </a:r>
            <a:r>
              <a:rPr lang="de-DE" sz="1600" dirty="0">
                <a:solidFill>
                  <a:srgbClr val="004D86"/>
                </a:solidFill>
              </a:rPr>
              <a:t>)</a:t>
            </a:r>
          </a:p>
          <a:p>
            <a:pPr lvl="1"/>
            <a:r>
              <a:rPr lang="de-DE" sz="1600" dirty="0" err="1">
                <a:solidFill>
                  <a:srgbClr val="004D86"/>
                </a:solidFill>
              </a:rPr>
              <a:t>Get</a:t>
            </a:r>
            <a:r>
              <a:rPr lang="de-DE" sz="1600" dirty="0">
                <a:solidFill>
                  <a:srgbClr val="004D86"/>
                </a:solidFill>
              </a:rPr>
              <a:t> a </a:t>
            </a:r>
            <a:r>
              <a:rPr lang="de-DE" sz="1600" dirty="0" err="1">
                <a:solidFill>
                  <a:srgbClr val="004D86"/>
                </a:solidFill>
              </a:rPr>
              <a:t>course</a:t>
            </a:r>
            <a:r>
              <a:rPr lang="de-DE" sz="1600" dirty="0">
                <a:solidFill>
                  <a:srgbClr val="004D86"/>
                </a:solidFill>
              </a:rPr>
              <a:t> </a:t>
            </a:r>
            <a:r>
              <a:rPr lang="de-DE" sz="1600" dirty="0" err="1">
                <a:solidFill>
                  <a:srgbClr val="004D86"/>
                </a:solidFill>
              </a:rPr>
              <a:t>specific</a:t>
            </a:r>
            <a:r>
              <a:rPr lang="de-DE" sz="1600" dirty="0">
                <a:solidFill>
                  <a:srgbClr val="004D86"/>
                </a:solidFill>
              </a:rPr>
              <a:t> </a:t>
            </a:r>
            <a:r>
              <a:rPr lang="de-DE" sz="1600" dirty="0" err="1">
                <a:solidFill>
                  <a:srgbClr val="004D86"/>
                </a:solidFill>
              </a:rPr>
              <a:t>to</a:t>
            </a:r>
            <a:r>
              <a:rPr lang="de-DE" sz="1600" dirty="0">
                <a:solidFill>
                  <a:srgbClr val="004D86"/>
                </a:solidFill>
              </a:rPr>
              <a:t> </a:t>
            </a:r>
            <a:r>
              <a:rPr lang="de-DE" sz="1600" dirty="0" err="1">
                <a:solidFill>
                  <a:srgbClr val="004D86"/>
                </a:solidFill>
              </a:rPr>
              <a:t>your</a:t>
            </a:r>
            <a:r>
              <a:rPr lang="de-DE" sz="1600" dirty="0">
                <a:solidFill>
                  <a:srgbClr val="004D86"/>
                </a:solidFill>
              </a:rPr>
              <a:t> </a:t>
            </a:r>
            <a:r>
              <a:rPr lang="de-DE" sz="1600" dirty="0" err="1">
                <a:solidFill>
                  <a:srgbClr val="004D86"/>
                </a:solidFill>
              </a:rPr>
              <a:t>level</a:t>
            </a:r>
            <a:endParaRPr lang="de-DE" sz="1600" dirty="0">
              <a:solidFill>
                <a:srgbClr val="004D86"/>
              </a:solidFill>
            </a:endParaRPr>
          </a:p>
          <a:p>
            <a:endParaRPr lang="de-DE" sz="2000" dirty="0">
              <a:solidFill>
                <a:srgbClr val="004D86"/>
              </a:solidFill>
            </a:endParaRPr>
          </a:p>
          <a:p>
            <a:r>
              <a:rPr lang="de-DE" sz="2000" dirty="0" err="1">
                <a:solidFill>
                  <a:srgbClr val="004D86"/>
                </a:solidFill>
              </a:rPr>
              <a:t>No</a:t>
            </a:r>
            <a:r>
              <a:rPr lang="de-DE" sz="2000" dirty="0">
                <a:solidFill>
                  <a:srgbClr val="004D86"/>
                </a:solidFill>
              </a:rPr>
              <a:t> </a:t>
            </a:r>
            <a:r>
              <a:rPr lang="de-DE" sz="2000" dirty="0" err="1">
                <a:solidFill>
                  <a:srgbClr val="004D86"/>
                </a:solidFill>
              </a:rPr>
              <a:t>credits</a:t>
            </a:r>
            <a:r>
              <a:rPr lang="de-DE" sz="2000" dirty="0">
                <a:solidFill>
                  <a:srgbClr val="004D86"/>
                </a:solidFill>
              </a:rPr>
              <a:t> </a:t>
            </a:r>
            <a:r>
              <a:rPr lang="de-DE" sz="2000" dirty="0" err="1">
                <a:solidFill>
                  <a:srgbClr val="004D86"/>
                </a:solidFill>
              </a:rPr>
              <a:t>for</a:t>
            </a:r>
            <a:r>
              <a:rPr lang="de-DE" sz="2000" dirty="0">
                <a:solidFill>
                  <a:srgbClr val="004D86"/>
                </a:solidFill>
              </a:rPr>
              <a:t> </a:t>
            </a:r>
            <a:r>
              <a:rPr lang="de-DE" sz="2000" dirty="0" err="1">
                <a:solidFill>
                  <a:srgbClr val="004D86"/>
                </a:solidFill>
              </a:rPr>
              <a:t>language</a:t>
            </a:r>
            <a:r>
              <a:rPr lang="de-DE" sz="2000" dirty="0">
                <a:solidFill>
                  <a:srgbClr val="004D86"/>
                </a:solidFill>
              </a:rPr>
              <a:t> </a:t>
            </a:r>
            <a:r>
              <a:rPr lang="de-DE" sz="2000" dirty="0" err="1">
                <a:solidFill>
                  <a:srgbClr val="004D86"/>
                </a:solidFill>
              </a:rPr>
              <a:t>courses</a:t>
            </a:r>
            <a:endParaRPr lang="de-DE" sz="2000" dirty="0">
              <a:solidFill>
                <a:srgbClr val="004D86"/>
              </a:solidFill>
            </a:endParaRPr>
          </a:p>
          <a:p>
            <a:pPr marL="0" lvl="0" indent="0">
              <a:buNone/>
            </a:pPr>
            <a:endParaRPr lang="de-DE" sz="2200" dirty="0">
              <a:solidFill>
                <a:srgbClr val="004D86"/>
              </a:solidFill>
            </a:endParaRPr>
          </a:p>
        </p:txBody>
      </p:sp>
      <p:sp>
        <p:nvSpPr>
          <p:cNvPr id="17410"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pic>
        <p:nvPicPr>
          <p:cNvPr id="17415" name="Kép 5" descr="Logo_FU_Berlin.jpg"/>
          <p:cNvPicPr>
            <a:picLocks noChangeAspect="1" noChangeArrowheads="1"/>
          </p:cNvPicPr>
          <p:nvPr/>
        </p:nvPicPr>
        <p:blipFill>
          <a:blip r:embed="rId2"/>
          <a:srcRect l="851" t="25320" r="1192" b="28918"/>
          <a:stretch>
            <a:fillRect/>
          </a:stretch>
        </p:blipFill>
        <p:spPr bwMode="auto">
          <a:xfrm>
            <a:off x="6443663" y="115888"/>
            <a:ext cx="2484437" cy="720725"/>
          </a:xfrm>
          <a:prstGeom prst="rect">
            <a:avLst/>
          </a:prstGeom>
          <a:noFill/>
          <a:ln w="9525">
            <a:noFill/>
            <a:miter lim="800000"/>
            <a:headEnd/>
            <a:tailEnd/>
          </a:ln>
        </p:spPr>
      </p:pic>
    </p:spTree>
    <p:extLst>
      <p:ext uri="{BB962C8B-B14F-4D97-AF65-F5344CB8AC3E}">
        <p14:creationId xmlns:p14="http://schemas.microsoft.com/office/powerpoint/2010/main" val="2273490054"/>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462191" y="472947"/>
            <a:ext cx="8229600" cy="1143000"/>
          </a:xfrm>
        </p:spPr>
        <p:txBody>
          <a:bodyPr/>
          <a:lstStyle/>
          <a:p>
            <a:pPr algn="l" eaLnBrk="1" hangingPunct="1"/>
            <a:r>
              <a:rPr lang="de-DE" sz="3600" dirty="0">
                <a:solidFill>
                  <a:srgbClr val="004D86"/>
                </a:solidFill>
              </a:rPr>
              <a:t>Language Courses at Other </a:t>
            </a:r>
            <a:r>
              <a:rPr lang="de-DE" sz="3600" dirty="0" err="1">
                <a:solidFill>
                  <a:srgbClr val="004D86"/>
                </a:solidFill>
              </a:rPr>
              <a:t>Institutions</a:t>
            </a:r>
            <a:endParaRPr lang="de-DE" sz="3600" dirty="0">
              <a:solidFill>
                <a:srgbClr val="004D86"/>
              </a:solidFill>
            </a:endParaRPr>
          </a:p>
        </p:txBody>
      </p:sp>
      <p:sp>
        <p:nvSpPr>
          <p:cNvPr id="2" name="Content Placeholder 1"/>
          <p:cNvSpPr>
            <a:spLocks noGrp="1"/>
          </p:cNvSpPr>
          <p:nvPr>
            <p:ph idx="1"/>
          </p:nvPr>
        </p:nvSpPr>
        <p:spPr>
          <a:xfrm>
            <a:off x="457200" y="1988840"/>
            <a:ext cx="8229600" cy="4137323"/>
          </a:xfrm>
        </p:spPr>
        <p:txBody>
          <a:bodyPr/>
          <a:lstStyle/>
          <a:p>
            <a:pPr lvl="0"/>
            <a:r>
              <a:rPr lang="en-US" sz="2000" dirty="0">
                <a:solidFill>
                  <a:srgbClr val="004D86"/>
                </a:solidFill>
              </a:rPr>
              <a:t>International Summer and Winter University of </a:t>
            </a:r>
            <a:r>
              <a:rPr lang="en-US" sz="2000" dirty="0" err="1">
                <a:solidFill>
                  <a:srgbClr val="004D86"/>
                </a:solidFill>
              </a:rPr>
              <a:t>Freie</a:t>
            </a:r>
            <a:r>
              <a:rPr lang="en-US" sz="2000" dirty="0">
                <a:solidFill>
                  <a:srgbClr val="004D86"/>
                </a:solidFill>
              </a:rPr>
              <a:t> </a:t>
            </a:r>
            <a:r>
              <a:rPr lang="en-US" sz="2000" dirty="0" err="1">
                <a:solidFill>
                  <a:srgbClr val="004D86"/>
                </a:solidFill>
              </a:rPr>
              <a:t>Universität</a:t>
            </a:r>
            <a:r>
              <a:rPr lang="en-US" sz="2000" dirty="0">
                <a:solidFill>
                  <a:srgbClr val="004D86"/>
                </a:solidFill>
              </a:rPr>
              <a:t> Berlin (</a:t>
            </a:r>
            <a:r>
              <a:rPr lang="en-US" sz="2000" dirty="0" err="1">
                <a:solidFill>
                  <a:srgbClr val="004D86"/>
                </a:solidFill>
              </a:rPr>
              <a:t>FUBiS</a:t>
            </a:r>
            <a:r>
              <a:rPr lang="en-US" sz="2000" dirty="0">
                <a:solidFill>
                  <a:srgbClr val="004D86"/>
                </a:solidFill>
              </a:rPr>
              <a:t>)</a:t>
            </a:r>
          </a:p>
          <a:p>
            <a:pPr lvl="1"/>
            <a:r>
              <a:rPr lang="en-US" sz="1600" u="sng" dirty="0">
                <a:solidFill>
                  <a:srgbClr val="004D86"/>
                </a:solidFill>
                <a:hlinkClick r:id="rId2"/>
              </a:rPr>
              <a:t>http://www.fubis.org/2_prog/term_1/daf/index.html</a:t>
            </a:r>
            <a:endParaRPr lang="en-US" sz="1600" u="sng" dirty="0">
              <a:solidFill>
                <a:srgbClr val="004D86"/>
              </a:solidFill>
            </a:endParaRPr>
          </a:p>
          <a:p>
            <a:r>
              <a:rPr lang="en-US" sz="2000" dirty="0">
                <a:solidFill>
                  <a:srgbClr val="004D86"/>
                </a:solidFill>
              </a:rPr>
              <a:t>Berlin European Studies Program of </a:t>
            </a:r>
            <a:r>
              <a:rPr lang="en-US" sz="2000" dirty="0" err="1">
                <a:solidFill>
                  <a:srgbClr val="004D86"/>
                </a:solidFill>
              </a:rPr>
              <a:t>Freie</a:t>
            </a:r>
            <a:r>
              <a:rPr lang="en-US" sz="2000" dirty="0">
                <a:solidFill>
                  <a:srgbClr val="004D86"/>
                </a:solidFill>
              </a:rPr>
              <a:t> </a:t>
            </a:r>
            <a:r>
              <a:rPr lang="en-US" sz="2000" dirty="0" err="1">
                <a:solidFill>
                  <a:srgbClr val="004D86"/>
                </a:solidFill>
              </a:rPr>
              <a:t>Universität</a:t>
            </a:r>
            <a:r>
              <a:rPr lang="en-US" sz="2000" dirty="0">
                <a:solidFill>
                  <a:srgbClr val="004D86"/>
                </a:solidFill>
              </a:rPr>
              <a:t> Berlin (FU-Best)</a:t>
            </a:r>
          </a:p>
          <a:p>
            <a:pPr lvl="1"/>
            <a:r>
              <a:rPr lang="en-US" sz="1600" u="sng" dirty="0">
                <a:solidFill>
                  <a:srgbClr val="004D86"/>
                </a:solidFill>
                <a:hlinkClick r:id="rId3"/>
              </a:rPr>
              <a:t>https://www.fu-berlin.de/en/sites/fubest/prog/courses/00_german.html</a:t>
            </a:r>
            <a:endParaRPr lang="de-DE" sz="1600" dirty="0">
              <a:solidFill>
                <a:srgbClr val="004D86"/>
              </a:solidFill>
            </a:endParaRPr>
          </a:p>
          <a:p>
            <a:r>
              <a:rPr lang="de-DE" sz="2000" dirty="0">
                <a:solidFill>
                  <a:srgbClr val="004D86"/>
                </a:solidFill>
              </a:rPr>
              <a:t>Goethe Institut</a:t>
            </a:r>
          </a:p>
          <a:p>
            <a:pPr lvl="1"/>
            <a:r>
              <a:rPr lang="en-US" sz="1600" u="sng" dirty="0">
                <a:solidFill>
                  <a:srgbClr val="004D86"/>
                </a:solidFill>
                <a:hlinkClick r:id="rId4"/>
              </a:rPr>
              <a:t>https://www.goethe.de/ins/de/en/kur.html</a:t>
            </a:r>
            <a:endParaRPr lang="en-US" sz="1600" u="sng" dirty="0">
              <a:solidFill>
                <a:srgbClr val="004D86"/>
              </a:solidFill>
            </a:endParaRPr>
          </a:p>
          <a:p>
            <a:r>
              <a:rPr lang="en-US" sz="2000" dirty="0">
                <a:solidFill>
                  <a:srgbClr val="004D86"/>
                </a:solidFill>
              </a:rPr>
              <a:t>Berlin Adult Education Center (</a:t>
            </a:r>
            <a:r>
              <a:rPr lang="en-US" sz="2000" dirty="0" err="1">
                <a:solidFill>
                  <a:srgbClr val="004D86"/>
                </a:solidFill>
              </a:rPr>
              <a:t>Volkshochschule</a:t>
            </a:r>
            <a:r>
              <a:rPr lang="en-US" sz="2000" dirty="0">
                <a:solidFill>
                  <a:srgbClr val="004D86"/>
                </a:solidFill>
              </a:rPr>
              <a:t>)</a:t>
            </a:r>
          </a:p>
          <a:p>
            <a:pPr lvl="1"/>
            <a:r>
              <a:rPr lang="en-US" sz="1800" u="sng" dirty="0">
                <a:solidFill>
                  <a:srgbClr val="004D86"/>
                </a:solidFill>
                <a:hlinkClick r:id="rId5"/>
              </a:rPr>
              <a:t>https://www.berlin.de/vhs/kurse/deutsch-integration/deutsch-lernen/</a:t>
            </a:r>
            <a:endParaRPr lang="en-US" sz="1800" u="sng" dirty="0">
              <a:solidFill>
                <a:srgbClr val="004D86"/>
              </a:solidFill>
            </a:endParaRPr>
          </a:p>
          <a:p>
            <a:r>
              <a:rPr lang="en-US" sz="2000" dirty="0" err="1">
                <a:solidFill>
                  <a:srgbClr val="004D86"/>
                </a:solidFill>
              </a:rPr>
              <a:t>Technische</a:t>
            </a:r>
            <a:r>
              <a:rPr lang="en-US" sz="2000" dirty="0">
                <a:solidFill>
                  <a:srgbClr val="004D86"/>
                </a:solidFill>
              </a:rPr>
              <a:t> </a:t>
            </a:r>
            <a:r>
              <a:rPr lang="en-US" sz="2000" dirty="0" err="1">
                <a:solidFill>
                  <a:srgbClr val="004D86"/>
                </a:solidFill>
              </a:rPr>
              <a:t>Universität</a:t>
            </a:r>
            <a:r>
              <a:rPr lang="en-US" sz="2000" dirty="0">
                <a:solidFill>
                  <a:srgbClr val="004D86"/>
                </a:solidFill>
              </a:rPr>
              <a:t> Berlin</a:t>
            </a:r>
            <a:endParaRPr lang="de-DE" sz="2000" dirty="0">
              <a:solidFill>
                <a:srgbClr val="004D86"/>
              </a:solidFill>
            </a:endParaRPr>
          </a:p>
          <a:p>
            <a:pPr lvl="1"/>
            <a:r>
              <a:rPr lang="en-US" sz="1800" dirty="0">
                <a:solidFill>
                  <a:srgbClr val="004D86"/>
                </a:solidFill>
                <a:hlinkClick r:id="rId6"/>
              </a:rPr>
              <a:t>https://www.zems.tu-berlin.de/sprachen/deutsch/lehrplan_deutsch/</a:t>
            </a:r>
            <a:endParaRPr lang="en-US" sz="1800" dirty="0">
              <a:solidFill>
                <a:srgbClr val="004D86"/>
              </a:solidFill>
            </a:endParaRPr>
          </a:p>
          <a:p>
            <a:pPr marL="0" lvl="0" indent="0">
              <a:buNone/>
            </a:pPr>
            <a:endParaRPr lang="de-DE" sz="2200" dirty="0">
              <a:solidFill>
                <a:srgbClr val="004D86"/>
              </a:solidFill>
            </a:endParaRPr>
          </a:p>
        </p:txBody>
      </p:sp>
      <p:sp>
        <p:nvSpPr>
          <p:cNvPr id="17410"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pic>
        <p:nvPicPr>
          <p:cNvPr id="17415" name="Kép 5" descr="Logo_FU_Berlin.jpg"/>
          <p:cNvPicPr>
            <a:picLocks noChangeAspect="1" noChangeArrowheads="1"/>
          </p:cNvPicPr>
          <p:nvPr/>
        </p:nvPicPr>
        <p:blipFill>
          <a:blip r:embed="rId7"/>
          <a:srcRect l="851" t="25320" r="1192" b="28918"/>
          <a:stretch>
            <a:fillRect/>
          </a:stretch>
        </p:blipFill>
        <p:spPr bwMode="auto">
          <a:xfrm>
            <a:off x="6443663" y="115888"/>
            <a:ext cx="2484437" cy="720725"/>
          </a:xfrm>
          <a:prstGeom prst="rect">
            <a:avLst/>
          </a:prstGeom>
          <a:noFill/>
          <a:ln w="9525">
            <a:noFill/>
            <a:miter lim="800000"/>
            <a:headEnd/>
            <a:tailEnd/>
          </a:ln>
        </p:spPr>
      </p:pic>
    </p:spTree>
    <p:extLst>
      <p:ext uri="{BB962C8B-B14F-4D97-AF65-F5344CB8AC3E}">
        <p14:creationId xmlns:p14="http://schemas.microsoft.com/office/powerpoint/2010/main" val="255757408"/>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462191" y="472947"/>
            <a:ext cx="8229600" cy="1143000"/>
          </a:xfrm>
        </p:spPr>
        <p:txBody>
          <a:bodyPr/>
          <a:lstStyle/>
          <a:p>
            <a:pPr algn="l" eaLnBrk="1" hangingPunct="1"/>
            <a:r>
              <a:rPr lang="de-DE" sz="3600" dirty="0" err="1">
                <a:solidFill>
                  <a:srgbClr val="004D86"/>
                </a:solidFill>
              </a:rPr>
              <a:t>FU:stat</a:t>
            </a:r>
            <a:endParaRPr lang="de-DE" sz="3600" dirty="0">
              <a:solidFill>
                <a:srgbClr val="004D86"/>
              </a:solidFill>
            </a:endParaRPr>
          </a:p>
        </p:txBody>
      </p:sp>
      <p:sp>
        <p:nvSpPr>
          <p:cNvPr id="2" name="Content Placeholder 1"/>
          <p:cNvSpPr>
            <a:spLocks noGrp="1"/>
          </p:cNvSpPr>
          <p:nvPr>
            <p:ph idx="1"/>
          </p:nvPr>
        </p:nvSpPr>
        <p:spPr>
          <a:xfrm>
            <a:off x="462191" y="1484784"/>
            <a:ext cx="8229600" cy="4137323"/>
          </a:xfrm>
        </p:spPr>
        <p:txBody>
          <a:bodyPr/>
          <a:lstStyle/>
          <a:p>
            <a:r>
              <a:rPr lang="de-DE" sz="2000" u="sng" dirty="0">
                <a:solidFill>
                  <a:srgbClr val="004D86"/>
                </a:solidFill>
                <a:hlinkClick r:id="rId2"/>
              </a:rPr>
              <a:t>http://www.stat.fu-berlin.de/en/index.html</a:t>
            </a:r>
            <a:endParaRPr lang="de-DE" sz="2000" dirty="0">
              <a:solidFill>
                <a:srgbClr val="004D86"/>
              </a:solidFill>
            </a:endParaRPr>
          </a:p>
          <a:p>
            <a:endParaRPr lang="de-DE" sz="2000" dirty="0">
              <a:solidFill>
                <a:srgbClr val="004D86"/>
              </a:solidFill>
            </a:endParaRPr>
          </a:p>
          <a:p>
            <a:r>
              <a:rPr lang="de-DE" sz="2000" dirty="0">
                <a:solidFill>
                  <a:srgbClr val="004D86"/>
                </a:solidFill>
              </a:rPr>
              <a:t>Statistical Consulting</a:t>
            </a:r>
          </a:p>
          <a:p>
            <a:pPr lvl="1"/>
            <a:r>
              <a:rPr lang="de-DE" sz="1600" dirty="0">
                <a:solidFill>
                  <a:srgbClr val="004D86"/>
                </a:solidFill>
              </a:rPr>
              <a:t>Individual </a:t>
            </a:r>
            <a:r>
              <a:rPr lang="de-DE" sz="1600" dirty="0" err="1">
                <a:solidFill>
                  <a:srgbClr val="004D86"/>
                </a:solidFill>
              </a:rPr>
              <a:t>consulting</a:t>
            </a:r>
            <a:r>
              <a:rPr lang="de-DE" sz="1600" dirty="0">
                <a:solidFill>
                  <a:srgbClr val="004D86"/>
                </a:solidFill>
              </a:rPr>
              <a:t> </a:t>
            </a:r>
            <a:r>
              <a:rPr lang="de-DE" sz="1600" dirty="0" err="1">
                <a:solidFill>
                  <a:srgbClr val="004D86"/>
                </a:solidFill>
              </a:rPr>
              <a:t>for</a:t>
            </a:r>
            <a:r>
              <a:rPr lang="de-DE" sz="1600" dirty="0">
                <a:solidFill>
                  <a:srgbClr val="004D86"/>
                </a:solidFill>
              </a:rPr>
              <a:t> </a:t>
            </a:r>
            <a:r>
              <a:rPr lang="de-DE" sz="1600" dirty="0" err="1">
                <a:solidFill>
                  <a:srgbClr val="004D86"/>
                </a:solidFill>
              </a:rPr>
              <a:t>writing</a:t>
            </a:r>
            <a:r>
              <a:rPr lang="de-DE" sz="1600" dirty="0">
                <a:solidFill>
                  <a:srgbClr val="004D86"/>
                </a:solidFill>
              </a:rPr>
              <a:t> </a:t>
            </a:r>
            <a:r>
              <a:rPr lang="de-DE" sz="1600" dirty="0" err="1">
                <a:solidFill>
                  <a:srgbClr val="004D86"/>
                </a:solidFill>
              </a:rPr>
              <a:t>term</a:t>
            </a:r>
            <a:r>
              <a:rPr lang="de-DE" sz="1600" dirty="0">
                <a:solidFill>
                  <a:srgbClr val="004D86"/>
                </a:solidFill>
              </a:rPr>
              <a:t> </a:t>
            </a:r>
            <a:r>
              <a:rPr lang="de-DE" sz="1600" dirty="0" err="1">
                <a:solidFill>
                  <a:srgbClr val="004D86"/>
                </a:solidFill>
              </a:rPr>
              <a:t>or</a:t>
            </a:r>
            <a:r>
              <a:rPr lang="de-DE" sz="1600" dirty="0">
                <a:solidFill>
                  <a:srgbClr val="004D86"/>
                </a:solidFill>
              </a:rPr>
              <a:t> </a:t>
            </a:r>
            <a:r>
              <a:rPr lang="de-DE" sz="1600" dirty="0" err="1">
                <a:solidFill>
                  <a:srgbClr val="004D86"/>
                </a:solidFill>
              </a:rPr>
              <a:t>graduation</a:t>
            </a:r>
            <a:r>
              <a:rPr lang="de-DE" sz="1600" dirty="0">
                <a:solidFill>
                  <a:srgbClr val="004D86"/>
                </a:solidFill>
              </a:rPr>
              <a:t> </a:t>
            </a:r>
            <a:r>
              <a:rPr lang="de-DE" sz="1600" dirty="0" err="1">
                <a:solidFill>
                  <a:srgbClr val="004D86"/>
                </a:solidFill>
              </a:rPr>
              <a:t>papers</a:t>
            </a:r>
            <a:endParaRPr lang="de-DE" sz="1600" dirty="0">
              <a:solidFill>
                <a:srgbClr val="004D86"/>
              </a:solidFill>
            </a:endParaRPr>
          </a:p>
          <a:p>
            <a:pPr lvl="1"/>
            <a:r>
              <a:rPr lang="de-DE" sz="1600" dirty="0">
                <a:solidFill>
                  <a:srgbClr val="004D86"/>
                </a:solidFill>
              </a:rPr>
              <a:t>Help </a:t>
            </a:r>
            <a:r>
              <a:rPr lang="de-DE" sz="1600" dirty="0" err="1">
                <a:solidFill>
                  <a:srgbClr val="004D86"/>
                </a:solidFill>
              </a:rPr>
              <a:t>with</a:t>
            </a:r>
            <a:r>
              <a:rPr lang="de-DE" sz="1600" dirty="0">
                <a:solidFill>
                  <a:srgbClr val="004D86"/>
                </a:solidFill>
              </a:rPr>
              <a:t> </a:t>
            </a:r>
            <a:r>
              <a:rPr lang="de-DE" sz="1600" dirty="0" err="1">
                <a:solidFill>
                  <a:srgbClr val="004D86"/>
                </a:solidFill>
              </a:rPr>
              <a:t>finding</a:t>
            </a:r>
            <a:r>
              <a:rPr lang="de-DE" sz="1600" dirty="0">
                <a:solidFill>
                  <a:srgbClr val="004D86"/>
                </a:solidFill>
              </a:rPr>
              <a:t> </a:t>
            </a:r>
            <a:r>
              <a:rPr lang="de-DE" sz="1600" dirty="0" err="1">
                <a:solidFill>
                  <a:srgbClr val="004D86"/>
                </a:solidFill>
              </a:rPr>
              <a:t>the</a:t>
            </a:r>
            <a:r>
              <a:rPr lang="de-DE" sz="1600" dirty="0">
                <a:solidFill>
                  <a:srgbClr val="004D86"/>
                </a:solidFill>
              </a:rPr>
              <a:t> </a:t>
            </a:r>
            <a:r>
              <a:rPr lang="de-DE" sz="1600" dirty="0" err="1">
                <a:solidFill>
                  <a:srgbClr val="004D86"/>
                </a:solidFill>
              </a:rPr>
              <a:t>right</a:t>
            </a:r>
            <a:r>
              <a:rPr lang="de-DE" sz="1600" dirty="0">
                <a:solidFill>
                  <a:srgbClr val="004D86"/>
                </a:solidFill>
              </a:rPr>
              <a:t> </a:t>
            </a:r>
            <a:r>
              <a:rPr lang="de-DE" sz="1600" dirty="0" err="1">
                <a:solidFill>
                  <a:srgbClr val="004D86"/>
                </a:solidFill>
              </a:rPr>
              <a:t>statistical</a:t>
            </a:r>
            <a:r>
              <a:rPr lang="de-DE" sz="1600" dirty="0">
                <a:solidFill>
                  <a:srgbClr val="004D86"/>
                </a:solidFill>
              </a:rPr>
              <a:t> </a:t>
            </a:r>
            <a:r>
              <a:rPr lang="de-DE" sz="1600" dirty="0" err="1">
                <a:solidFill>
                  <a:srgbClr val="004D86"/>
                </a:solidFill>
              </a:rPr>
              <a:t>method</a:t>
            </a:r>
            <a:r>
              <a:rPr lang="de-DE" sz="1600" dirty="0">
                <a:solidFill>
                  <a:srgbClr val="004D86"/>
                </a:solidFill>
              </a:rPr>
              <a:t>, </a:t>
            </a:r>
            <a:r>
              <a:rPr lang="de-DE" sz="1600" dirty="0" err="1">
                <a:solidFill>
                  <a:srgbClr val="004D86"/>
                </a:solidFill>
              </a:rPr>
              <a:t>applying</a:t>
            </a:r>
            <a:r>
              <a:rPr lang="de-DE" sz="1600" dirty="0">
                <a:solidFill>
                  <a:srgbClr val="004D86"/>
                </a:solidFill>
              </a:rPr>
              <a:t> </a:t>
            </a:r>
            <a:r>
              <a:rPr lang="de-DE" sz="1600" dirty="0" err="1">
                <a:solidFill>
                  <a:srgbClr val="004D86"/>
                </a:solidFill>
              </a:rPr>
              <a:t>it</a:t>
            </a:r>
            <a:r>
              <a:rPr lang="de-DE" sz="1600" dirty="0">
                <a:solidFill>
                  <a:srgbClr val="004D86"/>
                </a:solidFill>
              </a:rPr>
              <a:t> </a:t>
            </a:r>
            <a:r>
              <a:rPr lang="de-DE" sz="1600" dirty="0" err="1">
                <a:solidFill>
                  <a:srgbClr val="004D86"/>
                </a:solidFill>
              </a:rPr>
              <a:t>correctly</a:t>
            </a:r>
            <a:r>
              <a:rPr lang="de-DE" sz="1600" dirty="0">
                <a:solidFill>
                  <a:srgbClr val="004D86"/>
                </a:solidFill>
              </a:rPr>
              <a:t> </a:t>
            </a:r>
            <a:r>
              <a:rPr lang="de-DE" sz="1600" dirty="0" err="1">
                <a:solidFill>
                  <a:srgbClr val="004D86"/>
                </a:solidFill>
              </a:rPr>
              <a:t>to</a:t>
            </a:r>
            <a:r>
              <a:rPr lang="de-DE" sz="1600" dirty="0">
                <a:solidFill>
                  <a:srgbClr val="004D86"/>
                </a:solidFill>
              </a:rPr>
              <a:t> </a:t>
            </a:r>
            <a:r>
              <a:rPr lang="de-DE" sz="1600" dirty="0" err="1">
                <a:solidFill>
                  <a:srgbClr val="004D86"/>
                </a:solidFill>
              </a:rPr>
              <a:t>your</a:t>
            </a:r>
            <a:r>
              <a:rPr lang="de-DE" sz="1600" dirty="0">
                <a:solidFill>
                  <a:srgbClr val="004D86"/>
                </a:solidFill>
              </a:rPr>
              <a:t> </a:t>
            </a:r>
            <a:r>
              <a:rPr lang="de-DE" sz="1600" dirty="0" err="1">
                <a:solidFill>
                  <a:srgbClr val="004D86"/>
                </a:solidFill>
              </a:rPr>
              <a:t>data</a:t>
            </a:r>
            <a:r>
              <a:rPr lang="de-DE" sz="1600" dirty="0">
                <a:solidFill>
                  <a:srgbClr val="004D86"/>
                </a:solidFill>
              </a:rPr>
              <a:t> </a:t>
            </a:r>
            <a:r>
              <a:rPr lang="de-DE" sz="1600" dirty="0" err="1">
                <a:solidFill>
                  <a:srgbClr val="004D86"/>
                </a:solidFill>
              </a:rPr>
              <a:t>and</a:t>
            </a:r>
            <a:r>
              <a:rPr lang="de-DE" sz="1600" dirty="0">
                <a:solidFill>
                  <a:srgbClr val="004D86"/>
                </a:solidFill>
              </a:rPr>
              <a:t> </a:t>
            </a:r>
            <a:r>
              <a:rPr lang="de-DE" sz="1600" dirty="0" err="1">
                <a:solidFill>
                  <a:srgbClr val="004D86"/>
                </a:solidFill>
              </a:rPr>
              <a:t>interpreting</a:t>
            </a:r>
            <a:r>
              <a:rPr lang="de-DE" sz="1600" dirty="0">
                <a:solidFill>
                  <a:srgbClr val="004D86"/>
                </a:solidFill>
              </a:rPr>
              <a:t> </a:t>
            </a:r>
            <a:r>
              <a:rPr lang="de-DE" sz="1600" dirty="0" err="1">
                <a:solidFill>
                  <a:srgbClr val="004D86"/>
                </a:solidFill>
              </a:rPr>
              <a:t>the</a:t>
            </a:r>
            <a:r>
              <a:rPr lang="de-DE" sz="1600" dirty="0">
                <a:solidFill>
                  <a:srgbClr val="004D86"/>
                </a:solidFill>
              </a:rPr>
              <a:t> </a:t>
            </a:r>
            <a:r>
              <a:rPr lang="de-DE" sz="1600" dirty="0" err="1">
                <a:solidFill>
                  <a:srgbClr val="004D86"/>
                </a:solidFill>
              </a:rPr>
              <a:t>results</a:t>
            </a:r>
            <a:endParaRPr lang="de-DE" sz="1600" dirty="0">
              <a:solidFill>
                <a:srgbClr val="004D86"/>
              </a:solidFill>
            </a:endParaRPr>
          </a:p>
          <a:p>
            <a:pPr lvl="1"/>
            <a:r>
              <a:rPr lang="de-DE" sz="1600" dirty="0">
                <a:solidFill>
                  <a:srgbClr val="004D86"/>
                </a:solidFill>
              </a:rPr>
              <a:t>Free </a:t>
            </a:r>
            <a:r>
              <a:rPr lang="de-DE" sz="1600" dirty="0" err="1">
                <a:solidFill>
                  <a:srgbClr val="004D86"/>
                </a:solidFill>
              </a:rPr>
              <a:t>of</a:t>
            </a:r>
            <a:r>
              <a:rPr lang="de-DE" sz="1600" dirty="0">
                <a:solidFill>
                  <a:srgbClr val="004D86"/>
                </a:solidFill>
              </a:rPr>
              <a:t> </a:t>
            </a:r>
            <a:r>
              <a:rPr lang="de-DE" sz="1600" dirty="0" err="1">
                <a:solidFill>
                  <a:srgbClr val="004D86"/>
                </a:solidFill>
              </a:rPr>
              <a:t>charge</a:t>
            </a:r>
            <a:endParaRPr lang="de-DE" sz="1600" dirty="0">
              <a:solidFill>
                <a:srgbClr val="004D86"/>
              </a:solidFill>
            </a:endParaRPr>
          </a:p>
          <a:p>
            <a:pPr lvl="1"/>
            <a:r>
              <a:rPr lang="de-DE" sz="1600" dirty="0">
                <a:solidFill>
                  <a:srgbClr val="004D86"/>
                </a:solidFill>
              </a:rPr>
              <a:t>Research </a:t>
            </a:r>
            <a:r>
              <a:rPr lang="de-DE" sz="1600" dirty="0" err="1">
                <a:solidFill>
                  <a:srgbClr val="004D86"/>
                </a:solidFill>
              </a:rPr>
              <a:t>question</a:t>
            </a:r>
            <a:r>
              <a:rPr lang="de-DE" sz="1600" dirty="0">
                <a:solidFill>
                  <a:srgbClr val="004D86"/>
                </a:solidFill>
              </a:rPr>
              <a:t> </a:t>
            </a:r>
            <a:r>
              <a:rPr lang="de-DE" sz="1600" dirty="0" err="1">
                <a:solidFill>
                  <a:srgbClr val="004D86"/>
                </a:solidFill>
              </a:rPr>
              <a:t>has</a:t>
            </a:r>
            <a:r>
              <a:rPr lang="de-DE" sz="1600" dirty="0">
                <a:solidFill>
                  <a:srgbClr val="004D86"/>
                </a:solidFill>
              </a:rPr>
              <a:t> </a:t>
            </a:r>
            <a:r>
              <a:rPr lang="de-DE" sz="1600" dirty="0" err="1">
                <a:solidFill>
                  <a:srgbClr val="004D86"/>
                </a:solidFill>
              </a:rPr>
              <a:t>to</a:t>
            </a:r>
            <a:r>
              <a:rPr lang="de-DE" sz="1600" dirty="0">
                <a:solidFill>
                  <a:srgbClr val="004D86"/>
                </a:solidFill>
              </a:rPr>
              <a:t> </a:t>
            </a:r>
            <a:r>
              <a:rPr lang="de-DE" sz="1600" dirty="0" err="1">
                <a:solidFill>
                  <a:srgbClr val="004D86"/>
                </a:solidFill>
              </a:rPr>
              <a:t>be</a:t>
            </a:r>
            <a:r>
              <a:rPr lang="de-DE" sz="1600" dirty="0">
                <a:solidFill>
                  <a:srgbClr val="004D86"/>
                </a:solidFill>
              </a:rPr>
              <a:t> </a:t>
            </a:r>
            <a:r>
              <a:rPr lang="de-DE" sz="1600" dirty="0" err="1">
                <a:solidFill>
                  <a:srgbClr val="004D86"/>
                </a:solidFill>
              </a:rPr>
              <a:t>clearly</a:t>
            </a:r>
            <a:r>
              <a:rPr lang="de-DE" sz="1600" dirty="0">
                <a:solidFill>
                  <a:srgbClr val="004D86"/>
                </a:solidFill>
              </a:rPr>
              <a:t> </a:t>
            </a:r>
            <a:r>
              <a:rPr lang="de-DE" sz="1600" dirty="0" err="1">
                <a:solidFill>
                  <a:srgbClr val="004D86"/>
                </a:solidFill>
              </a:rPr>
              <a:t>defined</a:t>
            </a:r>
            <a:r>
              <a:rPr lang="de-DE" sz="1600" dirty="0">
                <a:solidFill>
                  <a:srgbClr val="004D86"/>
                </a:solidFill>
              </a:rPr>
              <a:t> in </a:t>
            </a:r>
            <a:r>
              <a:rPr lang="de-DE" sz="1600" dirty="0" err="1">
                <a:solidFill>
                  <a:srgbClr val="004D86"/>
                </a:solidFill>
              </a:rPr>
              <a:t>advance</a:t>
            </a:r>
            <a:endParaRPr lang="de-DE" sz="1600" dirty="0">
              <a:solidFill>
                <a:srgbClr val="004D86"/>
              </a:solidFill>
            </a:endParaRPr>
          </a:p>
          <a:p>
            <a:pPr lvl="1"/>
            <a:r>
              <a:rPr lang="de-DE" sz="1600" dirty="0">
                <a:solidFill>
                  <a:srgbClr val="004D86"/>
                </a:solidFill>
              </a:rPr>
              <a:t>Agreement </a:t>
            </a:r>
            <a:r>
              <a:rPr lang="de-DE" sz="1600" dirty="0" err="1">
                <a:solidFill>
                  <a:srgbClr val="004D86"/>
                </a:solidFill>
              </a:rPr>
              <a:t>of</a:t>
            </a:r>
            <a:r>
              <a:rPr lang="de-DE" sz="1600" dirty="0">
                <a:solidFill>
                  <a:srgbClr val="004D86"/>
                </a:solidFill>
              </a:rPr>
              <a:t> </a:t>
            </a:r>
            <a:r>
              <a:rPr lang="de-DE" sz="1600" dirty="0" err="1">
                <a:solidFill>
                  <a:srgbClr val="004D86"/>
                </a:solidFill>
              </a:rPr>
              <a:t>the</a:t>
            </a:r>
            <a:r>
              <a:rPr lang="de-DE" sz="1600" dirty="0">
                <a:solidFill>
                  <a:srgbClr val="004D86"/>
                </a:solidFill>
              </a:rPr>
              <a:t> </a:t>
            </a:r>
            <a:r>
              <a:rPr lang="de-DE" sz="1600" dirty="0" err="1">
                <a:solidFill>
                  <a:srgbClr val="004D86"/>
                </a:solidFill>
              </a:rPr>
              <a:t>supervisor</a:t>
            </a:r>
            <a:r>
              <a:rPr lang="de-DE" sz="1600" dirty="0">
                <a:solidFill>
                  <a:srgbClr val="004D86"/>
                </a:solidFill>
              </a:rPr>
              <a:t> </a:t>
            </a:r>
            <a:r>
              <a:rPr lang="de-DE" sz="1600" dirty="0" err="1">
                <a:solidFill>
                  <a:srgbClr val="004D86"/>
                </a:solidFill>
              </a:rPr>
              <a:t>of</a:t>
            </a:r>
            <a:r>
              <a:rPr lang="de-DE" sz="1600" dirty="0">
                <a:solidFill>
                  <a:srgbClr val="004D86"/>
                </a:solidFill>
              </a:rPr>
              <a:t> </a:t>
            </a:r>
            <a:r>
              <a:rPr lang="de-DE" sz="1600" dirty="0" err="1">
                <a:solidFill>
                  <a:srgbClr val="004D86"/>
                </a:solidFill>
              </a:rPr>
              <a:t>the</a:t>
            </a:r>
            <a:r>
              <a:rPr lang="de-DE" sz="1600" dirty="0">
                <a:solidFill>
                  <a:srgbClr val="004D86"/>
                </a:solidFill>
              </a:rPr>
              <a:t> </a:t>
            </a:r>
            <a:r>
              <a:rPr lang="de-DE" sz="1600" dirty="0" err="1">
                <a:solidFill>
                  <a:srgbClr val="004D86"/>
                </a:solidFill>
              </a:rPr>
              <a:t>paper</a:t>
            </a:r>
            <a:r>
              <a:rPr lang="de-DE" sz="1600" dirty="0">
                <a:solidFill>
                  <a:srgbClr val="004D86"/>
                </a:solidFill>
              </a:rPr>
              <a:t> </a:t>
            </a:r>
            <a:r>
              <a:rPr lang="de-DE" sz="1600" dirty="0" err="1">
                <a:solidFill>
                  <a:srgbClr val="004D86"/>
                </a:solidFill>
              </a:rPr>
              <a:t>is</a:t>
            </a:r>
            <a:r>
              <a:rPr lang="de-DE" sz="1600" dirty="0">
                <a:solidFill>
                  <a:srgbClr val="004D86"/>
                </a:solidFill>
              </a:rPr>
              <a:t> </a:t>
            </a:r>
            <a:r>
              <a:rPr lang="de-DE" sz="1600" dirty="0" err="1">
                <a:solidFill>
                  <a:srgbClr val="004D86"/>
                </a:solidFill>
              </a:rPr>
              <a:t>necessary</a:t>
            </a:r>
            <a:endParaRPr lang="de-DE" sz="1600" dirty="0">
              <a:solidFill>
                <a:srgbClr val="004D86"/>
              </a:solidFill>
            </a:endParaRPr>
          </a:p>
          <a:p>
            <a:endParaRPr lang="de-DE" sz="2000" dirty="0">
              <a:solidFill>
                <a:srgbClr val="004D86"/>
              </a:solidFill>
            </a:endParaRPr>
          </a:p>
          <a:p>
            <a:r>
              <a:rPr lang="de-DE" sz="2000" dirty="0" err="1">
                <a:solidFill>
                  <a:srgbClr val="004D86"/>
                </a:solidFill>
              </a:rPr>
              <a:t>Statistic</a:t>
            </a:r>
            <a:r>
              <a:rPr lang="de-DE" sz="2000" dirty="0">
                <a:solidFill>
                  <a:srgbClr val="004D86"/>
                </a:solidFill>
              </a:rPr>
              <a:t> Courses (</a:t>
            </a:r>
            <a:r>
              <a:rPr lang="de-DE" sz="2000" i="1" dirty="0">
                <a:solidFill>
                  <a:srgbClr val="004D86"/>
                </a:solidFill>
                <a:highlight>
                  <a:srgbClr val="FFFF00"/>
                </a:highlight>
              </a:rPr>
              <a:t>not </a:t>
            </a:r>
            <a:r>
              <a:rPr lang="de-DE" sz="2000" i="1" dirty="0" err="1">
                <a:solidFill>
                  <a:srgbClr val="004D86"/>
                </a:solidFill>
                <a:highlight>
                  <a:srgbClr val="FFFF00"/>
                </a:highlight>
              </a:rPr>
              <a:t>available</a:t>
            </a:r>
            <a:r>
              <a:rPr lang="de-DE" sz="2000" i="1" dirty="0">
                <a:solidFill>
                  <a:srgbClr val="004D86"/>
                </a:solidFill>
                <a:highlight>
                  <a:srgbClr val="FFFF00"/>
                </a:highlight>
              </a:rPr>
              <a:t> in Winter Semester 20/21</a:t>
            </a:r>
            <a:r>
              <a:rPr lang="de-DE" sz="2000" dirty="0">
                <a:solidFill>
                  <a:srgbClr val="004D86"/>
                </a:solidFill>
              </a:rPr>
              <a:t>)</a:t>
            </a:r>
          </a:p>
          <a:p>
            <a:pPr lvl="1"/>
            <a:r>
              <a:rPr lang="de-DE" sz="1600" dirty="0">
                <a:solidFill>
                  <a:srgbClr val="004D86"/>
                </a:solidFill>
              </a:rPr>
              <a:t>At </a:t>
            </a:r>
            <a:r>
              <a:rPr lang="de-DE" sz="1600" dirty="0" err="1">
                <a:solidFill>
                  <a:srgbClr val="004D86"/>
                </a:solidFill>
              </a:rPr>
              <a:t>the</a:t>
            </a:r>
            <a:r>
              <a:rPr lang="de-DE" sz="1600" dirty="0">
                <a:solidFill>
                  <a:srgbClr val="004D86"/>
                </a:solidFill>
              </a:rPr>
              <a:t> </a:t>
            </a:r>
            <a:r>
              <a:rPr lang="de-DE" sz="1600" dirty="0" err="1">
                <a:solidFill>
                  <a:srgbClr val="004D86"/>
                </a:solidFill>
              </a:rPr>
              <a:t>student‘s</a:t>
            </a:r>
            <a:r>
              <a:rPr lang="de-DE" sz="1600" dirty="0">
                <a:solidFill>
                  <a:srgbClr val="004D86"/>
                </a:solidFill>
              </a:rPr>
              <a:t> </a:t>
            </a:r>
            <a:r>
              <a:rPr lang="de-DE" sz="1600" dirty="0" err="1">
                <a:solidFill>
                  <a:srgbClr val="004D86"/>
                </a:solidFill>
              </a:rPr>
              <a:t>expense</a:t>
            </a:r>
            <a:endParaRPr lang="de-DE" sz="1600" dirty="0">
              <a:solidFill>
                <a:srgbClr val="004D86"/>
              </a:solidFill>
            </a:endParaRPr>
          </a:p>
          <a:p>
            <a:pPr lvl="1"/>
            <a:r>
              <a:rPr lang="de-DE" sz="1600" dirty="0" err="1">
                <a:solidFill>
                  <a:srgbClr val="004D86"/>
                </a:solidFill>
              </a:rPr>
              <a:t>Usually</a:t>
            </a:r>
            <a:r>
              <a:rPr lang="de-DE" sz="1600" dirty="0">
                <a:solidFill>
                  <a:srgbClr val="004D86"/>
                </a:solidFill>
              </a:rPr>
              <a:t> in March </a:t>
            </a:r>
            <a:r>
              <a:rPr lang="de-DE" sz="1600" dirty="0" err="1">
                <a:solidFill>
                  <a:srgbClr val="004D86"/>
                </a:solidFill>
              </a:rPr>
              <a:t>and</a:t>
            </a:r>
            <a:r>
              <a:rPr lang="de-DE" sz="1600" dirty="0">
                <a:solidFill>
                  <a:srgbClr val="004D86"/>
                </a:solidFill>
              </a:rPr>
              <a:t> September</a:t>
            </a:r>
          </a:p>
          <a:p>
            <a:pPr lvl="1"/>
            <a:endParaRPr lang="de-DE" sz="1600" dirty="0">
              <a:solidFill>
                <a:srgbClr val="004D86"/>
              </a:solidFill>
            </a:endParaRPr>
          </a:p>
          <a:p>
            <a:r>
              <a:rPr lang="de-DE" sz="2000" dirty="0" err="1">
                <a:solidFill>
                  <a:srgbClr val="004D86"/>
                </a:solidFill>
              </a:rPr>
              <a:t>We</a:t>
            </a:r>
            <a:r>
              <a:rPr lang="de-DE" sz="2000" dirty="0">
                <a:solidFill>
                  <a:srgbClr val="004D86"/>
                </a:solidFill>
              </a:rPr>
              <a:t> </a:t>
            </a:r>
            <a:r>
              <a:rPr lang="de-DE" sz="2000" dirty="0" err="1">
                <a:solidFill>
                  <a:srgbClr val="004D86"/>
                </a:solidFill>
              </a:rPr>
              <a:t>encourage</a:t>
            </a:r>
            <a:r>
              <a:rPr lang="de-DE" sz="2000" dirty="0">
                <a:solidFill>
                  <a:srgbClr val="004D86"/>
                </a:solidFill>
              </a:rPr>
              <a:t> </a:t>
            </a:r>
            <a:r>
              <a:rPr lang="de-DE" sz="2000" dirty="0" err="1">
                <a:solidFill>
                  <a:srgbClr val="004D86"/>
                </a:solidFill>
              </a:rPr>
              <a:t>you</a:t>
            </a:r>
            <a:r>
              <a:rPr lang="de-DE" sz="2000" dirty="0">
                <a:solidFill>
                  <a:srgbClr val="004D86"/>
                </a:solidFill>
              </a:rPr>
              <a:t> </a:t>
            </a:r>
            <a:r>
              <a:rPr lang="de-DE" sz="2000" dirty="0" err="1">
                <a:solidFill>
                  <a:srgbClr val="004D86"/>
                </a:solidFill>
              </a:rPr>
              <a:t>to</a:t>
            </a:r>
            <a:r>
              <a:rPr lang="de-DE" sz="2000" dirty="0">
                <a:solidFill>
                  <a:srgbClr val="004D86"/>
                </a:solidFill>
              </a:rPr>
              <a:t> </a:t>
            </a:r>
            <a:r>
              <a:rPr lang="de-DE" sz="2000" dirty="0" err="1">
                <a:solidFill>
                  <a:srgbClr val="004D86"/>
                </a:solidFill>
              </a:rPr>
              <a:t>take</a:t>
            </a:r>
            <a:r>
              <a:rPr lang="de-DE" sz="2000" dirty="0">
                <a:solidFill>
                  <a:srgbClr val="004D86"/>
                </a:solidFill>
              </a:rPr>
              <a:t> </a:t>
            </a:r>
            <a:r>
              <a:rPr lang="de-DE" sz="2000" dirty="0" err="1">
                <a:solidFill>
                  <a:srgbClr val="004D86"/>
                </a:solidFill>
              </a:rPr>
              <a:t>the</a:t>
            </a:r>
            <a:r>
              <a:rPr lang="de-DE" sz="2000" dirty="0">
                <a:solidFill>
                  <a:srgbClr val="004D86"/>
                </a:solidFill>
              </a:rPr>
              <a:t> </a:t>
            </a:r>
            <a:r>
              <a:rPr lang="de-DE" sz="2000" dirty="0" err="1">
                <a:solidFill>
                  <a:srgbClr val="004D86"/>
                </a:solidFill>
              </a:rPr>
              <a:t>Stata</a:t>
            </a:r>
            <a:r>
              <a:rPr lang="de-DE" sz="2000" dirty="0">
                <a:solidFill>
                  <a:srgbClr val="004D86"/>
                </a:solidFill>
              </a:rPr>
              <a:t> </a:t>
            </a:r>
            <a:r>
              <a:rPr lang="de-DE" sz="2000" dirty="0" err="1">
                <a:solidFill>
                  <a:srgbClr val="004D86"/>
                </a:solidFill>
              </a:rPr>
              <a:t>crash</a:t>
            </a:r>
            <a:r>
              <a:rPr lang="de-DE" sz="2000" dirty="0">
                <a:solidFill>
                  <a:srgbClr val="004D86"/>
                </a:solidFill>
              </a:rPr>
              <a:t> </a:t>
            </a:r>
            <a:r>
              <a:rPr lang="de-DE" sz="2000" dirty="0" err="1">
                <a:solidFill>
                  <a:srgbClr val="004D86"/>
                </a:solidFill>
              </a:rPr>
              <a:t>courses</a:t>
            </a:r>
            <a:r>
              <a:rPr lang="de-DE" sz="2000" dirty="0">
                <a:solidFill>
                  <a:srgbClr val="004D86"/>
                </a:solidFill>
              </a:rPr>
              <a:t> </a:t>
            </a:r>
            <a:r>
              <a:rPr lang="de-DE" sz="2000" dirty="0" err="1">
                <a:solidFill>
                  <a:srgbClr val="004D86"/>
                </a:solidFill>
              </a:rPr>
              <a:t>offered</a:t>
            </a:r>
            <a:r>
              <a:rPr lang="de-DE" sz="2000" dirty="0">
                <a:solidFill>
                  <a:srgbClr val="004D86"/>
                </a:solidFill>
              </a:rPr>
              <a:t> </a:t>
            </a:r>
            <a:r>
              <a:rPr lang="de-DE" sz="2000" dirty="0" err="1">
                <a:solidFill>
                  <a:srgbClr val="004D86"/>
                </a:solidFill>
              </a:rPr>
              <a:t>this</a:t>
            </a:r>
            <a:r>
              <a:rPr lang="de-DE" sz="2000" dirty="0">
                <a:solidFill>
                  <a:srgbClr val="004D86"/>
                </a:solidFill>
              </a:rPr>
              <a:t> </a:t>
            </a:r>
            <a:r>
              <a:rPr lang="de-DE" sz="2000" dirty="0" err="1">
                <a:solidFill>
                  <a:srgbClr val="004D86"/>
                </a:solidFill>
              </a:rPr>
              <a:t>semester</a:t>
            </a:r>
            <a:r>
              <a:rPr lang="de-DE" sz="2000" dirty="0">
                <a:solidFill>
                  <a:srgbClr val="004D86"/>
                </a:solidFill>
              </a:rPr>
              <a:t> in </a:t>
            </a:r>
            <a:r>
              <a:rPr lang="de-DE" sz="2000" dirty="0" err="1">
                <a:solidFill>
                  <a:srgbClr val="004D86"/>
                </a:solidFill>
              </a:rPr>
              <a:t>the</a:t>
            </a:r>
            <a:r>
              <a:rPr lang="de-DE" sz="2000" dirty="0">
                <a:solidFill>
                  <a:srgbClr val="004D86"/>
                </a:solidFill>
              </a:rPr>
              <a:t> </a:t>
            </a:r>
            <a:r>
              <a:rPr lang="de-DE" sz="2000" dirty="0" err="1">
                <a:solidFill>
                  <a:srgbClr val="004D86"/>
                </a:solidFill>
              </a:rPr>
              <a:t>program</a:t>
            </a:r>
            <a:endParaRPr lang="de-DE" sz="2000" dirty="0">
              <a:solidFill>
                <a:srgbClr val="004D86"/>
              </a:solidFill>
            </a:endParaRPr>
          </a:p>
          <a:p>
            <a:pPr marL="0" lvl="0" indent="0">
              <a:buNone/>
            </a:pPr>
            <a:endParaRPr lang="de-DE" sz="2200" dirty="0">
              <a:solidFill>
                <a:srgbClr val="004D86"/>
              </a:solidFill>
            </a:endParaRPr>
          </a:p>
        </p:txBody>
      </p:sp>
      <p:sp>
        <p:nvSpPr>
          <p:cNvPr id="17410"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pic>
        <p:nvPicPr>
          <p:cNvPr id="17415" name="Kép 5" descr="Logo_FU_Berlin.jpg"/>
          <p:cNvPicPr>
            <a:picLocks noChangeAspect="1" noChangeArrowheads="1"/>
          </p:cNvPicPr>
          <p:nvPr/>
        </p:nvPicPr>
        <p:blipFill>
          <a:blip r:embed="rId3"/>
          <a:srcRect l="851" t="25320" r="1192" b="28918"/>
          <a:stretch>
            <a:fillRect/>
          </a:stretch>
        </p:blipFill>
        <p:spPr bwMode="auto">
          <a:xfrm>
            <a:off x="6443663" y="115888"/>
            <a:ext cx="2484437" cy="720725"/>
          </a:xfrm>
          <a:prstGeom prst="rect">
            <a:avLst/>
          </a:prstGeom>
          <a:noFill/>
          <a:ln w="9525">
            <a:noFill/>
            <a:miter lim="800000"/>
            <a:headEnd/>
            <a:tailEnd/>
          </a:ln>
        </p:spPr>
      </p:pic>
    </p:spTree>
    <p:extLst>
      <p:ext uri="{BB962C8B-B14F-4D97-AF65-F5344CB8AC3E}">
        <p14:creationId xmlns:p14="http://schemas.microsoft.com/office/powerpoint/2010/main" val="3575290887"/>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462191" y="472947"/>
            <a:ext cx="8229600" cy="1143000"/>
          </a:xfrm>
        </p:spPr>
        <p:txBody>
          <a:bodyPr/>
          <a:lstStyle/>
          <a:p>
            <a:pPr algn="l" eaLnBrk="1" hangingPunct="1"/>
            <a:r>
              <a:rPr lang="de-DE" sz="3600" dirty="0" err="1">
                <a:solidFill>
                  <a:srgbClr val="004D86"/>
                </a:solidFill>
              </a:rPr>
              <a:t>UniSport</a:t>
            </a:r>
            <a:endParaRPr lang="de-DE" sz="3600" dirty="0">
              <a:solidFill>
                <a:srgbClr val="004D86"/>
              </a:solidFill>
            </a:endParaRPr>
          </a:p>
        </p:txBody>
      </p:sp>
      <p:sp>
        <p:nvSpPr>
          <p:cNvPr id="2" name="Content Placeholder 1"/>
          <p:cNvSpPr>
            <a:spLocks noGrp="1"/>
          </p:cNvSpPr>
          <p:nvPr>
            <p:ph idx="1"/>
          </p:nvPr>
        </p:nvSpPr>
        <p:spPr>
          <a:xfrm>
            <a:off x="462191" y="1772816"/>
            <a:ext cx="8229600" cy="4680520"/>
          </a:xfrm>
        </p:spPr>
        <p:txBody>
          <a:bodyPr/>
          <a:lstStyle/>
          <a:p>
            <a:r>
              <a:rPr lang="en-US" sz="2000" dirty="0">
                <a:solidFill>
                  <a:srgbClr val="004D86"/>
                </a:solidFill>
              </a:rPr>
              <a:t>FU students can participate in sport courses from FU, HU, TU, HTW, </a:t>
            </a:r>
            <a:r>
              <a:rPr lang="en-US" sz="2000" dirty="0" err="1">
                <a:solidFill>
                  <a:srgbClr val="004D86"/>
                </a:solidFill>
              </a:rPr>
              <a:t>Beuth</a:t>
            </a:r>
            <a:r>
              <a:rPr lang="en-US" sz="2000" dirty="0">
                <a:solidFill>
                  <a:srgbClr val="004D86"/>
                </a:solidFill>
              </a:rPr>
              <a:t> and Uni Potsdam for small fees</a:t>
            </a:r>
          </a:p>
          <a:p>
            <a:r>
              <a:rPr lang="en-US" sz="2000" dirty="0">
                <a:solidFill>
                  <a:srgbClr val="004D86"/>
                </a:solidFill>
              </a:rPr>
              <a:t>A wide range of courses: </a:t>
            </a:r>
            <a:r>
              <a:rPr lang="en-US" sz="2000" dirty="0" err="1">
                <a:solidFill>
                  <a:srgbClr val="004D86"/>
                </a:solidFill>
              </a:rPr>
              <a:t>Ballsport</a:t>
            </a:r>
            <a:r>
              <a:rPr lang="en-US" sz="2000" dirty="0">
                <a:solidFill>
                  <a:srgbClr val="004D86"/>
                </a:solidFill>
              </a:rPr>
              <a:t>, fitness, yoga, climbing, riding, dancing, water sports, etc.</a:t>
            </a:r>
          </a:p>
          <a:p>
            <a:r>
              <a:rPr lang="en-US" sz="2000" dirty="0">
                <a:solidFill>
                  <a:srgbClr val="004D86"/>
                </a:solidFill>
              </a:rPr>
              <a:t>This website allows to search all courses from those universities</a:t>
            </a:r>
          </a:p>
          <a:p>
            <a:pPr lvl="1"/>
            <a:r>
              <a:rPr lang="en-US" sz="1600" dirty="0">
                <a:solidFill>
                  <a:srgbClr val="004D86"/>
                </a:solidFill>
                <a:hlinkClick r:id="rId2"/>
              </a:rPr>
              <a:t>https://www.unisport.berlin/classes</a:t>
            </a:r>
            <a:endParaRPr lang="en-US" sz="1600" dirty="0">
              <a:solidFill>
                <a:srgbClr val="004D86"/>
              </a:solidFill>
            </a:endParaRPr>
          </a:p>
          <a:p>
            <a:pPr lvl="1"/>
            <a:r>
              <a:rPr lang="en-US" sz="1600" dirty="0">
                <a:solidFill>
                  <a:srgbClr val="004D86"/>
                </a:solidFill>
                <a:hlinkClick r:id="rId3"/>
              </a:rPr>
              <a:t>https://www.hochschulsport.fu-berlin.de/</a:t>
            </a:r>
            <a:r>
              <a:rPr lang="en-US" sz="1600" dirty="0">
                <a:solidFill>
                  <a:srgbClr val="004D86"/>
                </a:solidFill>
              </a:rPr>
              <a:t> </a:t>
            </a:r>
            <a:r>
              <a:rPr lang="en-US" sz="1600" dirty="0">
                <a:solidFill>
                  <a:srgbClr val="004D86"/>
                </a:solidFill>
                <a:sym typeface="Wingdings" panose="05000000000000000000" pitchFamily="2" charset="2"/>
              </a:rPr>
              <a:t> on the right side: “Information in English”</a:t>
            </a:r>
            <a:endParaRPr lang="en-US" sz="1600" dirty="0">
              <a:solidFill>
                <a:srgbClr val="004D86"/>
              </a:solidFill>
            </a:endParaRPr>
          </a:p>
          <a:p>
            <a:pPr lvl="1"/>
            <a:r>
              <a:rPr lang="en-US" sz="1600" dirty="0">
                <a:solidFill>
                  <a:srgbClr val="004D86"/>
                </a:solidFill>
                <a:hlinkClick r:id="rId4"/>
              </a:rPr>
              <a:t>https://www.buchsys.de/fu-berlin/angebote/aktueller_zeitraum/index.html</a:t>
            </a:r>
            <a:r>
              <a:rPr lang="en-US" sz="1600" dirty="0">
                <a:solidFill>
                  <a:srgbClr val="004D86"/>
                </a:solidFill>
              </a:rPr>
              <a:t> (FU)</a:t>
            </a:r>
          </a:p>
          <a:p>
            <a:r>
              <a:rPr lang="en-US" sz="2000" dirty="0">
                <a:solidFill>
                  <a:srgbClr val="004D86"/>
                </a:solidFill>
              </a:rPr>
              <a:t>Online registration starts on October 12 at noon</a:t>
            </a:r>
          </a:p>
          <a:p>
            <a:r>
              <a:rPr lang="en-US" sz="2000" dirty="0">
                <a:solidFill>
                  <a:srgbClr val="004D86"/>
                </a:solidFill>
              </a:rPr>
              <a:t>Time period winter term: 02.11.2020-18.04.2021 </a:t>
            </a:r>
          </a:p>
          <a:p>
            <a:r>
              <a:rPr lang="en-US" sz="2000" dirty="0">
                <a:solidFill>
                  <a:srgbClr val="004D86"/>
                </a:solidFill>
              </a:rPr>
              <a:t>Special offers during term breaks</a:t>
            </a:r>
          </a:p>
          <a:p>
            <a:r>
              <a:rPr lang="en-US" sz="2000" dirty="0">
                <a:solidFill>
                  <a:srgbClr val="004D86"/>
                </a:solidFill>
              </a:rPr>
              <a:t>Sports classes will take place indoor, outdoor or @Home</a:t>
            </a:r>
          </a:p>
          <a:p>
            <a:endParaRPr lang="en-US" sz="2000" dirty="0">
              <a:solidFill>
                <a:srgbClr val="004D86"/>
              </a:solidFill>
            </a:endParaRPr>
          </a:p>
          <a:p>
            <a:pPr marL="0" lvl="0" indent="0">
              <a:buNone/>
            </a:pPr>
            <a:endParaRPr lang="de-DE" sz="2200" dirty="0">
              <a:solidFill>
                <a:srgbClr val="004D86"/>
              </a:solidFill>
            </a:endParaRPr>
          </a:p>
        </p:txBody>
      </p:sp>
      <p:sp>
        <p:nvSpPr>
          <p:cNvPr id="17410"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pic>
        <p:nvPicPr>
          <p:cNvPr id="17415" name="Kép 5" descr="Logo_FU_Berlin.jpg"/>
          <p:cNvPicPr>
            <a:picLocks noChangeAspect="1" noChangeArrowheads="1"/>
          </p:cNvPicPr>
          <p:nvPr/>
        </p:nvPicPr>
        <p:blipFill>
          <a:blip r:embed="rId5"/>
          <a:srcRect l="851" t="25320" r="1192" b="28918"/>
          <a:stretch>
            <a:fillRect/>
          </a:stretch>
        </p:blipFill>
        <p:spPr bwMode="auto">
          <a:xfrm>
            <a:off x="6443663" y="115888"/>
            <a:ext cx="2484437" cy="720725"/>
          </a:xfrm>
          <a:prstGeom prst="rect">
            <a:avLst/>
          </a:prstGeom>
          <a:noFill/>
          <a:ln w="9525">
            <a:noFill/>
            <a:miter lim="800000"/>
            <a:headEnd/>
            <a:tailEnd/>
          </a:ln>
        </p:spPr>
      </p:pic>
    </p:spTree>
    <p:extLst>
      <p:ext uri="{BB962C8B-B14F-4D97-AF65-F5344CB8AC3E}">
        <p14:creationId xmlns:p14="http://schemas.microsoft.com/office/powerpoint/2010/main" val="1020045591"/>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462191" y="472947"/>
            <a:ext cx="8229600" cy="1143000"/>
          </a:xfrm>
        </p:spPr>
        <p:txBody>
          <a:bodyPr/>
          <a:lstStyle/>
          <a:p>
            <a:pPr algn="l" eaLnBrk="1" hangingPunct="1"/>
            <a:r>
              <a:rPr lang="de-DE" sz="3600" dirty="0">
                <a:solidFill>
                  <a:srgbClr val="004D86"/>
                </a:solidFill>
              </a:rPr>
              <a:t>Open Lectures </a:t>
            </a:r>
            <a:r>
              <a:rPr lang="de-DE" sz="3600" dirty="0" err="1">
                <a:solidFill>
                  <a:srgbClr val="004D86"/>
                </a:solidFill>
              </a:rPr>
              <a:t>and</a:t>
            </a:r>
            <a:r>
              <a:rPr lang="de-DE" sz="3600" dirty="0">
                <a:solidFill>
                  <a:srgbClr val="004D86"/>
                </a:solidFill>
              </a:rPr>
              <a:t> Events</a:t>
            </a:r>
          </a:p>
        </p:txBody>
      </p:sp>
      <p:sp>
        <p:nvSpPr>
          <p:cNvPr id="2" name="Content Placeholder 1"/>
          <p:cNvSpPr>
            <a:spLocks noGrp="1"/>
          </p:cNvSpPr>
          <p:nvPr>
            <p:ph idx="1"/>
          </p:nvPr>
        </p:nvSpPr>
        <p:spPr>
          <a:xfrm>
            <a:off x="462191" y="1772816"/>
            <a:ext cx="8229600" cy="4969296"/>
          </a:xfrm>
        </p:spPr>
        <p:txBody>
          <a:bodyPr/>
          <a:lstStyle/>
          <a:p>
            <a:r>
              <a:rPr lang="de-DE" sz="2000" dirty="0">
                <a:solidFill>
                  <a:srgbClr val="004D86"/>
                </a:solidFill>
              </a:rPr>
              <a:t>FU open Lectures</a:t>
            </a:r>
          </a:p>
          <a:p>
            <a:pPr lvl="1"/>
            <a:r>
              <a:rPr lang="de-DE" sz="1600" dirty="0">
                <a:solidFill>
                  <a:srgbClr val="004D86"/>
                </a:solidFill>
                <a:hlinkClick r:id="rId2"/>
              </a:rPr>
              <a:t>https://www.fu-berlin.de/sites/offenerhoersaal/index.html</a:t>
            </a:r>
            <a:endParaRPr lang="de-DE" sz="1600" dirty="0">
              <a:solidFill>
                <a:srgbClr val="004D86"/>
              </a:solidFill>
            </a:endParaRPr>
          </a:p>
          <a:p>
            <a:r>
              <a:rPr lang="de-DE" sz="2000" dirty="0">
                <a:solidFill>
                  <a:srgbClr val="004D86"/>
                </a:solidFill>
              </a:rPr>
              <a:t>HU open Lectures</a:t>
            </a:r>
          </a:p>
          <a:p>
            <a:pPr lvl="1"/>
            <a:r>
              <a:rPr lang="de-DE" sz="1600" dirty="0">
                <a:solidFill>
                  <a:srgbClr val="004D86"/>
                </a:solidFill>
                <a:hlinkClick r:id="rId3"/>
              </a:rPr>
              <a:t>https://www.hu-berlin.de/de/studium/beruf/wissenschaftliche-weiterbildung/ringvorlesungen</a:t>
            </a:r>
            <a:endParaRPr lang="de-DE" sz="1600" dirty="0">
              <a:solidFill>
                <a:srgbClr val="004D86"/>
              </a:solidFill>
            </a:endParaRPr>
          </a:p>
          <a:p>
            <a:pPr lvl="1"/>
            <a:r>
              <a:rPr lang="de-DE" sz="1600" dirty="0" err="1">
                <a:solidFill>
                  <a:srgbClr val="004D86"/>
                </a:solidFill>
              </a:rPr>
              <a:t>No</a:t>
            </a:r>
            <a:r>
              <a:rPr lang="de-DE" sz="1600" dirty="0">
                <a:solidFill>
                  <a:srgbClr val="004D86"/>
                </a:solidFill>
              </a:rPr>
              <a:t> </a:t>
            </a:r>
            <a:r>
              <a:rPr lang="de-DE" sz="1600" dirty="0" err="1">
                <a:solidFill>
                  <a:srgbClr val="004D86"/>
                </a:solidFill>
              </a:rPr>
              <a:t>program</a:t>
            </a:r>
            <a:r>
              <a:rPr lang="de-DE" sz="1600" dirty="0">
                <a:solidFill>
                  <a:srgbClr val="004D86"/>
                </a:solidFill>
              </a:rPr>
              <a:t> </a:t>
            </a:r>
            <a:r>
              <a:rPr lang="de-DE" sz="1600" dirty="0" err="1">
                <a:solidFill>
                  <a:srgbClr val="004D86"/>
                </a:solidFill>
              </a:rPr>
              <a:t>for</a:t>
            </a:r>
            <a:r>
              <a:rPr lang="de-DE" sz="1600" dirty="0">
                <a:solidFill>
                  <a:srgbClr val="004D86"/>
                </a:solidFill>
              </a:rPr>
              <a:t> </a:t>
            </a:r>
            <a:r>
              <a:rPr lang="de-DE" sz="1600" dirty="0" err="1">
                <a:solidFill>
                  <a:srgbClr val="004D86"/>
                </a:solidFill>
              </a:rPr>
              <a:t>this</a:t>
            </a:r>
            <a:r>
              <a:rPr lang="de-DE" sz="1600" dirty="0">
                <a:solidFill>
                  <a:srgbClr val="004D86"/>
                </a:solidFill>
              </a:rPr>
              <a:t> </a:t>
            </a:r>
            <a:r>
              <a:rPr lang="de-DE" sz="1600" dirty="0" err="1">
                <a:solidFill>
                  <a:srgbClr val="004D86"/>
                </a:solidFill>
              </a:rPr>
              <a:t>winter</a:t>
            </a:r>
            <a:r>
              <a:rPr lang="de-DE" sz="1600" dirty="0">
                <a:solidFill>
                  <a:srgbClr val="004D86"/>
                </a:solidFill>
              </a:rPr>
              <a:t> </a:t>
            </a:r>
            <a:r>
              <a:rPr lang="de-DE" sz="1600" dirty="0" err="1">
                <a:solidFill>
                  <a:srgbClr val="004D86"/>
                </a:solidFill>
              </a:rPr>
              <a:t>term</a:t>
            </a:r>
            <a:r>
              <a:rPr lang="de-DE" sz="1600" dirty="0">
                <a:solidFill>
                  <a:srgbClr val="004D86"/>
                </a:solidFill>
              </a:rPr>
              <a:t> </a:t>
            </a:r>
            <a:r>
              <a:rPr lang="de-DE" sz="1600" dirty="0" err="1">
                <a:solidFill>
                  <a:srgbClr val="004D86"/>
                </a:solidFill>
              </a:rPr>
              <a:t>for</a:t>
            </a:r>
            <a:r>
              <a:rPr lang="de-DE" sz="1600" dirty="0">
                <a:solidFill>
                  <a:srgbClr val="004D86"/>
                </a:solidFill>
              </a:rPr>
              <a:t> </a:t>
            </a:r>
            <a:r>
              <a:rPr lang="de-DE" sz="1600" dirty="0" err="1">
                <a:solidFill>
                  <a:srgbClr val="004D86"/>
                </a:solidFill>
              </a:rPr>
              <a:t>now</a:t>
            </a:r>
            <a:endParaRPr lang="de-DE" sz="1600" dirty="0">
              <a:solidFill>
                <a:srgbClr val="004D86"/>
              </a:solidFill>
            </a:endParaRPr>
          </a:p>
          <a:p>
            <a:r>
              <a:rPr lang="de-DE" sz="2000" dirty="0">
                <a:solidFill>
                  <a:srgbClr val="004D86"/>
                </a:solidFill>
              </a:rPr>
              <a:t>WZB Events</a:t>
            </a:r>
          </a:p>
          <a:p>
            <a:pPr lvl="1"/>
            <a:r>
              <a:rPr lang="de-DE" sz="1600" dirty="0">
                <a:solidFill>
                  <a:srgbClr val="004D86"/>
                </a:solidFill>
                <a:hlinkClick r:id="rId4"/>
              </a:rPr>
              <a:t>https://www.wzb.eu/en/events</a:t>
            </a:r>
            <a:endParaRPr lang="de-DE" sz="1600" dirty="0">
              <a:solidFill>
                <a:srgbClr val="004D86"/>
              </a:solidFill>
            </a:endParaRPr>
          </a:p>
          <a:p>
            <a:r>
              <a:rPr lang="de-DE" sz="2000" dirty="0">
                <a:solidFill>
                  <a:srgbClr val="004D86"/>
                </a:solidFill>
              </a:rPr>
              <a:t>DIW Events</a:t>
            </a:r>
          </a:p>
          <a:p>
            <a:pPr lvl="1"/>
            <a:r>
              <a:rPr lang="de-DE" sz="1600" dirty="0">
                <a:solidFill>
                  <a:srgbClr val="004D86"/>
                </a:solidFill>
                <a:hlinkClick r:id="rId5"/>
              </a:rPr>
              <a:t>https://www.diw.de/en/diw_01.c.621973.en/calendar.html</a:t>
            </a:r>
            <a:endParaRPr lang="de-DE" sz="1600" dirty="0">
              <a:solidFill>
                <a:srgbClr val="004D86"/>
              </a:solidFill>
            </a:endParaRPr>
          </a:p>
          <a:p>
            <a:r>
              <a:rPr lang="de-DE" sz="2000" dirty="0">
                <a:solidFill>
                  <a:srgbClr val="004D86"/>
                </a:solidFill>
              </a:rPr>
              <a:t>Humboldt Institute </a:t>
            </a:r>
            <a:r>
              <a:rPr lang="de-DE" sz="2000" dirty="0" err="1">
                <a:solidFill>
                  <a:srgbClr val="004D86"/>
                </a:solidFill>
              </a:rPr>
              <a:t>for</a:t>
            </a:r>
            <a:r>
              <a:rPr lang="de-DE" sz="2000" dirty="0">
                <a:solidFill>
                  <a:srgbClr val="004D86"/>
                </a:solidFill>
              </a:rPr>
              <a:t> Internet and Society</a:t>
            </a:r>
          </a:p>
          <a:p>
            <a:pPr lvl="1"/>
            <a:r>
              <a:rPr lang="de-DE" sz="1600" dirty="0">
                <a:solidFill>
                  <a:srgbClr val="004D86"/>
                </a:solidFill>
                <a:hlinkClick r:id="rId6"/>
              </a:rPr>
              <a:t>https://www.hiig.de/en/events/</a:t>
            </a:r>
            <a:endParaRPr lang="de-DE" sz="1600" dirty="0">
              <a:solidFill>
                <a:srgbClr val="004D86"/>
              </a:solidFill>
            </a:endParaRPr>
          </a:p>
          <a:p>
            <a:r>
              <a:rPr lang="de-DE" sz="2000" dirty="0">
                <a:solidFill>
                  <a:srgbClr val="004D86"/>
                </a:solidFill>
              </a:rPr>
              <a:t>Berlin Institute </a:t>
            </a:r>
            <a:r>
              <a:rPr lang="de-DE" sz="2000" dirty="0" err="1">
                <a:solidFill>
                  <a:srgbClr val="004D86"/>
                </a:solidFill>
              </a:rPr>
              <a:t>for</a:t>
            </a:r>
            <a:r>
              <a:rPr lang="de-DE" sz="2000" dirty="0">
                <a:solidFill>
                  <a:srgbClr val="004D86"/>
                </a:solidFill>
              </a:rPr>
              <a:t> </a:t>
            </a:r>
            <a:r>
              <a:rPr lang="de-DE" sz="2000" dirty="0" err="1">
                <a:solidFill>
                  <a:srgbClr val="004D86"/>
                </a:solidFill>
              </a:rPr>
              <a:t>empirical</a:t>
            </a:r>
            <a:r>
              <a:rPr lang="de-DE" sz="2000" dirty="0">
                <a:solidFill>
                  <a:srgbClr val="004D86"/>
                </a:solidFill>
              </a:rPr>
              <a:t> </a:t>
            </a:r>
            <a:r>
              <a:rPr lang="de-DE" sz="2000" dirty="0" err="1">
                <a:solidFill>
                  <a:srgbClr val="004D86"/>
                </a:solidFill>
              </a:rPr>
              <a:t>integration</a:t>
            </a:r>
            <a:r>
              <a:rPr lang="de-DE" sz="2000" dirty="0">
                <a:solidFill>
                  <a:srgbClr val="004D86"/>
                </a:solidFill>
              </a:rPr>
              <a:t> and </a:t>
            </a:r>
            <a:r>
              <a:rPr lang="de-DE" sz="2000" dirty="0" err="1">
                <a:solidFill>
                  <a:srgbClr val="004D86"/>
                </a:solidFill>
              </a:rPr>
              <a:t>migration</a:t>
            </a:r>
            <a:r>
              <a:rPr lang="de-DE" sz="2000" dirty="0">
                <a:solidFill>
                  <a:srgbClr val="004D86"/>
                </a:solidFill>
              </a:rPr>
              <a:t> </a:t>
            </a:r>
            <a:r>
              <a:rPr lang="de-DE" sz="2000" dirty="0" err="1">
                <a:solidFill>
                  <a:srgbClr val="004D86"/>
                </a:solidFill>
              </a:rPr>
              <a:t>studies</a:t>
            </a:r>
            <a:endParaRPr lang="de-DE" sz="2000" dirty="0">
              <a:solidFill>
                <a:srgbClr val="004D86"/>
              </a:solidFill>
            </a:endParaRPr>
          </a:p>
          <a:p>
            <a:pPr lvl="1"/>
            <a:r>
              <a:rPr lang="de-DE" sz="1600" dirty="0">
                <a:solidFill>
                  <a:srgbClr val="004D86"/>
                </a:solidFill>
                <a:hlinkClick r:id="rId7"/>
              </a:rPr>
              <a:t>http://www.bim.hu-berlin.de/en/events/</a:t>
            </a:r>
            <a:r>
              <a:rPr lang="de-DE" sz="1600" dirty="0">
                <a:solidFill>
                  <a:srgbClr val="004D86"/>
                </a:solidFill>
              </a:rPr>
              <a:t> </a:t>
            </a:r>
            <a:endParaRPr lang="de-DE" sz="2000" dirty="0">
              <a:solidFill>
                <a:srgbClr val="004D86"/>
              </a:solidFill>
            </a:endParaRPr>
          </a:p>
          <a:p>
            <a:pPr marL="0" lvl="0" indent="0">
              <a:buNone/>
            </a:pPr>
            <a:endParaRPr lang="de-DE" sz="2200" dirty="0">
              <a:solidFill>
                <a:srgbClr val="004D86"/>
              </a:solidFill>
            </a:endParaRPr>
          </a:p>
        </p:txBody>
      </p:sp>
      <p:sp>
        <p:nvSpPr>
          <p:cNvPr id="17410"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pic>
        <p:nvPicPr>
          <p:cNvPr id="17415" name="Kép 5" descr="Logo_FU_Berlin.jpg"/>
          <p:cNvPicPr>
            <a:picLocks noChangeAspect="1" noChangeArrowheads="1"/>
          </p:cNvPicPr>
          <p:nvPr/>
        </p:nvPicPr>
        <p:blipFill>
          <a:blip r:embed="rId8"/>
          <a:srcRect l="851" t="25320" r="1192" b="28918"/>
          <a:stretch>
            <a:fillRect/>
          </a:stretch>
        </p:blipFill>
        <p:spPr bwMode="auto">
          <a:xfrm>
            <a:off x="6443663" y="115888"/>
            <a:ext cx="2484437" cy="720725"/>
          </a:xfrm>
          <a:prstGeom prst="rect">
            <a:avLst/>
          </a:prstGeom>
          <a:noFill/>
          <a:ln w="9525">
            <a:noFill/>
            <a:miter lim="800000"/>
            <a:headEnd/>
            <a:tailEnd/>
          </a:ln>
        </p:spPr>
      </p:pic>
    </p:spTree>
    <p:extLst>
      <p:ext uri="{BB962C8B-B14F-4D97-AF65-F5344CB8AC3E}">
        <p14:creationId xmlns:p14="http://schemas.microsoft.com/office/powerpoint/2010/main" val="1611778261"/>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462191" y="472947"/>
            <a:ext cx="8229600" cy="1143000"/>
          </a:xfrm>
        </p:spPr>
        <p:txBody>
          <a:bodyPr/>
          <a:lstStyle/>
          <a:p>
            <a:pPr algn="l" eaLnBrk="1" hangingPunct="1"/>
            <a:r>
              <a:rPr lang="de-DE" sz="3600" dirty="0">
                <a:solidFill>
                  <a:srgbClr val="004D86"/>
                </a:solidFill>
              </a:rPr>
              <a:t>Jobs</a:t>
            </a:r>
          </a:p>
        </p:txBody>
      </p:sp>
      <p:sp>
        <p:nvSpPr>
          <p:cNvPr id="2" name="Content Placeholder 1"/>
          <p:cNvSpPr>
            <a:spLocks noGrp="1"/>
          </p:cNvSpPr>
          <p:nvPr>
            <p:ph idx="1"/>
          </p:nvPr>
        </p:nvSpPr>
        <p:spPr>
          <a:xfrm>
            <a:off x="462191" y="1772816"/>
            <a:ext cx="8229600" cy="4137323"/>
          </a:xfrm>
        </p:spPr>
        <p:txBody>
          <a:bodyPr/>
          <a:lstStyle/>
          <a:p>
            <a:r>
              <a:rPr lang="de-DE" sz="2000" dirty="0">
                <a:solidFill>
                  <a:srgbClr val="004D86"/>
                </a:solidFill>
              </a:rPr>
              <a:t>FU </a:t>
            </a:r>
          </a:p>
          <a:p>
            <a:pPr lvl="1"/>
            <a:r>
              <a:rPr lang="de-DE" sz="1600" dirty="0">
                <a:solidFill>
                  <a:srgbClr val="004D86"/>
                </a:solidFill>
                <a:hlinkClick r:id="rId2"/>
              </a:rPr>
              <a:t>https://www.fu-berlin.de/universitaet/beruf-karriere/jobs/</a:t>
            </a:r>
            <a:endParaRPr lang="de-DE" sz="1600" dirty="0">
              <a:solidFill>
                <a:srgbClr val="004D86"/>
              </a:solidFill>
            </a:endParaRPr>
          </a:p>
          <a:p>
            <a:r>
              <a:rPr lang="de-DE" sz="2000" dirty="0">
                <a:solidFill>
                  <a:srgbClr val="004D86"/>
                </a:solidFill>
              </a:rPr>
              <a:t>WZB (Berlin Social Science Center)</a:t>
            </a:r>
            <a:endParaRPr lang="de-DE" sz="1600" dirty="0">
              <a:solidFill>
                <a:srgbClr val="004D86"/>
              </a:solidFill>
            </a:endParaRPr>
          </a:p>
          <a:p>
            <a:pPr lvl="1"/>
            <a:r>
              <a:rPr lang="de-DE" sz="1600" dirty="0">
                <a:solidFill>
                  <a:srgbClr val="004D86"/>
                </a:solidFill>
                <a:hlinkClick r:id="rId3"/>
              </a:rPr>
              <a:t>https://wzb.eu/en/the-wzb/working-at-the-wzb/job-opportunities</a:t>
            </a:r>
            <a:endParaRPr lang="de-DE" sz="1600" dirty="0">
              <a:solidFill>
                <a:srgbClr val="004D86"/>
              </a:solidFill>
            </a:endParaRPr>
          </a:p>
          <a:p>
            <a:r>
              <a:rPr lang="de-DE" sz="2000" dirty="0">
                <a:solidFill>
                  <a:srgbClr val="004D86"/>
                </a:solidFill>
              </a:rPr>
              <a:t>DIW (German Institute </a:t>
            </a:r>
            <a:r>
              <a:rPr lang="de-DE" sz="2000" dirty="0" err="1">
                <a:solidFill>
                  <a:srgbClr val="004D86"/>
                </a:solidFill>
              </a:rPr>
              <a:t>for</a:t>
            </a:r>
            <a:r>
              <a:rPr lang="de-DE" sz="2000" dirty="0">
                <a:solidFill>
                  <a:srgbClr val="004D86"/>
                </a:solidFill>
              </a:rPr>
              <a:t> </a:t>
            </a:r>
            <a:r>
              <a:rPr lang="de-DE" sz="2000" dirty="0" err="1">
                <a:solidFill>
                  <a:srgbClr val="004D86"/>
                </a:solidFill>
              </a:rPr>
              <a:t>Economic</a:t>
            </a:r>
            <a:r>
              <a:rPr lang="de-DE" sz="2000" dirty="0">
                <a:solidFill>
                  <a:srgbClr val="004D86"/>
                </a:solidFill>
              </a:rPr>
              <a:t> Research)</a:t>
            </a:r>
          </a:p>
          <a:p>
            <a:pPr lvl="1"/>
            <a:r>
              <a:rPr lang="de-DE" sz="1600" dirty="0">
                <a:solidFill>
                  <a:srgbClr val="004D86"/>
                </a:solidFill>
                <a:hlinkClick r:id="rId4"/>
              </a:rPr>
              <a:t>https://www.diw.de/en/diw_01.c.618535.en/careers/job_offers.html</a:t>
            </a:r>
            <a:endParaRPr lang="de-DE" sz="1600" dirty="0">
              <a:solidFill>
                <a:srgbClr val="004D86"/>
              </a:solidFill>
            </a:endParaRPr>
          </a:p>
          <a:p>
            <a:r>
              <a:rPr lang="de-DE" sz="2000" dirty="0">
                <a:solidFill>
                  <a:srgbClr val="004D86"/>
                </a:solidFill>
              </a:rPr>
              <a:t>TU</a:t>
            </a:r>
          </a:p>
          <a:p>
            <a:pPr lvl="1"/>
            <a:r>
              <a:rPr lang="de-DE" sz="1600" dirty="0">
                <a:solidFill>
                  <a:srgbClr val="004D86"/>
                </a:solidFill>
                <a:hlinkClick r:id="rId5"/>
              </a:rPr>
              <a:t>https://www.personalabteilung.tu-berlin.de/menue/jobs/stellenausschreibungen/</a:t>
            </a:r>
            <a:endParaRPr lang="de-DE" sz="1600" dirty="0">
              <a:solidFill>
                <a:srgbClr val="004D86"/>
              </a:solidFill>
            </a:endParaRPr>
          </a:p>
          <a:p>
            <a:r>
              <a:rPr lang="de-DE" sz="2000" dirty="0">
                <a:solidFill>
                  <a:srgbClr val="004D86"/>
                </a:solidFill>
              </a:rPr>
              <a:t>HU</a:t>
            </a:r>
          </a:p>
          <a:p>
            <a:pPr lvl="1"/>
            <a:r>
              <a:rPr lang="de-DE" sz="1600" dirty="0">
                <a:solidFill>
                  <a:srgbClr val="004D86"/>
                </a:solidFill>
                <a:hlinkClick r:id="rId6"/>
              </a:rPr>
              <a:t>https://www.hu-berlin.de/de/service/arbeit/stellen/standardseite?set_language=de</a:t>
            </a:r>
            <a:endParaRPr lang="de-DE" sz="1600" dirty="0">
              <a:solidFill>
                <a:srgbClr val="004D86"/>
              </a:solidFill>
            </a:endParaRPr>
          </a:p>
          <a:p>
            <a:pPr marL="0" lvl="0" indent="0">
              <a:buNone/>
            </a:pPr>
            <a:endParaRPr lang="de-DE" sz="2200" dirty="0">
              <a:solidFill>
                <a:srgbClr val="004D86"/>
              </a:solidFill>
            </a:endParaRPr>
          </a:p>
        </p:txBody>
      </p:sp>
      <p:sp>
        <p:nvSpPr>
          <p:cNvPr id="17410"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pic>
        <p:nvPicPr>
          <p:cNvPr id="17415" name="Kép 5" descr="Logo_FU_Berlin.jpg"/>
          <p:cNvPicPr>
            <a:picLocks noChangeAspect="1" noChangeArrowheads="1"/>
          </p:cNvPicPr>
          <p:nvPr/>
        </p:nvPicPr>
        <p:blipFill>
          <a:blip r:embed="rId7"/>
          <a:srcRect l="851" t="25320" r="1192" b="28918"/>
          <a:stretch>
            <a:fillRect/>
          </a:stretch>
        </p:blipFill>
        <p:spPr bwMode="auto">
          <a:xfrm>
            <a:off x="6443663" y="115888"/>
            <a:ext cx="2484437" cy="720725"/>
          </a:xfrm>
          <a:prstGeom prst="rect">
            <a:avLst/>
          </a:prstGeom>
          <a:noFill/>
          <a:ln w="9525">
            <a:noFill/>
            <a:miter lim="800000"/>
            <a:headEnd/>
            <a:tailEnd/>
          </a:ln>
        </p:spPr>
      </p:pic>
    </p:spTree>
    <p:extLst>
      <p:ext uri="{BB962C8B-B14F-4D97-AF65-F5344CB8AC3E}">
        <p14:creationId xmlns:p14="http://schemas.microsoft.com/office/powerpoint/2010/main" val="725657174"/>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ép 5" descr="Logo_FU_Berlin.jpg"/>
          <p:cNvPicPr>
            <a:picLocks noChangeAspect="1"/>
          </p:cNvPicPr>
          <p:nvPr/>
        </p:nvPicPr>
        <p:blipFill>
          <a:blip r:embed="rId2"/>
          <a:srcRect l="851" t="25320" r="1192" b="28918"/>
          <a:stretch>
            <a:fillRect/>
          </a:stretch>
        </p:blipFill>
        <p:spPr bwMode="auto">
          <a:xfrm>
            <a:off x="6532367" y="0"/>
            <a:ext cx="2611633" cy="816644"/>
          </a:xfrm>
          <a:prstGeom prst="rect">
            <a:avLst/>
          </a:prstGeom>
          <a:noFill/>
          <a:ln w="9525">
            <a:noFill/>
            <a:miter lim="800000"/>
            <a:headEnd/>
            <a:tailEnd/>
          </a:ln>
        </p:spPr>
      </p:pic>
      <p:sp>
        <p:nvSpPr>
          <p:cNvPr id="2" name="Title 1"/>
          <p:cNvSpPr>
            <a:spLocks noGrp="1"/>
          </p:cNvSpPr>
          <p:nvPr>
            <p:ph type="title"/>
          </p:nvPr>
        </p:nvSpPr>
        <p:spPr/>
        <p:txBody>
          <a:bodyPr/>
          <a:lstStyle/>
          <a:p>
            <a:pPr algn="l"/>
            <a:r>
              <a:rPr lang="en-US" sz="3200" dirty="0">
                <a:solidFill>
                  <a:srgbClr val="004D86"/>
                </a:solidFill>
              </a:rPr>
              <a:t>Student-Service-Center (SSC)</a:t>
            </a:r>
          </a:p>
        </p:txBody>
      </p:sp>
      <p:sp>
        <p:nvSpPr>
          <p:cNvPr id="3" name="Inhaltsplatzhalter 2"/>
          <p:cNvSpPr>
            <a:spLocks noGrp="1"/>
          </p:cNvSpPr>
          <p:nvPr>
            <p:ph idx="1"/>
          </p:nvPr>
        </p:nvSpPr>
        <p:spPr/>
        <p:txBody>
          <a:bodyPr/>
          <a:lstStyle/>
          <a:p>
            <a:r>
              <a:rPr lang="de-DE" sz="2000" dirty="0">
                <a:solidFill>
                  <a:srgbClr val="004D86"/>
                </a:solidFill>
                <a:hlinkClick r:id="rId3"/>
              </a:rPr>
              <a:t>https://www.fu-berlin.de/studium/beratung/ssc/index.html</a:t>
            </a:r>
            <a:endParaRPr lang="de-DE" sz="2000" dirty="0">
              <a:solidFill>
                <a:srgbClr val="004D86"/>
              </a:solidFill>
            </a:endParaRPr>
          </a:p>
          <a:p>
            <a:r>
              <a:rPr lang="en-US" sz="2000" dirty="0">
                <a:solidFill>
                  <a:srgbClr val="004D86"/>
                </a:solidFill>
              </a:rPr>
              <a:t>Central Contact Point for all Requests about your Studies</a:t>
            </a:r>
          </a:p>
          <a:p>
            <a:pPr lvl="1"/>
            <a:r>
              <a:rPr lang="en-US" sz="1600" dirty="0">
                <a:solidFill>
                  <a:srgbClr val="004D86"/>
                </a:solidFill>
              </a:rPr>
              <a:t>Admissions Office</a:t>
            </a:r>
          </a:p>
          <a:p>
            <a:pPr lvl="1"/>
            <a:r>
              <a:rPr lang="en-US" sz="1600" dirty="0">
                <a:solidFill>
                  <a:srgbClr val="004D86"/>
                </a:solidFill>
              </a:rPr>
              <a:t>General Academic Counseling</a:t>
            </a:r>
          </a:p>
          <a:p>
            <a:pPr lvl="1"/>
            <a:r>
              <a:rPr lang="en-US" sz="1600" dirty="0">
                <a:solidFill>
                  <a:srgbClr val="004D86"/>
                </a:solidFill>
              </a:rPr>
              <a:t>International Student Mobility – Welcome Service (</a:t>
            </a:r>
            <a:r>
              <a:rPr lang="en-US" sz="1600" i="1" dirty="0">
                <a:solidFill>
                  <a:srgbClr val="004D86"/>
                </a:solidFill>
                <a:highlight>
                  <a:srgbClr val="FFFF00"/>
                </a:highlight>
              </a:rPr>
              <a:t>changing office hours and availability due to the current restrictions</a:t>
            </a:r>
            <a:r>
              <a:rPr lang="en-US" sz="1600" dirty="0">
                <a:solidFill>
                  <a:srgbClr val="004D86"/>
                </a:solidFill>
              </a:rPr>
              <a:t>)</a:t>
            </a:r>
          </a:p>
          <a:p>
            <a:pPr lvl="2"/>
            <a:r>
              <a:rPr lang="en-US" sz="1200" dirty="0">
                <a:solidFill>
                  <a:srgbClr val="004D86"/>
                </a:solidFill>
                <a:latin typeface="Calibri Light" panose="020F0302020204030204" pitchFamily="34" charset="0"/>
                <a:cs typeface="Calibri Light" panose="020F0302020204030204" pitchFamily="34" charset="0"/>
                <a:hlinkClick r:id="rId4"/>
              </a:rPr>
              <a:t>https://www.fu-berlin.de/en/studium/beratung/ssc/_inhaltselemente/ssc/internationale-studierendenmobilitaet.html</a:t>
            </a:r>
            <a:endParaRPr lang="en-US" sz="1200" dirty="0">
              <a:solidFill>
                <a:srgbClr val="004D86"/>
              </a:solidFill>
              <a:latin typeface="Calibri Light" panose="020F0302020204030204" pitchFamily="34" charset="0"/>
              <a:cs typeface="Calibri Light" panose="020F0302020204030204" pitchFamily="34" charset="0"/>
            </a:endParaRPr>
          </a:p>
          <a:p>
            <a:pPr lvl="1"/>
            <a:r>
              <a:rPr lang="en-US" sz="1600" dirty="0">
                <a:solidFill>
                  <a:srgbClr val="004D86"/>
                </a:solidFill>
              </a:rPr>
              <a:t>Psychological Counseling (</a:t>
            </a:r>
            <a:r>
              <a:rPr lang="en-US" sz="1600" i="1" dirty="0">
                <a:solidFill>
                  <a:srgbClr val="004D86"/>
                </a:solidFill>
                <a:highlight>
                  <a:srgbClr val="FFFF00"/>
                </a:highlight>
              </a:rPr>
              <a:t>only via phone currently</a:t>
            </a:r>
            <a:r>
              <a:rPr lang="en-US" sz="1600" dirty="0">
                <a:solidFill>
                  <a:srgbClr val="004D86"/>
                </a:solidFill>
              </a:rPr>
              <a:t>)</a:t>
            </a:r>
          </a:p>
          <a:p>
            <a:pPr lvl="2"/>
            <a:r>
              <a:rPr lang="en-US" sz="1200" dirty="0">
                <a:solidFill>
                  <a:srgbClr val="004D86"/>
                </a:solidFill>
                <a:hlinkClick r:id="rId5"/>
              </a:rPr>
              <a:t>https://www.fu-berlin.de/en/sites/studienberatung/psychologische_beratung/index.html</a:t>
            </a:r>
            <a:endParaRPr lang="en-US" sz="1200" dirty="0">
              <a:solidFill>
                <a:srgbClr val="004D86"/>
              </a:solidFill>
            </a:endParaRPr>
          </a:p>
          <a:p>
            <a:pPr lvl="2"/>
            <a:r>
              <a:rPr lang="en-US" sz="1200" dirty="0">
                <a:solidFill>
                  <a:srgbClr val="004D86"/>
                </a:solidFill>
              </a:rPr>
              <a:t>Individual Counseling, Workshops, Training Courses</a:t>
            </a:r>
          </a:p>
          <a:p>
            <a:pPr lvl="2"/>
            <a:r>
              <a:rPr lang="en-US" sz="1200" dirty="0">
                <a:solidFill>
                  <a:srgbClr val="004D86"/>
                </a:solidFill>
              </a:rPr>
              <a:t>Issues: Motivation, Making Decisions, Anxiety, Writer’s Block, Procrastination, Stress, Depression..</a:t>
            </a:r>
          </a:p>
          <a:p>
            <a:pPr lvl="2"/>
            <a:r>
              <a:rPr lang="en-US" sz="1200" dirty="0">
                <a:solidFill>
                  <a:srgbClr val="004D86"/>
                </a:solidFill>
              </a:rPr>
              <a:t>Also requests for therapy and finding therapy arrangements</a:t>
            </a:r>
          </a:p>
          <a:p>
            <a:pPr lvl="2"/>
            <a:r>
              <a:rPr lang="en-US" sz="1200" dirty="0">
                <a:solidFill>
                  <a:srgbClr val="004D86"/>
                </a:solidFill>
              </a:rPr>
              <a:t>Staff consists of professional psychologists</a:t>
            </a:r>
          </a:p>
          <a:p>
            <a:pPr lvl="2"/>
            <a:r>
              <a:rPr lang="en-US" sz="1200" dirty="0">
                <a:solidFill>
                  <a:srgbClr val="004D86"/>
                </a:solidFill>
              </a:rPr>
              <a:t>Confidential and for free</a:t>
            </a:r>
          </a:p>
          <a:p>
            <a:r>
              <a:rPr lang="en-US" sz="2000" dirty="0">
                <a:solidFill>
                  <a:srgbClr val="004D86"/>
                </a:solidFill>
              </a:rPr>
              <a:t>Examination Office (Christian Opitz): </a:t>
            </a:r>
            <a:r>
              <a:rPr lang="en-US" sz="2000" dirty="0">
                <a:solidFill>
                  <a:srgbClr val="004D86"/>
                </a:solidFill>
                <a:hlinkClick r:id="rId6"/>
              </a:rPr>
              <a:t>Christian.Opitz@fu-berlin.de</a:t>
            </a:r>
            <a:r>
              <a:rPr lang="en-US" sz="2000" dirty="0">
                <a:solidFill>
                  <a:srgbClr val="004D86"/>
                </a:solidFill>
              </a:rPr>
              <a:t> </a:t>
            </a:r>
          </a:p>
          <a:p>
            <a:pPr lvl="1"/>
            <a:r>
              <a:rPr lang="en-US" sz="1600" i="1" dirty="0">
                <a:solidFill>
                  <a:srgbClr val="004D86"/>
                </a:solidFill>
                <a:highlight>
                  <a:srgbClr val="FFFF00"/>
                </a:highlight>
              </a:rPr>
              <a:t>Online consultation only</a:t>
            </a:r>
          </a:p>
          <a:p>
            <a:pPr lvl="2"/>
            <a:endParaRPr lang="de-DE" sz="1200" dirty="0">
              <a:solidFill>
                <a:srgbClr val="004D86"/>
              </a:solidFill>
            </a:endParaRPr>
          </a:p>
          <a:p>
            <a:pPr lvl="2"/>
            <a:endParaRPr lang="de-DE" sz="1200" dirty="0">
              <a:solidFill>
                <a:srgbClr val="004D86"/>
              </a:solidFill>
            </a:endParaRPr>
          </a:p>
          <a:p>
            <a:pPr lvl="1"/>
            <a:endParaRPr lang="de-DE" sz="1600" dirty="0"/>
          </a:p>
        </p:txBody>
      </p:sp>
    </p:spTree>
    <p:extLst>
      <p:ext uri="{BB962C8B-B14F-4D97-AF65-F5344CB8AC3E}">
        <p14:creationId xmlns:p14="http://schemas.microsoft.com/office/powerpoint/2010/main" val="1656973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ép 5" descr="Logo_FU_Berlin.jpg"/>
          <p:cNvPicPr>
            <a:picLocks noChangeAspect="1"/>
          </p:cNvPicPr>
          <p:nvPr/>
        </p:nvPicPr>
        <p:blipFill>
          <a:blip r:embed="rId2"/>
          <a:srcRect l="851" t="25320" r="1192" b="28918"/>
          <a:stretch>
            <a:fillRect/>
          </a:stretch>
        </p:blipFill>
        <p:spPr bwMode="auto">
          <a:xfrm>
            <a:off x="6532367" y="0"/>
            <a:ext cx="2611633" cy="816644"/>
          </a:xfrm>
          <a:prstGeom prst="rect">
            <a:avLst/>
          </a:prstGeom>
          <a:noFill/>
          <a:ln w="9525">
            <a:noFill/>
            <a:miter lim="800000"/>
            <a:headEnd/>
            <a:tailEnd/>
          </a:ln>
        </p:spPr>
      </p:pic>
      <p:sp>
        <p:nvSpPr>
          <p:cNvPr id="2" name="Title 1"/>
          <p:cNvSpPr>
            <a:spLocks noGrp="1"/>
          </p:cNvSpPr>
          <p:nvPr>
            <p:ph type="title"/>
          </p:nvPr>
        </p:nvSpPr>
        <p:spPr/>
        <p:txBody>
          <a:bodyPr/>
          <a:lstStyle/>
          <a:p>
            <a:pPr algn="l"/>
            <a:r>
              <a:rPr lang="de-DE" sz="3200" dirty="0" err="1">
                <a:solidFill>
                  <a:srgbClr val="004D86"/>
                </a:solidFill>
              </a:rPr>
              <a:t>Helpful</a:t>
            </a:r>
            <a:r>
              <a:rPr lang="de-DE" sz="3200" dirty="0">
                <a:solidFill>
                  <a:srgbClr val="004D86"/>
                </a:solidFill>
              </a:rPr>
              <a:t> Links</a:t>
            </a:r>
            <a:endParaRPr lang="en-US" sz="3200" dirty="0">
              <a:solidFill>
                <a:srgbClr val="004D86"/>
              </a:solidFill>
            </a:endParaRPr>
          </a:p>
        </p:txBody>
      </p:sp>
      <p:sp>
        <p:nvSpPr>
          <p:cNvPr id="5" name="Content Placeholder 4"/>
          <p:cNvSpPr>
            <a:spLocks noGrp="1"/>
          </p:cNvSpPr>
          <p:nvPr>
            <p:ph idx="1"/>
          </p:nvPr>
        </p:nvSpPr>
        <p:spPr/>
        <p:txBody>
          <a:bodyPr/>
          <a:lstStyle/>
          <a:p>
            <a:pPr marL="400050"/>
            <a:r>
              <a:rPr lang="en-US" sz="2400" b="1" dirty="0">
                <a:solidFill>
                  <a:srgbClr val="004D86"/>
                </a:solidFill>
                <a:latin typeface="Calibri Light" panose="020F0302020204030204" pitchFamily="34" charset="0"/>
                <a:cs typeface="Calibri Light" panose="020F0302020204030204" pitchFamily="34" charset="0"/>
              </a:rPr>
              <a:t>FU Welcoming Site for International Students</a:t>
            </a:r>
          </a:p>
          <a:p>
            <a:pPr marL="800100" lvl="1"/>
            <a:r>
              <a:rPr lang="en-US" sz="2000" b="1" dirty="0">
                <a:solidFill>
                  <a:srgbClr val="004D86"/>
                </a:solidFill>
                <a:latin typeface="Calibri Light" panose="020F0302020204030204" pitchFamily="34" charset="0"/>
                <a:cs typeface="Calibri Light" panose="020F0302020204030204" pitchFamily="34" charset="0"/>
                <a:hlinkClick r:id="rId3"/>
              </a:rPr>
              <a:t>https://www.fu-berlin.de/en/studium/international/index.html</a:t>
            </a:r>
            <a:endParaRPr lang="en-US" sz="2000" b="1" dirty="0">
              <a:solidFill>
                <a:srgbClr val="004D86"/>
              </a:solidFill>
              <a:latin typeface="Calibri Light" panose="020F0302020204030204" pitchFamily="34" charset="0"/>
              <a:cs typeface="Calibri Light" panose="020F0302020204030204" pitchFamily="34" charset="0"/>
            </a:endParaRPr>
          </a:p>
          <a:p>
            <a:pPr marL="514350" lvl="1" indent="0">
              <a:buNone/>
            </a:pPr>
            <a:endParaRPr lang="en-US" sz="2000" b="1" dirty="0">
              <a:solidFill>
                <a:srgbClr val="004D86"/>
              </a:solidFill>
              <a:latin typeface="Calibri Light" panose="020F0302020204030204" pitchFamily="34" charset="0"/>
              <a:cs typeface="Calibri Light" panose="020F0302020204030204" pitchFamily="34" charset="0"/>
            </a:endParaRPr>
          </a:p>
          <a:p>
            <a:pPr marL="400050"/>
            <a:r>
              <a:rPr lang="en-US" sz="2400" b="1" dirty="0">
                <a:solidFill>
                  <a:srgbClr val="004D86"/>
                </a:solidFill>
                <a:latin typeface="Calibri Light" panose="020F0302020204030204" pitchFamily="34" charset="0"/>
                <a:cs typeface="Calibri Light" panose="020F0302020204030204" pitchFamily="34" charset="0"/>
              </a:rPr>
              <a:t>FU Political and Social Science Exams Office</a:t>
            </a:r>
          </a:p>
          <a:p>
            <a:pPr marL="800100" lvl="1"/>
            <a:r>
              <a:rPr lang="en-US" sz="2000" b="1" dirty="0">
                <a:solidFill>
                  <a:srgbClr val="004D86"/>
                </a:solidFill>
                <a:latin typeface="Calibri Light" panose="020F0302020204030204" pitchFamily="34" charset="0"/>
                <a:cs typeface="Calibri Light" panose="020F0302020204030204" pitchFamily="34" charset="0"/>
                <a:hlinkClick r:id="rId4"/>
              </a:rPr>
              <a:t>https://www.polsoz.fu-berlin.de/studium/pruefungsbuero/index.html</a:t>
            </a:r>
            <a:endParaRPr lang="en-US" sz="2000" b="1" dirty="0">
              <a:solidFill>
                <a:srgbClr val="004D86"/>
              </a:solidFill>
              <a:latin typeface="Calibri Light" panose="020F0302020204030204" pitchFamily="34" charset="0"/>
              <a:cs typeface="Calibri Light" panose="020F0302020204030204" pitchFamily="34" charset="0"/>
            </a:endParaRPr>
          </a:p>
          <a:p>
            <a:pPr marL="400050"/>
            <a:endParaRPr lang="en-US" sz="2400" b="1" dirty="0">
              <a:solidFill>
                <a:srgbClr val="004D86"/>
              </a:solidFill>
              <a:latin typeface="Calibri Light" panose="020F0302020204030204" pitchFamily="34" charset="0"/>
              <a:cs typeface="Calibri Light" panose="020F0302020204030204" pitchFamily="34" charset="0"/>
            </a:endParaRPr>
          </a:p>
          <a:p>
            <a:pPr marL="800100" lvl="1"/>
            <a:endParaRPr lang="en-US" sz="2000" b="1" dirty="0">
              <a:solidFill>
                <a:srgbClr val="004D86"/>
              </a:solidFill>
              <a:latin typeface="Calibri Light" panose="020F0302020204030204" pitchFamily="34" charset="0"/>
              <a:cs typeface="Calibri Light" panose="020F0302020204030204" pitchFamily="34" charset="0"/>
            </a:endParaRPr>
          </a:p>
          <a:p>
            <a:pPr marL="800100" lvl="1"/>
            <a:endParaRPr lang="en-US" sz="2000" b="1" dirty="0">
              <a:solidFill>
                <a:srgbClr val="004D86"/>
              </a:solidFill>
              <a:latin typeface="Calibri Light" panose="020F0302020204030204" pitchFamily="34" charset="0"/>
              <a:cs typeface="Calibri Light" panose="020F0302020204030204" pitchFamily="34" charset="0"/>
            </a:endParaRPr>
          </a:p>
          <a:p>
            <a:pPr marL="800100" lvl="1"/>
            <a:endParaRPr lang="en-US" sz="2000" b="1" dirty="0">
              <a:solidFill>
                <a:srgbClr val="004D86"/>
              </a:solidFill>
              <a:latin typeface="Calibri Light" panose="020F0302020204030204" pitchFamily="34" charset="0"/>
              <a:cs typeface="Calibri Light" panose="020F0302020204030204" pitchFamily="34" charset="0"/>
            </a:endParaRPr>
          </a:p>
          <a:p>
            <a:pPr marL="400050"/>
            <a:endParaRPr lang="en-US" sz="2400" b="1" dirty="0">
              <a:solidFill>
                <a:srgbClr val="004D86"/>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962842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p:txBody>
          <a:bodyPr/>
          <a:lstStyle/>
          <a:p>
            <a:pPr algn="l" eaLnBrk="1" hangingPunct="1"/>
            <a:endParaRPr lang="de-DE" sz="3600" dirty="0">
              <a:solidFill>
                <a:srgbClr val="004D86"/>
              </a:solidFill>
            </a:endParaRPr>
          </a:p>
        </p:txBody>
      </p:sp>
      <p:sp>
        <p:nvSpPr>
          <p:cNvPr id="17410"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pic>
        <p:nvPicPr>
          <p:cNvPr id="17415" name="Kép 5" descr="Logo_FU_Berlin.jpg"/>
          <p:cNvPicPr>
            <a:picLocks noChangeAspect="1" noChangeArrowheads="1"/>
          </p:cNvPicPr>
          <p:nvPr/>
        </p:nvPicPr>
        <p:blipFill>
          <a:blip r:embed="rId2"/>
          <a:srcRect l="851" t="25320" r="1192" b="28918"/>
          <a:stretch>
            <a:fillRect/>
          </a:stretch>
        </p:blipFill>
        <p:spPr bwMode="auto">
          <a:xfrm>
            <a:off x="6443663" y="115888"/>
            <a:ext cx="2484437" cy="720725"/>
          </a:xfrm>
          <a:prstGeom prst="rect">
            <a:avLst/>
          </a:prstGeom>
          <a:noFill/>
          <a:ln w="9525">
            <a:noFill/>
            <a:miter lim="800000"/>
            <a:headEnd/>
            <a:tailEnd/>
          </a:ln>
        </p:spPr>
      </p:pic>
      <p:pic>
        <p:nvPicPr>
          <p:cNvPr id="7" name="Picture 3">
            <a:extLst>
              <a:ext uri="{FF2B5EF4-FFF2-40B4-BE49-F238E27FC236}">
                <a16:creationId xmlns:a16="http://schemas.microsoft.com/office/drawing/2014/main" id="{2FEE41EE-F7C9-EF42-8561-59C0D33C3539}"/>
              </a:ext>
            </a:extLst>
          </p:cNvPr>
          <p:cNvPicPr>
            <a:picLocks noGrp="1" noChangeAspect="1"/>
          </p:cNvPicPr>
          <p:nvPr>
            <p:ph idx="1"/>
          </p:nvPr>
        </p:nvPicPr>
        <p:blipFill>
          <a:blip r:embed="rId3"/>
          <a:stretch>
            <a:fillRect/>
          </a:stretch>
        </p:blipFill>
        <p:spPr>
          <a:xfrm>
            <a:off x="1043608" y="0"/>
            <a:ext cx="6957392" cy="6957392"/>
          </a:xfrm>
          <a:prstGeom prst="rect">
            <a:avLst/>
          </a:prstGeom>
        </p:spPr>
      </p:pic>
    </p:spTree>
    <p:extLst>
      <p:ext uri="{BB962C8B-B14F-4D97-AF65-F5344CB8AC3E}">
        <p14:creationId xmlns:p14="http://schemas.microsoft.com/office/powerpoint/2010/main" val="3156064504"/>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ép 5" descr="Logo_FU_Berlin.jpg"/>
          <p:cNvPicPr>
            <a:picLocks noChangeAspect="1"/>
          </p:cNvPicPr>
          <p:nvPr/>
        </p:nvPicPr>
        <p:blipFill>
          <a:blip r:embed="rId2"/>
          <a:srcRect l="851" t="25320" r="1192" b="28918"/>
          <a:stretch>
            <a:fillRect/>
          </a:stretch>
        </p:blipFill>
        <p:spPr bwMode="auto">
          <a:xfrm>
            <a:off x="6532367" y="0"/>
            <a:ext cx="2611633" cy="816644"/>
          </a:xfrm>
          <a:prstGeom prst="rect">
            <a:avLst/>
          </a:prstGeom>
          <a:noFill/>
          <a:ln w="9525">
            <a:noFill/>
            <a:miter lim="800000"/>
            <a:headEnd/>
            <a:tailEnd/>
          </a:ln>
        </p:spPr>
      </p:pic>
      <p:sp>
        <p:nvSpPr>
          <p:cNvPr id="2" name="Title 1"/>
          <p:cNvSpPr>
            <a:spLocks noGrp="1"/>
          </p:cNvSpPr>
          <p:nvPr>
            <p:ph type="title"/>
          </p:nvPr>
        </p:nvSpPr>
        <p:spPr>
          <a:xfrm>
            <a:off x="457200" y="457200"/>
            <a:ext cx="8229600" cy="1143000"/>
          </a:xfrm>
        </p:spPr>
        <p:txBody>
          <a:bodyPr/>
          <a:lstStyle/>
          <a:p>
            <a:pPr algn="l"/>
            <a:r>
              <a:rPr lang="en-US" sz="3200" dirty="0">
                <a:solidFill>
                  <a:srgbClr val="004D86"/>
                </a:solidFill>
              </a:rPr>
              <a:t>How to behave on campus in times of Covid-19</a:t>
            </a:r>
          </a:p>
        </p:txBody>
      </p:sp>
      <p:sp>
        <p:nvSpPr>
          <p:cNvPr id="5" name="Content Placeholder 4"/>
          <p:cNvSpPr>
            <a:spLocks noGrp="1"/>
          </p:cNvSpPr>
          <p:nvPr>
            <p:ph idx="1"/>
          </p:nvPr>
        </p:nvSpPr>
        <p:spPr/>
        <p:txBody>
          <a:bodyPr/>
          <a:lstStyle/>
          <a:p>
            <a:pPr marL="400050" lvl="0"/>
            <a:r>
              <a:rPr lang="en-US" sz="2400" b="1" dirty="0">
                <a:solidFill>
                  <a:srgbClr val="004D86"/>
                </a:solidFill>
                <a:latin typeface="Calibri Light" panose="020F0302020204030204" pitchFamily="34" charset="0"/>
                <a:cs typeface="Calibri Light" panose="020F0302020204030204" pitchFamily="34" charset="0"/>
              </a:rPr>
              <a:t>Only go to the libraries if you have either made a book reservation or a seat reservation online</a:t>
            </a:r>
          </a:p>
          <a:p>
            <a:pPr marL="400050" lvl="0"/>
            <a:r>
              <a:rPr lang="en-US" sz="2400" b="1" dirty="0">
                <a:solidFill>
                  <a:srgbClr val="004D86"/>
                </a:solidFill>
                <a:latin typeface="Calibri Light" panose="020F0302020204030204" pitchFamily="34" charset="0"/>
                <a:cs typeface="Calibri Light" panose="020F0302020204030204" pitchFamily="34" charset="0"/>
              </a:rPr>
              <a:t>Only enter university buildings if you have a class or meeting in presence; no seating/ chilling areas available</a:t>
            </a:r>
          </a:p>
          <a:p>
            <a:pPr marL="400050" lvl="0"/>
            <a:r>
              <a:rPr lang="en-US" sz="2400" b="1" dirty="0">
                <a:solidFill>
                  <a:srgbClr val="004D86"/>
                </a:solidFill>
                <a:latin typeface="Calibri Light" panose="020F0302020204030204" pitchFamily="34" charset="0"/>
                <a:cs typeface="Calibri Light" panose="020F0302020204030204" pitchFamily="34" charset="0"/>
              </a:rPr>
              <a:t>Bring your own food to campus or queue up in front of one of the tiny restaurants around the corner. All </a:t>
            </a:r>
            <a:r>
              <a:rPr lang="en-US" sz="2400" b="1" i="1" dirty="0" err="1">
                <a:solidFill>
                  <a:srgbClr val="004D86"/>
                </a:solidFill>
                <a:latin typeface="Calibri Light" panose="020F0302020204030204" pitchFamily="34" charset="0"/>
                <a:cs typeface="Calibri Light" panose="020F0302020204030204" pitchFamily="34" charset="0"/>
              </a:rPr>
              <a:t>mensas</a:t>
            </a:r>
            <a:r>
              <a:rPr lang="en-US" sz="2400" b="1" dirty="0">
                <a:solidFill>
                  <a:srgbClr val="004D86"/>
                </a:solidFill>
                <a:latin typeface="Calibri Light" panose="020F0302020204030204" pitchFamily="34" charset="0"/>
                <a:cs typeface="Calibri Light" panose="020F0302020204030204" pitchFamily="34" charset="0"/>
              </a:rPr>
              <a:t> (canteens) are closed to date and there will be no re-opening in the near future. </a:t>
            </a:r>
          </a:p>
          <a:p>
            <a:pPr marL="400050" lvl="0"/>
            <a:r>
              <a:rPr lang="en-US" sz="2400" b="1" dirty="0">
                <a:solidFill>
                  <a:srgbClr val="004D86"/>
                </a:solidFill>
                <a:latin typeface="Calibri Light" panose="020F0302020204030204" pitchFamily="34" charset="0"/>
                <a:cs typeface="Calibri Light" panose="020F0302020204030204" pitchFamily="34" charset="0"/>
              </a:rPr>
              <a:t>For further information about </a:t>
            </a:r>
            <a:r>
              <a:rPr lang="en-US" sz="2400" b="1" dirty="0">
                <a:solidFill>
                  <a:srgbClr val="FF0000"/>
                </a:solidFill>
                <a:latin typeface="Calibri Light" panose="020F0302020204030204" pitchFamily="34" charset="0"/>
                <a:cs typeface="Calibri Light" panose="020F0302020204030204" pitchFamily="34" charset="0"/>
              </a:rPr>
              <a:t>Covid-19 restrictions </a:t>
            </a:r>
            <a:r>
              <a:rPr lang="en-US" sz="2400" b="1" dirty="0">
                <a:solidFill>
                  <a:srgbClr val="004D86"/>
                </a:solidFill>
                <a:latin typeface="Calibri Light" panose="020F0302020204030204" pitchFamily="34" charset="0"/>
                <a:cs typeface="Calibri Light" panose="020F0302020204030204" pitchFamily="34" charset="0"/>
              </a:rPr>
              <a:t>on campus and resulting changes for our Master’s program, please </a:t>
            </a:r>
            <a:r>
              <a:rPr lang="en-US" sz="2400" b="1" dirty="0">
                <a:solidFill>
                  <a:srgbClr val="FF0000"/>
                </a:solidFill>
                <a:latin typeface="Calibri Light" panose="020F0302020204030204" pitchFamily="34" charset="0"/>
                <a:cs typeface="Calibri Light" panose="020F0302020204030204" pitchFamily="34" charset="0"/>
              </a:rPr>
              <a:t>regularly check for updates on our homepage </a:t>
            </a:r>
            <a:r>
              <a:rPr lang="en-US" sz="2000" b="1" dirty="0">
                <a:solidFill>
                  <a:srgbClr val="004D86"/>
                </a:solidFill>
                <a:latin typeface="Calibri Light" panose="020F0302020204030204" pitchFamily="34" charset="0"/>
                <a:cs typeface="Calibri Light" panose="020F0302020204030204" pitchFamily="34" charset="0"/>
                <a:hlinkClick r:id="rId3"/>
              </a:rPr>
              <a:t>https://www.polsoz.fu-berlin.de/en/soziologie/studium/master/current-information/index.html</a:t>
            </a:r>
            <a:r>
              <a:rPr lang="en-US" sz="2000" b="1" dirty="0">
                <a:solidFill>
                  <a:srgbClr val="004D86"/>
                </a:solidFill>
                <a:latin typeface="Calibri Light" panose="020F0302020204030204" pitchFamily="34" charset="0"/>
                <a:cs typeface="Calibri Light" panose="020F0302020204030204" pitchFamily="34" charset="0"/>
              </a:rPr>
              <a:t> </a:t>
            </a:r>
          </a:p>
          <a:p>
            <a:pPr marL="514350" lvl="1" indent="0">
              <a:buNone/>
            </a:pPr>
            <a:endParaRPr lang="en-US" sz="2000" b="1" dirty="0">
              <a:solidFill>
                <a:srgbClr val="004D86"/>
              </a:solidFill>
              <a:latin typeface="Calibri Light" panose="020F0302020204030204" pitchFamily="34" charset="0"/>
              <a:cs typeface="Calibri Light" panose="020F0302020204030204" pitchFamily="34" charset="0"/>
            </a:endParaRPr>
          </a:p>
          <a:p>
            <a:pPr marL="800100" lvl="1"/>
            <a:endParaRPr lang="en-US" sz="2000" b="1" dirty="0">
              <a:solidFill>
                <a:srgbClr val="004D86"/>
              </a:solidFill>
              <a:latin typeface="Calibri Light" panose="020F0302020204030204" pitchFamily="34" charset="0"/>
              <a:cs typeface="Calibri Light" panose="020F0302020204030204" pitchFamily="34" charset="0"/>
            </a:endParaRPr>
          </a:p>
          <a:p>
            <a:pPr marL="400050"/>
            <a:endParaRPr lang="en-US" sz="2400" b="1" dirty="0">
              <a:solidFill>
                <a:srgbClr val="004D86"/>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160962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Kép 5" descr="Logo_FU_Berlin.jpg"/>
          <p:cNvPicPr>
            <a:picLocks noChangeAspect="1"/>
          </p:cNvPicPr>
          <p:nvPr/>
        </p:nvPicPr>
        <p:blipFill>
          <a:blip r:embed="rId2"/>
          <a:srcRect l="851" t="25320" r="1192" b="28918"/>
          <a:stretch>
            <a:fillRect/>
          </a:stretch>
        </p:blipFill>
        <p:spPr bwMode="auto">
          <a:xfrm>
            <a:off x="0" y="188913"/>
            <a:ext cx="3563938" cy="1114425"/>
          </a:xfrm>
          <a:prstGeom prst="rect">
            <a:avLst/>
          </a:prstGeom>
          <a:noFill/>
          <a:ln w="9525">
            <a:noFill/>
            <a:miter lim="800000"/>
            <a:headEnd/>
            <a:tailEnd/>
          </a:ln>
        </p:spPr>
      </p:pic>
      <p:sp>
        <p:nvSpPr>
          <p:cNvPr id="2" name="Cím 1"/>
          <p:cNvSpPr>
            <a:spLocks noGrp="1"/>
          </p:cNvSpPr>
          <p:nvPr>
            <p:ph type="ctrTitle"/>
          </p:nvPr>
        </p:nvSpPr>
        <p:spPr>
          <a:xfrm>
            <a:off x="398463" y="1773238"/>
            <a:ext cx="8347075" cy="1141412"/>
          </a:xfrm>
        </p:spPr>
        <p:txBody>
          <a:bodyPr rtlCol="0">
            <a:normAutofit fontScale="90000"/>
          </a:bodyPr>
          <a:lstStyle/>
          <a:p>
            <a:pPr eaLnBrk="1" fontAlgn="auto" hangingPunct="1">
              <a:spcAft>
                <a:spcPts val="0"/>
              </a:spcAft>
              <a:defRPr/>
            </a:pPr>
            <a:br>
              <a:rPr lang="de-DE" sz="3200" dirty="0">
                <a:solidFill>
                  <a:schemeClr val="tx2"/>
                </a:solidFill>
              </a:rPr>
            </a:br>
            <a:br>
              <a:rPr lang="de-DE" sz="3200" dirty="0">
                <a:solidFill>
                  <a:schemeClr val="tx2"/>
                </a:solidFill>
              </a:rPr>
            </a:br>
            <a:r>
              <a:rPr lang="hu-HU" sz="3200" dirty="0">
                <a:solidFill>
                  <a:schemeClr val="tx2"/>
                </a:solidFill>
              </a:rPr>
              <a:t>Thank you for your attention!</a:t>
            </a:r>
            <a:br>
              <a:rPr lang="de-DE" sz="3200" dirty="0">
                <a:solidFill>
                  <a:schemeClr val="tx2"/>
                </a:solidFill>
              </a:rPr>
            </a:br>
            <a:br>
              <a:rPr lang="de-DE" sz="3200" dirty="0">
                <a:solidFill>
                  <a:schemeClr val="tx2"/>
                </a:solidFill>
              </a:rPr>
            </a:br>
            <a:br>
              <a:rPr lang="de-DE" sz="3200" dirty="0">
                <a:solidFill>
                  <a:schemeClr val="tx2"/>
                </a:solidFill>
              </a:rPr>
            </a:br>
            <a:r>
              <a:rPr lang="en-US" sz="3200" dirty="0">
                <a:solidFill>
                  <a:schemeClr val="tx2"/>
                </a:solidFill>
              </a:rPr>
              <a:t>Questions</a:t>
            </a:r>
            <a:r>
              <a:rPr lang="de-DE" sz="3200" dirty="0">
                <a:solidFill>
                  <a:schemeClr val="tx2"/>
                </a:solidFill>
              </a:rPr>
              <a:t>? </a:t>
            </a:r>
            <a:endParaRPr lang="hu-HU" sz="3200" dirty="0">
              <a:solidFill>
                <a:schemeClr val="tx2"/>
              </a:solidFill>
            </a:endParaRPr>
          </a:p>
        </p:txBody>
      </p:sp>
      <p:cxnSp>
        <p:nvCxnSpPr>
          <p:cNvPr id="9" name="Egyenes összekötő 8"/>
          <p:cNvCxnSpPr/>
          <p:nvPr/>
        </p:nvCxnSpPr>
        <p:spPr>
          <a:xfrm>
            <a:off x="3563938" y="923925"/>
            <a:ext cx="5580062" cy="0"/>
          </a:xfrm>
          <a:prstGeom prst="line">
            <a:avLst/>
          </a:prstGeom>
          <a:ln w="57150">
            <a:solidFill>
              <a:srgbClr val="97CB05"/>
            </a:solidFill>
          </a:ln>
          <a:effectLst/>
        </p:spPr>
        <p:style>
          <a:lnRef idx="1">
            <a:schemeClr val="accent1"/>
          </a:lnRef>
          <a:fillRef idx="0">
            <a:schemeClr val="accent1"/>
          </a:fillRef>
          <a:effectRef idx="0">
            <a:schemeClr val="accent1"/>
          </a:effectRef>
          <a:fontRef idx="minor">
            <a:schemeClr val="tx1"/>
          </a:fontRef>
        </p:style>
      </p:cxnSp>
      <p:pic>
        <p:nvPicPr>
          <p:cNvPr id="38916" name="Grafik 2"/>
          <p:cNvPicPr>
            <a:picLocks noChangeAspect="1"/>
          </p:cNvPicPr>
          <p:nvPr/>
        </p:nvPicPr>
        <p:blipFill>
          <a:blip r:embed="rId3"/>
          <a:srcRect/>
          <a:stretch>
            <a:fillRect/>
          </a:stretch>
        </p:blipFill>
        <p:spPr bwMode="auto">
          <a:xfrm>
            <a:off x="3113088" y="4076700"/>
            <a:ext cx="2917825" cy="25146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p:txBody>
          <a:bodyPr/>
          <a:lstStyle/>
          <a:p>
            <a:pPr algn="l" eaLnBrk="1" hangingPunct="1"/>
            <a:r>
              <a:rPr lang="de-DE" sz="3600" dirty="0" err="1">
                <a:solidFill>
                  <a:srgbClr val="004D86"/>
                </a:solidFill>
              </a:rPr>
              <a:t>Eduroam</a:t>
            </a:r>
            <a:endParaRPr lang="de-DE" sz="3600" dirty="0">
              <a:solidFill>
                <a:srgbClr val="004D86"/>
              </a:solidFill>
            </a:endParaRPr>
          </a:p>
        </p:txBody>
      </p:sp>
      <p:sp>
        <p:nvSpPr>
          <p:cNvPr id="2" name="Content Placeholder 1"/>
          <p:cNvSpPr>
            <a:spLocks noGrp="1"/>
          </p:cNvSpPr>
          <p:nvPr>
            <p:ph idx="1"/>
          </p:nvPr>
        </p:nvSpPr>
        <p:spPr>
          <a:xfrm>
            <a:off x="457200" y="1988840"/>
            <a:ext cx="8229600" cy="4137323"/>
          </a:xfrm>
        </p:spPr>
        <p:txBody>
          <a:bodyPr/>
          <a:lstStyle/>
          <a:p>
            <a:pPr marL="0" indent="0">
              <a:buNone/>
            </a:pPr>
            <a:r>
              <a:rPr lang="en-US" sz="2000" b="1" dirty="0" err="1">
                <a:solidFill>
                  <a:srgbClr val="004D86"/>
                </a:solidFill>
              </a:rPr>
              <a:t>Eduroam</a:t>
            </a:r>
            <a:r>
              <a:rPr lang="en-US" sz="2000" b="1" dirty="0">
                <a:solidFill>
                  <a:srgbClr val="004D86"/>
                </a:solidFill>
              </a:rPr>
              <a:t> Configuration</a:t>
            </a:r>
          </a:p>
          <a:p>
            <a:r>
              <a:rPr lang="en-US" sz="2000" dirty="0" err="1">
                <a:solidFill>
                  <a:srgbClr val="004D86"/>
                </a:solidFill>
              </a:rPr>
              <a:t>Zedat</a:t>
            </a:r>
            <a:r>
              <a:rPr lang="en-US" sz="2000" dirty="0">
                <a:solidFill>
                  <a:srgbClr val="004D86"/>
                </a:solidFill>
              </a:rPr>
              <a:t> Link (in German):</a:t>
            </a:r>
          </a:p>
          <a:p>
            <a:pPr lvl="1"/>
            <a:r>
              <a:rPr lang="en-US" sz="2000" dirty="0">
                <a:solidFill>
                  <a:srgbClr val="004D86"/>
                </a:solidFill>
                <a:hlinkClick r:id="rId2"/>
              </a:rPr>
              <a:t>https://www.zedat.fu-berlin.de/WLAN</a:t>
            </a:r>
            <a:endParaRPr lang="en-US" sz="2000" dirty="0">
              <a:solidFill>
                <a:srgbClr val="004D86"/>
              </a:solidFill>
            </a:endParaRPr>
          </a:p>
          <a:p>
            <a:pPr marL="457200" lvl="1" indent="0">
              <a:buNone/>
            </a:pPr>
            <a:endParaRPr lang="en-US" sz="2000" dirty="0">
              <a:solidFill>
                <a:srgbClr val="004D86"/>
              </a:solidFill>
            </a:endParaRPr>
          </a:p>
          <a:p>
            <a:r>
              <a:rPr lang="en-US" sz="2000" dirty="0">
                <a:solidFill>
                  <a:srgbClr val="004D86"/>
                </a:solidFill>
              </a:rPr>
              <a:t>On this website, you will find links to installation packages for each operating system (OS)</a:t>
            </a:r>
          </a:p>
          <a:p>
            <a:endParaRPr lang="en-US" sz="2000" dirty="0">
              <a:solidFill>
                <a:srgbClr val="004D86"/>
              </a:solidFill>
            </a:endParaRPr>
          </a:p>
          <a:p>
            <a:r>
              <a:rPr lang="en-US" sz="2000" dirty="0">
                <a:solidFill>
                  <a:srgbClr val="004D86"/>
                </a:solidFill>
              </a:rPr>
              <a:t>In addition, there is a helpful information booklet as pdf (in German, however the pictures in it are actually quite sufficient to follow required installation steps)</a:t>
            </a:r>
          </a:p>
          <a:p>
            <a:pPr marL="514350" lvl="0" indent="-514350">
              <a:buFont typeface="+mj-lt"/>
              <a:buAutoNum type="arabicParenR"/>
            </a:pPr>
            <a:endParaRPr lang="de-DE" sz="2000" dirty="0">
              <a:solidFill>
                <a:srgbClr val="004D86"/>
              </a:solidFill>
            </a:endParaRPr>
          </a:p>
        </p:txBody>
      </p:sp>
      <p:sp>
        <p:nvSpPr>
          <p:cNvPr id="17410"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pic>
        <p:nvPicPr>
          <p:cNvPr id="17415" name="Kép 5" descr="Logo_FU_Berlin.jpg"/>
          <p:cNvPicPr>
            <a:picLocks noChangeAspect="1" noChangeArrowheads="1"/>
          </p:cNvPicPr>
          <p:nvPr/>
        </p:nvPicPr>
        <p:blipFill>
          <a:blip r:embed="rId3"/>
          <a:srcRect l="851" t="25320" r="1192" b="28918"/>
          <a:stretch>
            <a:fillRect/>
          </a:stretch>
        </p:blipFill>
        <p:spPr bwMode="auto">
          <a:xfrm>
            <a:off x="6443663" y="115888"/>
            <a:ext cx="2484437" cy="720725"/>
          </a:xfrm>
          <a:prstGeom prst="rect">
            <a:avLst/>
          </a:prstGeom>
          <a:noFill/>
          <a:ln w="9525">
            <a:noFill/>
            <a:miter lim="800000"/>
            <a:headEnd/>
            <a:tailEnd/>
          </a:ln>
        </p:spPr>
      </p:pic>
    </p:spTree>
    <p:extLst>
      <p:ext uri="{BB962C8B-B14F-4D97-AF65-F5344CB8AC3E}">
        <p14:creationId xmlns:p14="http://schemas.microsoft.com/office/powerpoint/2010/main" val="108355956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4" name="Content Placeholder 6">
            <a:extLst>
              <a:ext uri="{FF2B5EF4-FFF2-40B4-BE49-F238E27FC236}">
                <a16:creationId xmlns:a16="http://schemas.microsoft.com/office/drawing/2014/main" id="{A0DE8620-3D4D-BD4E-92C0-B09030DEFBD1}"/>
              </a:ext>
            </a:extLst>
          </p:cNvPr>
          <p:cNvPicPr>
            <a:picLocks noChangeAspect="1"/>
          </p:cNvPicPr>
          <p:nvPr/>
        </p:nvPicPr>
        <p:blipFill>
          <a:blip r:embed="rId2"/>
          <a:stretch>
            <a:fillRect/>
          </a:stretch>
        </p:blipFill>
        <p:spPr bwMode="auto">
          <a:xfrm>
            <a:off x="426931" y="1"/>
            <a:ext cx="11338137" cy="6857999"/>
          </a:xfrm>
          <a:prstGeom prst="rect">
            <a:avLst/>
          </a:prstGeom>
          <a:noFill/>
          <a:ln w="9525">
            <a:noFill/>
            <a:miter lim="800000"/>
            <a:headEnd/>
            <a:tailEnd/>
          </a:ln>
        </p:spPr>
      </p:pic>
    </p:spTree>
    <p:extLst>
      <p:ext uri="{BB962C8B-B14F-4D97-AF65-F5344CB8AC3E}">
        <p14:creationId xmlns:p14="http://schemas.microsoft.com/office/powerpoint/2010/main" val="3713383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p:txBody>
          <a:bodyPr/>
          <a:lstStyle/>
          <a:p>
            <a:pPr algn="l" eaLnBrk="1" hangingPunct="1"/>
            <a:r>
              <a:rPr lang="de-DE" sz="3600" dirty="0" err="1">
                <a:solidFill>
                  <a:srgbClr val="004D86"/>
                </a:solidFill>
              </a:rPr>
              <a:t>Eduroam</a:t>
            </a:r>
            <a:endParaRPr lang="de-DE" sz="3600" dirty="0">
              <a:solidFill>
                <a:srgbClr val="004D86"/>
              </a:solidFill>
            </a:endParaRPr>
          </a:p>
        </p:txBody>
      </p:sp>
      <p:sp>
        <p:nvSpPr>
          <p:cNvPr id="2" name="Content Placeholder 1"/>
          <p:cNvSpPr>
            <a:spLocks noGrp="1"/>
          </p:cNvSpPr>
          <p:nvPr>
            <p:ph idx="1"/>
          </p:nvPr>
        </p:nvSpPr>
        <p:spPr>
          <a:xfrm>
            <a:off x="438390" y="1772816"/>
            <a:ext cx="8229600" cy="4137323"/>
          </a:xfrm>
        </p:spPr>
        <p:txBody>
          <a:bodyPr/>
          <a:lstStyle/>
          <a:p>
            <a:pPr marL="0" indent="0">
              <a:buNone/>
            </a:pPr>
            <a:r>
              <a:rPr lang="en-US" sz="2000" b="1" dirty="0">
                <a:solidFill>
                  <a:srgbClr val="004D86"/>
                </a:solidFill>
              </a:rPr>
              <a:t>Required steps:</a:t>
            </a:r>
          </a:p>
          <a:p>
            <a:r>
              <a:rPr lang="en-US" sz="2000" dirty="0">
                <a:solidFill>
                  <a:srgbClr val="004D86"/>
                </a:solidFill>
              </a:rPr>
              <a:t>Open the downloaded installation package</a:t>
            </a:r>
          </a:p>
          <a:p>
            <a:r>
              <a:rPr lang="en-US" sz="2000" dirty="0">
                <a:solidFill>
                  <a:srgbClr val="004D86"/>
                </a:solidFill>
              </a:rPr>
              <a:t>Fill the “</a:t>
            </a:r>
            <a:r>
              <a:rPr lang="en-US" sz="2000" dirty="0" err="1">
                <a:solidFill>
                  <a:srgbClr val="004D86"/>
                </a:solidFill>
              </a:rPr>
              <a:t>Benutzername</a:t>
            </a:r>
            <a:r>
              <a:rPr lang="en-US" sz="2000" dirty="0">
                <a:solidFill>
                  <a:srgbClr val="004D86"/>
                </a:solidFill>
              </a:rPr>
              <a:t>” field with </a:t>
            </a:r>
            <a:r>
              <a:rPr lang="en-US" sz="2000" dirty="0">
                <a:solidFill>
                  <a:srgbClr val="004D86"/>
                </a:solidFill>
                <a:hlinkClick r:id="rId2"/>
              </a:rPr>
              <a:t>username@fu-berlin.de</a:t>
            </a:r>
            <a:endParaRPr lang="en-US" sz="2000" dirty="0">
              <a:solidFill>
                <a:srgbClr val="004D86"/>
              </a:solidFill>
            </a:endParaRPr>
          </a:p>
          <a:p>
            <a:r>
              <a:rPr lang="en-US" sz="2000" dirty="0">
                <a:solidFill>
                  <a:srgbClr val="004D86"/>
                </a:solidFill>
              </a:rPr>
              <a:t>Please be aware that username here is </a:t>
            </a:r>
            <a:r>
              <a:rPr lang="en-US" sz="2000" dirty="0">
                <a:solidFill>
                  <a:srgbClr val="FF0000"/>
                </a:solidFill>
              </a:rPr>
              <a:t>not</a:t>
            </a:r>
            <a:r>
              <a:rPr lang="en-US" sz="2000" dirty="0">
                <a:solidFill>
                  <a:srgbClr val="004D86"/>
                </a:solidFill>
              </a:rPr>
              <a:t> same with </a:t>
            </a:r>
            <a:r>
              <a:rPr lang="en-US" sz="2000" dirty="0">
                <a:solidFill>
                  <a:srgbClr val="004D86"/>
                </a:solidFill>
                <a:hlinkClick r:id="rId3"/>
              </a:rPr>
              <a:t>Name.Surname@fu-berlin.de</a:t>
            </a:r>
            <a:r>
              <a:rPr lang="en-US" sz="2000" dirty="0">
                <a:solidFill>
                  <a:srgbClr val="004D86"/>
                </a:solidFill>
              </a:rPr>
              <a:t> (usual email address)</a:t>
            </a:r>
          </a:p>
          <a:p>
            <a:r>
              <a:rPr lang="en-US" sz="2000" dirty="0">
                <a:solidFill>
                  <a:srgbClr val="004D86"/>
                </a:solidFill>
              </a:rPr>
              <a:t>Insert your password and proceed to the next steps</a:t>
            </a:r>
          </a:p>
          <a:p>
            <a:r>
              <a:rPr lang="en-US" sz="2000" b="1" dirty="0">
                <a:solidFill>
                  <a:srgbClr val="004D86"/>
                </a:solidFill>
              </a:rPr>
              <a:t>Important:</a:t>
            </a:r>
          </a:p>
          <a:p>
            <a:pPr lvl="1"/>
            <a:r>
              <a:rPr lang="en-US" sz="2000" dirty="0">
                <a:solidFill>
                  <a:srgbClr val="004D86"/>
                </a:solidFill>
              </a:rPr>
              <a:t>Windows Phone/Mobile and Windows XP are not supported!</a:t>
            </a:r>
          </a:p>
          <a:p>
            <a:pPr lvl="1"/>
            <a:r>
              <a:rPr lang="en-US" sz="2000" dirty="0">
                <a:solidFill>
                  <a:srgbClr val="004D86"/>
                </a:solidFill>
              </a:rPr>
              <a:t>If you already have an </a:t>
            </a:r>
            <a:r>
              <a:rPr lang="en-US" sz="2000" dirty="0" err="1">
                <a:solidFill>
                  <a:srgbClr val="004D86"/>
                </a:solidFill>
              </a:rPr>
              <a:t>eduroam</a:t>
            </a:r>
            <a:r>
              <a:rPr lang="en-US" sz="2000" dirty="0">
                <a:solidFill>
                  <a:srgbClr val="004D86"/>
                </a:solidFill>
              </a:rPr>
              <a:t> profile in your device, don’t forget to deinstall it first before following these steps!</a:t>
            </a:r>
          </a:p>
        </p:txBody>
      </p:sp>
      <p:sp>
        <p:nvSpPr>
          <p:cNvPr id="17410" name="Fußzeilenplatzhalter 3"/>
          <p:cNvSpPr txBox="1">
            <a:spLocks noGrp="1"/>
          </p:cNvSpPr>
          <p:nvPr/>
        </p:nvSpPr>
        <p:spPr bwMode="auto">
          <a:xfrm>
            <a:off x="250825" y="6629400"/>
            <a:ext cx="5976938" cy="228600"/>
          </a:xfrm>
          <a:prstGeom prst="rect">
            <a:avLst/>
          </a:prstGeom>
          <a:noFill/>
          <a:ln w="9525">
            <a:noFill/>
            <a:miter lim="800000"/>
            <a:headEnd/>
            <a:tailEnd/>
          </a:ln>
        </p:spPr>
        <p:txBody>
          <a:bodyPr lIns="0" rIns="0"/>
          <a:lstStyle/>
          <a:p>
            <a:endParaRPr lang="de-DE" sz="1000">
              <a:solidFill>
                <a:srgbClr val="5F5F5F"/>
              </a:solidFill>
              <a:latin typeface="Calibri" pitchFamily="34" charset="0"/>
            </a:endParaRPr>
          </a:p>
        </p:txBody>
      </p:sp>
      <p:pic>
        <p:nvPicPr>
          <p:cNvPr id="17415" name="Kép 5" descr="Logo_FU_Berlin.jpg"/>
          <p:cNvPicPr>
            <a:picLocks noChangeAspect="1" noChangeArrowheads="1"/>
          </p:cNvPicPr>
          <p:nvPr/>
        </p:nvPicPr>
        <p:blipFill>
          <a:blip r:embed="rId4"/>
          <a:srcRect l="851" t="25320" r="1192" b="28918"/>
          <a:stretch>
            <a:fillRect/>
          </a:stretch>
        </p:blipFill>
        <p:spPr bwMode="auto">
          <a:xfrm>
            <a:off x="6443663" y="115888"/>
            <a:ext cx="2484437" cy="720725"/>
          </a:xfrm>
          <a:prstGeom prst="rect">
            <a:avLst/>
          </a:prstGeom>
          <a:noFill/>
          <a:ln w="9525">
            <a:noFill/>
            <a:miter lim="800000"/>
            <a:headEnd/>
            <a:tailEnd/>
          </a:ln>
        </p:spPr>
      </p:pic>
    </p:spTree>
    <p:extLst>
      <p:ext uri="{BB962C8B-B14F-4D97-AF65-F5344CB8AC3E}">
        <p14:creationId xmlns:p14="http://schemas.microsoft.com/office/powerpoint/2010/main" val="4117160305"/>
      </p:ext>
    </p:extLst>
  </p:cSld>
  <p:clrMapOvr>
    <a:masterClrMapping/>
  </p:clrMapOvr>
  <p:transition spd="slow"/>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3738</Words>
  <Application>Microsoft Office PowerPoint</Application>
  <PresentationFormat>Bildschirmpräsentation (4:3)</PresentationFormat>
  <Paragraphs>408</Paragraphs>
  <Slides>61</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61</vt:i4>
      </vt:variant>
    </vt:vector>
  </HeadingPairs>
  <TitlesOfParts>
    <vt:vector size="68" baseType="lpstr">
      <vt:lpstr>Arial</vt:lpstr>
      <vt:lpstr>Calibri</vt:lpstr>
      <vt:lpstr>Calibri Light</vt:lpstr>
      <vt:lpstr>Palatino Linotype</vt:lpstr>
      <vt:lpstr>Symbol</vt:lpstr>
      <vt:lpstr>Wingdings</vt:lpstr>
      <vt:lpstr>Office-téma</vt:lpstr>
      <vt:lpstr>Introduction to Academic Work in Germany</vt:lpstr>
      <vt:lpstr>Content</vt:lpstr>
      <vt:lpstr>I) Eduroam, VPN, ZEDAT-Portal &amp; Blackboard</vt:lpstr>
      <vt:lpstr>PowerPoint-Präsentation</vt:lpstr>
      <vt:lpstr>Eduroam</vt:lpstr>
      <vt:lpstr>PowerPoint-Präsentation</vt:lpstr>
      <vt:lpstr>Eduroam</vt:lpstr>
      <vt:lpstr>PowerPoint-Präsentation</vt:lpstr>
      <vt:lpstr>Eduroam</vt:lpstr>
      <vt:lpstr>Virtual Private Network (VPN)</vt:lpstr>
      <vt:lpstr>Zedat-Portal</vt:lpstr>
      <vt:lpstr>PowerPoint-Präsentation</vt:lpstr>
      <vt:lpstr>Zedat-Portal</vt:lpstr>
      <vt:lpstr>Zedat-Portal</vt:lpstr>
      <vt:lpstr>Zedat-Portal</vt:lpstr>
      <vt:lpstr>Zedat-Portal</vt:lpstr>
      <vt:lpstr>PowerPoint-Präsentation</vt:lpstr>
      <vt:lpstr>Zedat-Portal</vt:lpstr>
      <vt:lpstr>Zedat-Portal</vt:lpstr>
      <vt:lpstr>II) Exams and How to Write a Term Paper </vt:lpstr>
      <vt:lpstr>Grades</vt:lpstr>
      <vt:lpstr>Written Exams</vt:lpstr>
      <vt:lpstr>Oral Examination</vt:lpstr>
      <vt:lpstr>Presentation</vt:lpstr>
      <vt:lpstr>Written Assignments – Response Paper</vt:lpstr>
      <vt:lpstr>Written Assignments - Essays</vt:lpstr>
      <vt:lpstr>Written Assignments – Term Paper</vt:lpstr>
      <vt:lpstr>1. Find a Topic</vt:lpstr>
      <vt:lpstr>PowerPoint-Präsentation</vt:lpstr>
      <vt:lpstr>3. Find and Read Literature</vt:lpstr>
      <vt:lpstr>Literature Sources</vt:lpstr>
      <vt:lpstr>2. Find a Research Question</vt:lpstr>
      <vt:lpstr>2. Find a Research Question</vt:lpstr>
      <vt:lpstr>4. Find a Structure &amp; Compose the Text</vt:lpstr>
      <vt:lpstr>4. Find a Structure &amp; Compose the Text</vt:lpstr>
      <vt:lpstr>PowerPoint-Präsentation</vt:lpstr>
      <vt:lpstr>4. Find a Structure &amp; Compose the Text</vt:lpstr>
      <vt:lpstr>4. Arrange the Assignment</vt:lpstr>
      <vt:lpstr>4. Arrange the Assignment</vt:lpstr>
      <vt:lpstr>Further Resources</vt:lpstr>
      <vt:lpstr>Written Assignments – Research Placement</vt:lpstr>
      <vt:lpstr>Written Assignments – Master Thesis</vt:lpstr>
      <vt:lpstr>III) Plagiarism</vt:lpstr>
      <vt:lpstr>Plagiarism: (Why) is it such a big deal?</vt:lpstr>
      <vt:lpstr>Plagiarism</vt:lpstr>
      <vt:lpstr>What happens if you plagiarize?</vt:lpstr>
      <vt:lpstr>How can you avoid plagiarism? Content</vt:lpstr>
      <vt:lpstr>How can you avoid plagiarism? Structure</vt:lpstr>
      <vt:lpstr>How can you avoid plagiarism? Ideas</vt:lpstr>
      <vt:lpstr>IV) Additional Courses &amp; Resources</vt:lpstr>
      <vt:lpstr>Language Courses</vt:lpstr>
      <vt:lpstr>Language Courses</vt:lpstr>
      <vt:lpstr>Language Courses at Other Institutions</vt:lpstr>
      <vt:lpstr>FU:stat</vt:lpstr>
      <vt:lpstr>UniSport</vt:lpstr>
      <vt:lpstr>Open Lectures and Events</vt:lpstr>
      <vt:lpstr>Jobs</vt:lpstr>
      <vt:lpstr>Student-Service-Center (SSC)</vt:lpstr>
      <vt:lpstr>Helpful Links</vt:lpstr>
      <vt:lpstr>How to behave on campus in times of Covid-19</vt:lpstr>
      <vt:lpstr>  Thank you for your attention!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Sociology-European Societies</dc:title>
  <dc:creator>Bori</dc:creator>
  <cp:lastModifiedBy>Ines Schäfer</cp:lastModifiedBy>
  <cp:revision>372</cp:revision>
  <cp:lastPrinted>2018-10-15T09:55:42Z</cp:lastPrinted>
  <dcterms:created xsi:type="dcterms:W3CDTF">2012-07-09T21:39:49Z</dcterms:created>
  <dcterms:modified xsi:type="dcterms:W3CDTF">2020-10-21T07:40:32Z</dcterms:modified>
</cp:coreProperties>
</file>