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57" r:id="rId4"/>
    <p:sldId id="258" r:id="rId5"/>
    <p:sldId id="285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6" r:id="rId24"/>
    <p:sldId id="276" r:id="rId25"/>
    <p:sldId id="277" r:id="rId26"/>
    <p:sldId id="278" r:id="rId27"/>
    <p:sldId id="287" r:id="rId28"/>
    <p:sldId id="279" r:id="rId29"/>
    <p:sldId id="280" r:id="rId30"/>
    <p:sldId id="281" r:id="rId31"/>
    <p:sldId id="282" r:id="rId32"/>
    <p:sldId id="283" r:id="rId33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>
      <p:cViewPr varScale="1">
        <p:scale>
          <a:sx n="116" d="100"/>
          <a:sy n="116" d="100"/>
        </p:scale>
        <p:origin x="35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30017" y="1665414"/>
            <a:ext cx="7331964" cy="176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679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5352" y="1289081"/>
            <a:ext cx="4780915" cy="3571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30017" y="1665414"/>
            <a:ext cx="7331964" cy="176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700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97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5352" y="1289081"/>
            <a:ext cx="4780915" cy="3571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742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447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638" y="489089"/>
            <a:ext cx="69342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837" y="2317870"/>
            <a:ext cx="6182995" cy="1630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638" y="489089"/>
            <a:ext cx="695261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837" y="2317870"/>
            <a:ext cx="6182995" cy="1630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394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rasmus-ska@polsoz.fu-berlin.d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-ska@polsoz.fu-berlin.d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u-berlin.de/studium/international/studium_ausland/erasmus/bewerbung/infos_fristen/index.html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prachzeugnis-Franzoesisch@sprachenzentrum.fu-berlin.de" TargetMode="External"/><Relationship Id="rId2" Type="http://schemas.openxmlformats.org/officeDocument/2006/relationships/hyperlink" Target="mailto:SprachzeugnisSpanisch@sprachenzentrum.fu-berlin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prachenzentrum.fu-berlin.de/sprachtests/sprachzeugnis/index.html" TargetMode="External"/><Relationship Id="rId5" Type="http://schemas.openxmlformats.org/officeDocument/2006/relationships/image" Target="../media/image2.png"/><Relationship Id="rId4" Type="http://schemas.openxmlformats.org/officeDocument/2006/relationships/hyperlink" Target="mailto:sprachenzentrum@fu-berlin.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uslandspraktika@fu-berlin.d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-praktikum@fu-berlin.d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u-berlin.de/erasmus-praktikum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vetia.ch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-ska@polsoz.fu-berlin.de" TargetMode="External"/><Relationship Id="rId2" Type="http://schemas.openxmlformats.org/officeDocument/2006/relationships/hyperlink" Target="https://www.polsoz.fu-berlin.de/ethnologie/studium/erasmu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outgoing-erasmus@fu-berlin.de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u-berlin.de/erasmus-studium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8058" y="2396300"/>
            <a:ext cx="76955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-40" dirty="0">
                <a:latin typeface="Calibri Light"/>
                <a:cs typeface="Calibri Light"/>
              </a:rPr>
              <a:t>AUSLANDSAUFENTHALTE</a:t>
            </a:r>
            <a:endParaRPr sz="60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43714" y="3325304"/>
            <a:ext cx="7103109" cy="9398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820"/>
              </a:spcBef>
            </a:pPr>
            <a:r>
              <a:rPr sz="2400" spc="-5" dirty="0">
                <a:latin typeface="Calibri"/>
                <a:cs typeface="Calibri"/>
              </a:rPr>
              <a:t>ERASMUS+, </a:t>
            </a:r>
            <a:r>
              <a:rPr sz="2400" spc="-35" dirty="0">
                <a:latin typeface="Calibri"/>
                <a:cs typeface="Calibri"/>
              </a:rPr>
              <a:t>DIREKTAUSTAUSCH,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PRAKTIKA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2400" dirty="0">
                <a:latin typeface="Calibri"/>
                <a:cs typeface="Calibri"/>
              </a:rPr>
              <a:t>AM </a:t>
            </a:r>
            <a:r>
              <a:rPr sz="2400" spc="-10" dirty="0">
                <a:latin typeface="Calibri"/>
                <a:cs typeface="Calibri"/>
              </a:rPr>
              <a:t>INSTITUT </a:t>
            </a:r>
            <a:r>
              <a:rPr sz="2400" spc="-5" dirty="0">
                <a:latin typeface="Calibri"/>
                <a:cs typeface="Calibri"/>
              </a:rPr>
              <a:t>FÜR </a:t>
            </a:r>
            <a:r>
              <a:rPr sz="2400" spc="-10" dirty="0">
                <a:latin typeface="Calibri"/>
                <a:cs typeface="Calibri"/>
              </a:rPr>
              <a:t>SOZIAL- </a:t>
            </a:r>
            <a:r>
              <a:rPr sz="2400" spc="-5" dirty="0">
                <a:latin typeface="Calibri"/>
                <a:cs typeface="Calibri"/>
              </a:rPr>
              <a:t>UND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KULTURANTHROPOLOGIE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4328" y="2116970"/>
            <a:ext cx="24796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STUDIERENDENMOBILITÄT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001" y="5624750"/>
            <a:ext cx="790089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2630" marR="5080" indent="-710565">
              <a:lnSpc>
                <a:spcPct val="100000"/>
              </a:lnSpc>
              <a:spcBef>
                <a:spcPts val="100"/>
              </a:spcBef>
            </a:pPr>
            <a:r>
              <a:rPr sz="1800" b="0" spc="-25" dirty="0" err="1">
                <a:latin typeface="Calibri Light"/>
                <a:cs typeface="Calibri Light"/>
              </a:rPr>
              <a:t>Fachkoordination</a:t>
            </a:r>
            <a:r>
              <a:rPr sz="1800" b="0" spc="-25">
                <a:latin typeface="Calibri Light"/>
                <a:cs typeface="Calibri Light"/>
              </a:rPr>
              <a:t> </a:t>
            </a:r>
            <a:r>
              <a:rPr sz="1800" b="0">
                <a:latin typeface="Calibri Light"/>
                <a:cs typeface="Calibri Light"/>
              </a:rPr>
              <a:t>/ </a:t>
            </a:r>
            <a:r>
              <a:rPr sz="1800" b="0" spc="-10">
                <a:latin typeface="Calibri Light"/>
                <a:cs typeface="Calibri Light"/>
              </a:rPr>
              <a:t>Departmental coordination: </a:t>
            </a:r>
            <a:r>
              <a:rPr lang="de-DE" spc="-20">
                <a:latin typeface="Calibri Light"/>
                <a:cs typeface="Calibri Light"/>
              </a:rPr>
              <a:t>Katharina Kirchhoff &amp; S</a:t>
            </a:r>
            <a:r>
              <a:rPr sz="1800" b="0" spc="-20" err="1">
                <a:latin typeface="Calibri Light"/>
                <a:cs typeface="Calibri Light"/>
              </a:rPr>
              <a:t>tefan</a:t>
            </a:r>
            <a:r>
              <a:rPr sz="1800" b="0" spc="-20">
                <a:latin typeface="Calibri Light"/>
                <a:cs typeface="Calibri Light"/>
              </a:rPr>
              <a:t> Hoffmann</a:t>
            </a:r>
            <a:r>
              <a:rPr lang="de-DE" sz="1800" b="0" spc="-20">
                <a:latin typeface="Calibri Light"/>
                <a:cs typeface="Calibri Light"/>
              </a:rPr>
              <a:t> </a:t>
            </a:r>
            <a:r>
              <a:rPr sz="1800" b="0" spc="-5" err="1">
                <a:latin typeface="Calibri Light"/>
                <a:cs typeface="Calibri Light"/>
              </a:rPr>
              <a:t>Funktionsmail</a:t>
            </a:r>
            <a:r>
              <a:rPr sz="1800" b="0" spc="-5">
                <a:latin typeface="Calibri Light"/>
                <a:cs typeface="Calibri Light"/>
              </a:rPr>
              <a:t>:</a:t>
            </a:r>
            <a:r>
              <a:rPr sz="1800" b="0" spc="15">
                <a:latin typeface="Calibri Light"/>
                <a:cs typeface="Calibri Light"/>
              </a:rPr>
              <a:t> </a:t>
            </a:r>
            <a:r>
              <a:rPr sz="1800" b="0" u="sng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 Light"/>
                <a:cs typeface="Calibri Light"/>
                <a:hlinkClick r:id="rId2"/>
              </a:rPr>
              <a:t>erasmus-ska@polsoz.fu-berlin.de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16668" y="158495"/>
            <a:ext cx="2089403" cy="5166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250" y="556553"/>
            <a:ext cx="347852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>
                <a:latin typeface="Calibri Light"/>
                <a:cs typeface="Calibri Light"/>
              </a:rPr>
              <a:t>FINANZIERUNG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21823" y="106680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59738"/>
            <a:ext cx="19297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AUSLANDSSTUDIUM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1242576"/>
            <a:ext cx="9784080" cy="5544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 err="1">
                <a:latin typeface="Calibri"/>
                <a:cs typeface="Calibri"/>
              </a:rPr>
              <a:t>Welche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Optionen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gibt</a:t>
            </a:r>
            <a:r>
              <a:rPr sz="2000" spc="-5" dirty="0">
                <a:latin typeface="Calibri"/>
                <a:cs typeface="Calibri"/>
              </a:rPr>
              <a:t> es, </a:t>
            </a:r>
            <a:r>
              <a:rPr sz="2000" dirty="0">
                <a:latin typeface="Calibri"/>
                <a:cs typeface="Calibri"/>
              </a:rPr>
              <a:t>um </a:t>
            </a:r>
            <a:r>
              <a:rPr sz="2000" spc="-5" dirty="0" err="1">
                <a:latin typeface="Calibri"/>
                <a:cs typeface="Calibri"/>
              </a:rPr>
              <a:t>einen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Auslandsaufenthalt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im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Studium </a:t>
            </a:r>
            <a:r>
              <a:rPr sz="2000" spc="-10" dirty="0" err="1">
                <a:latin typeface="Calibri"/>
                <a:cs typeface="Calibri"/>
              </a:rPr>
              <a:t>zu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finanzieren</a:t>
            </a:r>
            <a:r>
              <a:rPr sz="2000" spc="-5" dirty="0">
                <a:latin typeface="Calibri"/>
                <a:cs typeface="Calibri"/>
              </a:rPr>
              <a:t>?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Calibri"/>
              <a:cs typeface="Calibri"/>
            </a:endParaRPr>
          </a:p>
          <a:p>
            <a:pPr marL="66865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Calibri"/>
                <a:cs typeface="Calibri"/>
              </a:rPr>
              <a:t>ERASMUS</a:t>
            </a:r>
            <a:r>
              <a:rPr sz="1800" spc="-5" dirty="0">
                <a:latin typeface="Calibri"/>
                <a:cs typeface="Calibri"/>
              </a:rPr>
              <a:t>+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10" dirty="0" err="1">
                <a:latin typeface="Calibri"/>
                <a:cs typeface="Calibri"/>
              </a:rPr>
              <a:t>Mobilitätsförderung</a:t>
            </a:r>
            <a:r>
              <a:rPr sz="1800" spc="-10" dirty="0">
                <a:latin typeface="Calibri"/>
                <a:cs typeface="Calibri"/>
              </a:rPr>
              <a:t>* </a:t>
            </a:r>
            <a:r>
              <a:rPr sz="1800" spc="-5" dirty="0" err="1">
                <a:latin typeface="Calibri"/>
                <a:cs typeface="Calibri"/>
              </a:rPr>
              <a:t>inkl</a:t>
            </a:r>
            <a:r>
              <a:rPr sz="1800" spc="-5" dirty="0">
                <a:latin typeface="Calibri"/>
                <a:cs typeface="Calibri"/>
              </a:rPr>
              <a:t>. </a:t>
            </a:r>
            <a:r>
              <a:rPr sz="1800" spc="-10" dirty="0" err="1">
                <a:latin typeface="Calibri"/>
                <a:cs typeface="Calibri"/>
              </a:rPr>
              <a:t>Förderung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Studienplatzes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b="1" spc="-10" dirty="0" err="1">
                <a:latin typeface="Calibri"/>
                <a:cs typeface="Calibri"/>
              </a:rPr>
              <a:t>zwölfmonatiges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Erasmus+ „</a:t>
            </a:r>
            <a:r>
              <a:rPr sz="1800" spc="-10" dirty="0" err="1">
                <a:latin typeface="Calibri"/>
                <a:cs typeface="Calibri"/>
              </a:rPr>
              <a:t>Kontingent</a:t>
            </a:r>
            <a:r>
              <a:rPr sz="1800" spc="-10" dirty="0">
                <a:latin typeface="Calibri"/>
                <a:cs typeface="Calibri"/>
              </a:rPr>
              <a:t>“ pro </a:t>
            </a:r>
            <a:r>
              <a:rPr sz="1800" spc="-5" dirty="0" err="1">
                <a:latin typeface="Calibri"/>
                <a:cs typeface="Calibri"/>
              </a:rPr>
              <a:t>Studienphase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(BA </a:t>
            </a:r>
            <a:r>
              <a:rPr sz="1800" dirty="0">
                <a:latin typeface="Calibri"/>
                <a:cs typeface="Calibri"/>
              </a:rPr>
              <a:t>/ </a:t>
            </a:r>
            <a:r>
              <a:rPr sz="1800" spc="-5" dirty="0">
                <a:latin typeface="Calibri"/>
                <a:cs typeface="Calibri"/>
              </a:rPr>
              <a:t>MA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Promotion)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15" dirty="0">
                <a:latin typeface="Calibri"/>
                <a:cs typeface="Calibri"/>
              </a:rPr>
              <a:t>Zero </a:t>
            </a:r>
            <a:r>
              <a:rPr sz="1800" spc="-10" dirty="0">
                <a:latin typeface="Calibri"/>
                <a:cs typeface="Calibri"/>
              </a:rPr>
              <a:t>Grant: </a:t>
            </a:r>
            <a:r>
              <a:rPr sz="1800" spc="-10" dirty="0" err="1">
                <a:latin typeface="Calibri"/>
                <a:cs typeface="Calibri"/>
              </a:rPr>
              <a:t>Förderung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des </a:t>
            </a:r>
            <a:r>
              <a:rPr sz="1800" spc="-10" dirty="0" err="1">
                <a:latin typeface="Calibri"/>
                <a:cs typeface="Calibri"/>
              </a:rPr>
              <a:t>Studienplatzes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</a:t>
            </a:r>
            <a:r>
              <a:rPr sz="1800" spc="-5" dirty="0" err="1">
                <a:latin typeface="Calibri"/>
                <a:cs typeface="Calibri"/>
              </a:rPr>
              <a:t>Erlass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der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Studiengebühren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200" dirty="0">
              <a:latin typeface="Calibri"/>
              <a:cs typeface="Calibri"/>
            </a:endParaRPr>
          </a:p>
          <a:p>
            <a:pPr marL="668655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ANDERE STIPENDIEN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(NICHT-ERASMUS)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30" dirty="0" err="1">
                <a:latin typeface="Calibri"/>
                <a:cs typeface="Calibri"/>
              </a:rPr>
              <a:t>Ggf</a:t>
            </a:r>
            <a:r>
              <a:rPr sz="1800" spc="-30" dirty="0">
                <a:latin typeface="Calibri"/>
                <a:cs typeface="Calibri"/>
              </a:rPr>
              <a:t>.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PROMOS-</a:t>
            </a:r>
            <a:r>
              <a:rPr sz="1800" spc="-10" dirty="0" err="1">
                <a:latin typeface="Calibri"/>
                <a:cs typeface="Calibri"/>
              </a:rPr>
              <a:t>Förderung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30" dirty="0" err="1">
                <a:latin typeface="Calibri"/>
                <a:cs typeface="Calibri"/>
              </a:rPr>
              <a:t>Ggf</a:t>
            </a:r>
            <a:r>
              <a:rPr sz="1800" spc="-30" dirty="0">
                <a:latin typeface="Calibri"/>
                <a:cs typeface="Calibri"/>
              </a:rPr>
              <a:t>. </a:t>
            </a:r>
            <a:r>
              <a:rPr sz="1800" spc="-10" dirty="0" err="1">
                <a:latin typeface="Calibri"/>
                <a:cs typeface="Calibri"/>
              </a:rPr>
              <a:t>rechtzeitige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Anfrage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von </a:t>
            </a:r>
            <a:r>
              <a:rPr sz="1800" b="1" spc="-10" dirty="0">
                <a:latin typeface="Calibri"/>
                <a:cs typeface="Calibri"/>
              </a:rPr>
              <a:t>(</a:t>
            </a:r>
            <a:r>
              <a:rPr sz="1800" b="1" spc="-10" dirty="0" err="1">
                <a:latin typeface="Calibri"/>
                <a:cs typeface="Calibri"/>
              </a:rPr>
              <a:t>Fach</a:t>
            </a:r>
            <a:r>
              <a:rPr sz="1800" b="1" spc="-10" dirty="0">
                <a:latin typeface="Calibri"/>
                <a:cs typeface="Calibri"/>
              </a:rPr>
              <a:t>-)</a:t>
            </a:r>
            <a:r>
              <a:rPr sz="1800" b="1" spc="-10" dirty="0" err="1">
                <a:latin typeface="Calibri"/>
                <a:cs typeface="Calibri"/>
              </a:rPr>
              <a:t>Gutachten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u="heavy" spc="-10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nicht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bei</a:t>
            </a:r>
            <a:r>
              <a:rPr sz="1800" u="heavy" spc="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Erasmus</a:t>
            </a:r>
            <a:r>
              <a:rPr sz="1800" spc="-10" dirty="0"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200" dirty="0">
              <a:latin typeface="Calibri"/>
              <a:cs typeface="Calibri"/>
            </a:endParaRPr>
          </a:p>
          <a:p>
            <a:pPr marL="668655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alibri"/>
                <a:cs typeface="Calibri"/>
              </a:rPr>
              <a:t>AUSLANDSBAFÖG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5" dirty="0" err="1">
                <a:latin typeface="Calibri"/>
                <a:cs typeface="Calibri"/>
              </a:rPr>
              <a:t>Berechtigung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prüfen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10" dirty="0" err="1">
                <a:latin typeface="Calibri"/>
                <a:cs typeface="Calibri"/>
              </a:rPr>
              <a:t>Urlaubssemester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beantragen</a:t>
            </a:r>
            <a:endParaRPr sz="1800" dirty="0">
              <a:latin typeface="Calibri"/>
              <a:cs typeface="Calibri"/>
            </a:endParaRPr>
          </a:p>
          <a:p>
            <a:pPr marL="897255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897255" algn="l"/>
                <a:tab pos="897890" algn="l"/>
              </a:tabLst>
            </a:pPr>
            <a:r>
              <a:rPr sz="1800" spc="-10" dirty="0" err="1">
                <a:latin typeface="Calibri"/>
                <a:cs typeface="Calibri"/>
              </a:rPr>
              <a:t>Auslands-BAföG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kann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zusätzlich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zu</a:t>
            </a:r>
            <a:r>
              <a:rPr sz="1800" spc="-10" dirty="0">
                <a:latin typeface="Calibri"/>
                <a:cs typeface="Calibri"/>
              </a:rPr>
              <a:t> Erasmus+ </a:t>
            </a:r>
            <a:r>
              <a:rPr sz="1800" spc="-10" dirty="0" err="1">
                <a:latin typeface="Calibri"/>
                <a:cs typeface="Calibri"/>
              </a:rPr>
              <a:t>bezogen</a:t>
            </a:r>
            <a:r>
              <a:rPr sz="1800" spc="-114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werden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00" dirty="0">
              <a:latin typeface="Calibri"/>
              <a:cs typeface="Calibri"/>
            </a:endParaRPr>
          </a:p>
          <a:p>
            <a:pPr marL="378460" marR="5080">
              <a:lnSpc>
                <a:spcPct val="100000"/>
              </a:lnSpc>
            </a:pPr>
            <a:r>
              <a:rPr sz="1600" spc="-20" dirty="0">
                <a:latin typeface="Calibri"/>
                <a:cs typeface="Calibri"/>
              </a:rPr>
              <a:t>*</a:t>
            </a:r>
            <a:r>
              <a:rPr sz="1600" spc="-20" dirty="0" err="1">
                <a:latin typeface="Calibri"/>
                <a:cs typeface="Calibri"/>
              </a:rPr>
              <a:t>ggf</a:t>
            </a:r>
            <a:r>
              <a:rPr sz="1600" spc="-20" dirty="0">
                <a:latin typeface="Calibri"/>
                <a:cs typeface="Calibri"/>
              </a:rPr>
              <a:t>. </a:t>
            </a:r>
            <a:r>
              <a:rPr sz="1600" spc="-10" dirty="0" err="1">
                <a:latin typeface="Calibri"/>
                <a:cs typeface="Calibri"/>
              </a:rPr>
              <a:t>durch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 err="1">
                <a:latin typeface="Calibri"/>
                <a:cs typeface="Calibri"/>
              </a:rPr>
              <a:t>sog</a:t>
            </a:r>
            <a:r>
              <a:rPr sz="1600" spc="-5" dirty="0">
                <a:latin typeface="Calibri"/>
                <a:cs typeface="Calibri"/>
              </a:rPr>
              <a:t>. </a:t>
            </a:r>
            <a:r>
              <a:rPr sz="1600" spc="-40" dirty="0">
                <a:latin typeface="Calibri"/>
                <a:cs typeface="Calibri"/>
              </a:rPr>
              <a:t>„Top-Ups“ </a:t>
            </a:r>
            <a:r>
              <a:rPr sz="1600" spc="-5" dirty="0" err="1">
                <a:latin typeface="Calibri"/>
                <a:cs typeface="Calibri"/>
              </a:rPr>
              <a:t>erweiterbar</a:t>
            </a:r>
            <a:r>
              <a:rPr sz="1600" spc="-5" dirty="0">
                <a:latin typeface="Calibri"/>
                <a:cs typeface="Calibri"/>
              </a:rPr>
              <a:t>: </a:t>
            </a:r>
            <a:r>
              <a:rPr lang="de-DE" sz="1600" spc="-5" dirty="0" err="1">
                <a:latin typeface="Calibri"/>
                <a:cs typeface="Calibri"/>
              </a:rPr>
              <a:t>Erstakademiker:innen</a:t>
            </a:r>
            <a:r>
              <a:rPr lang="de-DE" sz="1600" spc="-5" dirty="0">
                <a:latin typeface="Calibri"/>
                <a:cs typeface="Calibri"/>
              </a:rPr>
              <a:t>, </a:t>
            </a:r>
            <a:r>
              <a:rPr sz="1600" spc="-5" dirty="0" err="1">
                <a:latin typeface="Calibri"/>
                <a:cs typeface="Calibri"/>
              </a:rPr>
              <a:t>Studierende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5" dirty="0" err="1">
                <a:latin typeface="Calibri"/>
                <a:cs typeface="Calibri"/>
              </a:rPr>
              <a:t>mit</a:t>
            </a:r>
            <a:r>
              <a:rPr sz="1600" spc="-5" dirty="0">
                <a:latin typeface="Calibri"/>
                <a:cs typeface="Calibri"/>
              </a:rPr>
              <a:t> Kind(ern), - </a:t>
            </a:r>
            <a:r>
              <a:rPr sz="1600" spc="-5" dirty="0" err="1">
                <a:latin typeface="Calibri"/>
                <a:cs typeface="Calibri"/>
              </a:rPr>
              <a:t>mit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5" dirty="0" err="1">
                <a:latin typeface="Calibri"/>
                <a:cs typeface="Calibri"/>
              </a:rPr>
              <a:t>Behinderung</a:t>
            </a:r>
            <a:r>
              <a:rPr sz="1600" spc="-5" dirty="0">
                <a:latin typeface="Calibri"/>
                <a:cs typeface="Calibri"/>
              </a:rPr>
              <a:t>, - </a:t>
            </a:r>
            <a:r>
              <a:rPr sz="1600" spc="-5" dirty="0" err="1">
                <a:latin typeface="Calibri"/>
                <a:cs typeface="Calibri"/>
              </a:rPr>
              <a:t>mit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 err="1">
                <a:latin typeface="Calibri"/>
                <a:cs typeface="Calibri"/>
              </a:rPr>
              <a:t>chronischer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0" dirty="0" err="1">
                <a:latin typeface="Calibri"/>
                <a:cs typeface="Calibri"/>
              </a:rPr>
              <a:t>Krankheit</a:t>
            </a:r>
            <a:r>
              <a:rPr sz="1600" spc="-10" dirty="0">
                <a:latin typeface="Calibri"/>
                <a:cs typeface="Calibri"/>
              </a:rPr>
              <a:t>,  </a:t>
            </a:r>
            <a:r>
              <a:rPr sz="1600" spc="-5" dirty="0" err="1">
                <a:latin typeface="Calibri"/>
                <a:cs typeface="Calibri"/>
              </a:rPr>
              <a:t>nachhaltiges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Reisen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63128" y="144780"/>
            <a:ext cx="2138171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7691" y="616172"/>
            <a:ext cx="7247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>
                <a:latin typeface="Calibri Light"/>
                <a:cs typeface="Calibri Light"/>
              </a:rPr>
              <a:t>Studierendenmobilität</a:t>
            </a:r>
            <a:r>
              <a:rPr sz="4400" b="0" spc="-40">
                <a:latin typeface="Calibri Light"/>
                <a:cs typeface="Calibri Light"/>
              </a:rPr>
              <a:t> </a:t>
            </a:r>
            <a:r>
              <a:rPr sz="4400" b="0" spc="-5">
                <a:latin typeface="Calibri Light"/>
                <a:cs typeface="Calibri Light"/>
              </a:rPr>
              <a:t>Outgoing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9132" y="1851024"/>
            <a:ext cx="40932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>
                <a:solidFill>
                  <a:srgbClr val="0066CC"/>
                </a:solidFill>
                <a:latin typeface="Arial"/>
                <a:cs typeface="Arial"/>
              </a:rPr>
              <a:t>Erasmus+ Förderraten:</a:t>
            </a:r>
            <a:r>
              <a:rPr sz="2200" spc="-8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200" b="1" spc="-5">
                <a:solidFill>
                  <a:srgbClr val="0066CC"/>
                </a:solidFill>
                <a:latin typeface="Arial"/>
                <a:cs typeface="Arial"/>
              </a:rPr>
              <a:t>Studium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9132" y="3041269"/>
            <a:ext cx="9451340" cy="281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Gruppe 1: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600</a:t>
            </a:r>
            <a:r>
              <a:rPr sz="18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€/Monat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 err="1">
                <a:latin typeface="Arial"/>
                <a:cs typeface="Arial"/>
              </a:rPr>
              <a:t>Dänemark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sz="1800" spc="-10" dirty="0" err="1">
                <a:latin typeface="Arial"/>
                <a:cs typeface="Arial"/>
              </a:rPr>
              <a:t>Finnland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 err="1">
                <a:latin typeface="Arial"/>
                <a:cs typeface="Arial"/>
              </a:rPr>
              <a:t>Irland</a:t>
            </a:r>
            <a:r>
              <a:rPr sz="1800" spc="-5" dirty="0">
                <a:latin typeface="Arial"/>
                <a:cs typeface="Arial"/>
              </a:rPr>
              <a:t>, Island, </a:t>
            </a:r>
            <a:r>
              <a:rPr sz="1800" spc="-10" dirty="0">
                <a:latin typeface="Arial"/>
                <a:cs typeface="Arial"/>
              </a:rPr>
              <a:t>Liechtenstein, Luxemburg, </a:t>
            </a:r>
            <a:r>
              <a:rPr sz="1800" spc="-10" dirty="0" err="1">
                <a:latin typeface="Arial"/>
                <a:cs typeface="Arial"/>
              </a:rPr>
              <a:t>Norwegen</a:t>
            </a:r>
            <a:r>
              <a:rPr sz="1800" spc="-10" dirty="0">
                <a:latin typeface="Arial"/>
                <a:cs typeface="Arial"/>
              </a:rPr>
              <a:t>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5" dirty="0" err="1">
                <a:latin typeface="Arial"/>
                <a:cs typeface="Arial"/>
              </a:rPr>
              <a:t>Schweden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11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Gruppe 2: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540</a:t>
            </a:r>
            <a:r>
              <a:rPr sz="18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€/Monat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110"/>
              </a:lnSpc>
            </a:pPr>
            <a:r>
              <a:rPr sz="1800" spc="-10" dirty="0" err="1">
                <a:latin typeface="Arial"/>
                <a:cs typeface="Arial"/>
              </a:rPr>
              <a:t>Belgien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 err="1">
                <a:latin typeface="Arial"/>
                <a:cs typeface="Arial"/>
              </a:rPr>
              <a:t>Frankreich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sz="1800" spc="-10" dirty="0" err="1">
                <a:latin typeface="Arial"/>
                <a:cs typeface="Arial"/>
              </a:rPr>
              <a:t>Griechenland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 err="1">
                <a:latin typeface="Arial"/>
                <a:cs typeface="Arial"/>
              </a:rPr>
              <a:t>Italien</a:t>
            </a:r>
            <a:r>
              <a:rPr sz="1800" spc="-5" dirty="0">
                <a:latin typeface="Arial"/>
                <a:cs typeface="Arial"/>
              </a:rPr>
              <a:t>, Malta, </a:t>
            </a:r>
            <a:r>
              <a:rPr sz="1800" spc="-10" dirty="0" err="1">
                <a:latin typeface="Arial"/>
                <a:cs typeface="Arial"/>
              </a:rPr>
              <a:t>Niederlande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 err="1">
                <a:latin typeface="Arial"/>
                <a:cs typeface="Arial"/>
              </a:rPr>
              <a:t>Österreich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sz="1800" spc="-10" dirty="0">
                <a:latin typeface="Arial"/>
                <a:cs typeface="Arial"/>
              </a:rPr>
              <a:t>Portugal,</a:t>
            </a:r>
            <a:r>
              <a:rPr sz="1800" spc="335" dirty="0">
                <a:latin typeface="Arial"/>
                <a:cs typeface="Arial"/>
              </a:rPr>
              <a:t> </a:t>
            </a:r>
            <a:r>
              <a:rPr sz="1800" spc="-10" dirty="0" err="1">
                <a:latin typeface="Arial"/>
                <a:cs typeface="Arial"/>
              </a:rPr>
              <a:t>Spanien</a:t>
            </a:r>
            <a:r>
              <a:rPr sz="1800" spc="-10" dirty="0">
                <a:latin typeface="Arial"/>
                <a:cs typeface="Arial"/>
              </a:rPr>
              <a:t>,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spc="-10" dirty="0" err="1">
                <a:latin typeface="Arial"/>
                <a:cs typeface="Arial"/>
              </a:rPr>
              <a:t>Zypern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 dirty="0">
              <a:latin typeface="Arial"/>
              <a:cs typeface="Arial"/>
            </a:endParaRPr>
          </a:p>
          <a:p>
            <a:pPr marL="12700">
              <a:lnSpc>
                <a:spcPts val="211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Gruppe 3: </a:t>
            </a:r>
            <a:r>
              <a:rPr lang="de-DE" sz="1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540</a:t>
            </a:r>
            <a:r>
              <a:rPr sz="18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€/Monat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110"/>
              </a:lnSpc>
              <a:tabLst>
                <a:tab pos="8551545" algn="l"/>
              </a:tabLst>
            </a:pPr>
            <a:r>
              <a:rPr sz="1800" spc="-10" dirty="0" err="1">
                <a:latin typeface="Arial"/>
                <a:cs typeface="Arial"/>
              </a:rPr>
              <a:t>Bulgarien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 err="1">
                <a:latin typeface="Arial"/>
                <a:cs typeface="Arial"/>
              </a:rPr>
              <a:t>Estland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sz="1800" spc="-10" dirty="0" err="1">
                <a:latin typeface="Arial"/>
                <a:cs typeface="Arial"/>
              </a:rPr>
              <a:t>Kroatien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10" dirty="0" err="1">
                <a:latin typeface="Arial"/>
                <a:cs typeface="Arial"/>
              </a:rPr>
              <a:t>Lettland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10" dirty="0" err="1">
                <a:latin typeface="Arial"/>
                <a:cs typeface="Arial"/>
              </a:rPr>
              <a:t>Litauen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10" dirty="0" err="1">
                <a:latin typeface="Arial"/>
                <a:cs typeface="Arial"/>
              </a:rPr>
              <a:t>Nordmazedonien</a:t>
            </a:r>
            <a:r>
              <a:rPr sz="1800" spc="-10" dirty="0">
                <a:latin typeface="Arial"/>
                <a:cs typeface="Arial"/>
              </a:rPr>
              <a:t>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Polen,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 err="1">
                <a:latin typeface="Arial"/>
                <a:cs typeface="Arial"/>
              </a:rPr>
              <a:t>Rumänien</a:t>
            </a:r>
            <a:r>
              <a:rPr sz="1800" spc="-10" dirty="0">
                <a:latin typeface="Arial"/>
                <a:cs typeface="Arial"/>
              </a:rPr>
              <a:t>,</a:t>
            </a:r>
            <a:r>
              <a:rPr lang="de-DE" sz="1800" spc="-10" dirty="0">
                <a:latin typeface="Arial"/>
                <a:cs typeface="Arial"/>
              </a:rPr>
              <a:t> </a:t>
            </a:r>
            <a:r>
              <a:rPr sz="1800" spc="-10" dirty="0" err="1">
                <a:latin typeface="Arial"/>
                <a:cs typeface="Arial"/>
              </a:rPr>
              <a:t>Serbien</a:t>
            </a:r>
            <a:r>
              <a:rPr sz="1800" spc="-10" dirty="0">
                <a:latin typeface="Arial"/>
                <a:cs typeface="Arial"/>
              </a:rPr>
              <a:t>,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spc="-10" dirty="0" err="1">
                <a:latin typeface="Arial"/>
                <a:cs typeface="Arial"/>
              </a:rPr>
              <a:t>Slowakei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15" dirty="0" err="1">
                <a:latin typeface="Arial"/>
                <a:cs typeface="Arial"/>
              </a:rPr>
              <a:t>Slowenien</a:t>
            </a:r>
            <a:r>
              <a:rPr sz="1800" spc="-15" dirty="0">
                <a:latin typeface="Arial"/>
                <a:cs typeface="Arial"/>
              </a:rPr>
              <a:t>, </a:t>
            </a:r>
            <a:r>
              <a:rPr sz="1800" spc="-25" dirty="0" err="1">
                <a:latin typeface="Arial"/>
                <a:cs typeface="Arial"/>
              </a:rPr>
              <a:t>Tschechische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Republik, </a:t>
            </a:r>
            <a:r>
              <a:rPr sz="1800" spc="-5" dirty="0" err="1">
                <a:latin typeface="Arial"/>
                <a:cs typeface="Arial"/>
              </a:rPr>
              <a:t>Türkei</a:t>
            </a:r>
            <a:r>
              <a:rPr sz="1800" spc="-5" dirty="0">
                <a:latin typeface="Arial"/>
                <a:cs typeface="Arial"/>
              </a:rPr>
              <a:t>,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-10" dirty="0" err="1">
                <a:latin typeface="Arial"/>
                <a:cs typeface="Arial"/>
              </a:rPr>
              <a:t>Ungarn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85652" y="642594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63128" y="144780"/>
            <a:ext cx="2138171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7691" y="616172"/>
            <a:ext cx="7247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>
                <a:latin typeface="Calibri Light"/>
                <a:cs typeface="Calibri Light"/>
              </a:rPr>
              <a:t>Studierendenmobilität</a:t>
            </a:r>
            <a:r>
              <a:rPr sz="4400" b="0" spc="-40">
                <a:latin typeface="Calibri Light"/>
                <a:cs typeface="Calibri Light"/>
              </a:rPr>
              <a:t> </a:t>
            </a:r>
            <a:r>
              <a:rPr sz="4400" b="0" spc="-5">
                <a:latin typeface="Calibri Light"/>
                <a:cs typeface="Calibri Light"/>
              </a:rPr>
              <a:t>Outgoing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1820545"/>
            <a:ext cx="10217150" cy="40991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5"/>
              </a:spcBef>
            </a:pPr>
            <a:r>
              <a:rPr sz="2000" spc="-5">
                <a:solidFill>
                  <a:srgbClr val="0066CC"/>
                </a:solidFill>
                <a:latin typeface="Arial"/>
                <a:cs typeface="Arial"/>
              </a:rPr>
              <a:t>Erasmus+ </a:t>
            </a:r>
            <a:r>
              <a:rPr sz="2000" spc="-10">
                <a:solidFill>
                  <a:srgbClr val="0066CC"/>
                </a:solidFill>
                <a:latin typeface="Arial"/>
                <a:cs typeface="Arial"/>
              </a:rPr>
              <a:t>Förderraten:</a:t>
            </a:r>
            <a:r>
              <a:rPr sz="2000" spc="-12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000" b="1" spc="-5">
                <a:solidFill>
                  <a:srgbClr val="0066CC"/>
                </a:solidFill>
                <a:latin typeface="Arial"/>
                <a:cs typeface="Arial"/>
              </a:rPr>
              <a:t>Praktikum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12700">
              <a:lnSpc>
                <a:spcPts val="1945"/>
              </a:lnSpc>
              <a:spcBef>
                <a:spcPts val="1340"/>
              </a:spcBef>
            </a:pPr>
            <a:r>
              <a:rPr sz="1800" b="1" u="heavy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Gruppe 1:</a:t>
            </a:r>
            <a:r>
              <a:rPr sz="1800" b="1" u="heavy" spc="-1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750€/Monat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45"/>
              </a:lnSpc>
            </a:pPr>
            <a:r>
              <a:rPr sz="1800" spc="-5">
                <a:latin typeface="Arial"/>
                <a:cs typeface="Arial"/>
              </a:rPr>
              <a:t>Dänemark, </a:t>
            </a:r>
            <a:r>
              <a:rPr sz="1800" spc="-10">
                <a:latin typeface="Arial"/>
                <a:cs typeface="Arial"/>
              </a:rPr>
              <a:t>Finnland, </a:t>
            </a:r>
            <a:r>
              <a:rPr sz="1800" spc="-5">
                <a:latin typeface="Arial"/>
                <a:cs typeface="Arial"/>
              </a:rPr>
              <a:t>Irland, Island, </a:t>
            </a:r>
            <a:r>
              <a:rPr sz="1800" spc="-10">
                <a:latin typeface="Arial"/>
                <a:cs typeface="Arial"/>
              </a:rPr>
              <a:t>Liechtenstein, Luxemburg, </a:t>
            </a:r>
            <a:r>
              <a:rPr sz="1800" spc="-15">
                <a:latin typeface="Arial"/>
                <a:cs typeface="Arial"/>
              </a:rPr>
              <a:t>Norwegen,</a:t>
            </a:r>
            <a:r>
              <a:rPr sz="1800" spc="245">
                <a:latin typeface="Arial"/>
                <a:cs typeface="Arial"/>
              </a:rPr>
              <a:t> </a:t>
            </a:r>
            <a:r>
              <a:rPr sz="1800" spc="-15">
                <a:latin typeface="Arial"/>
                <a:cs typeface="Arial"/>
              </a:rPr>
              <a:t>Schweden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Arial"/>
              <a:cs typeface="Arial"/>
            </a:endParaRPr>
          </a:p>
          <a:p>
            <a:pPr marL="12700">
              <a:lnSpc>
                <a:spcPts val="1945"/>
              </a:lnSpc>
            </a:pPr>
            <a:r>
              <a:rPr sz="1800" b="1" u="heavy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Gruppe 2:</a:t>
            </a:r>
            <a:r>
              <a:rPr sz="1800" b="1" u="heavy" spc="-1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690€/Monat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45"/>
              </a:lnSpc>
            </a:pPr>
            <a:r>
              <a:rPr sz="1800" spc="-10">
                <a:latin typeface="Arial"/>
                <a:cs typeface="Arial"/>
              </a:rPr>
              <a:t>Belgien, </a:t>
            </a:r>
            <a:r>
              <a:rPr sz="1800" spc="-5">
                <a:latin typeface="Arial"/>
                <a:cs typeface="Arial"/>
              </a:rPr>
              <a:t>Frankreich, </a:t>
            </a:r>
            <a:r>
              <a:rPr sz="1800" spc="-10">
                <a:latin typeface="Arial"/>
                <a:cs typeface="Arial"/>
              </a:rPr>
              <a:t>Griechenland, </a:t>
            </a:r>
            <a:r>
              <a:rPr sz="1800" spc="-5">
                <a:latin typeface="Arial"/>
                <a:cs typeface="Arial"/>
              </a:rPr>
              <a:t>Italien, Malta, </a:t>
            </a:r>
            <a:r>
              <a:rPr sz="1800" spc="-10">
                <a:latin typeface="Arial"/>
                <a:cs typeface="Arial"/>
              </a:rPr>
              <a:t>Niederlande, </a:t>
            </a:r>
            <a:r>
              <a:rPr sz="1800" spc="-5">
                <a:latin typeface="Arial"/>
                <a:cs typeface="Arial"/>
              </a:rPr>
              <a:t>Österreich, </a:t>
            </a:r>
            <a:r>
              <a:rPr sz="1800" spc="-10">
                <a:latin typeface="Arial"/>
                <a:cs typeface="Arial"/>
              </a:rPr>
              <a:t>Portugal, Spanien,</a:t>
            </a:r>
            <a:r>
              <a:rPr sz="1800" spc="31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Zypern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Arial"/>
              <a:cs typeface="Arial"/>
            </a:endParaRPr>
          </a:p>
          <a:p>
            <a:pPr marL="12700">
              <a:lnSpc>
                <a:spcPts val="1945"/>
              </a:lnSpc>
            </a:pPr>
            <a:r>
              <a:rPr sz="1800" b="1" u="heavy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Gruppe 3:</a:t>
            </a:r>
            <a:r>
              <a:rPr sz="1800" b="1" u="heavy" spc="-1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6</a:t>
            </a:r>
            <a:r>
              <a:rPr lang="de-DE" sz="1800" b="1" u="heavy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9</a:t>
            </a:r>
            <a:r>
              <a:rPr sz="1800" b="1" u="heavy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0€/Monat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30"/>
              </a:lnSpc>
            </a:pPr>
            <a:r>
              <a:rPr sz="1800" spc="-10">
                <a:latin typeface="Arial"/>
                <a:cs typeface="Arial"/>
              </a:rPr>
              <a:t>Bulgarien, </a:t>
            </a:r>
            <a:r>
              <a:rPr sz="1800" spc="-5">
                <a:latin typeface="Arial"/>
                <a:cs typeface="Arial"/>
              </a:rPr>
              <a:t>Estland, </a:t>
            </a:r>
            <a:r>
              <a:rPr sz="1800" spc="-10">
                <a:latin typeface="Arial"/>
                <a:cs typeface="Arial"/>
              </a:rPr>
              <a:t>Kroatien, Lettland, Litauen, Nordmazedonien, Polen, Rumänien,</a:t>
            </a:r>
            <a:r>
              <a:rPr sz="1800" spc="29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Serbien,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45"/>
              </a:lnSpc>
            </a:pPr>
            <a:r>
              <a:rPr sz="1800" spc="-10">
                <a:latin typeface="Arial"/>
                <a:cs typeface="Arial"/>
              </a:rPr>
              <a:t>Slowakei, Slowenien, </a:t>
            </a:r>
            <a:r>
              <a:rPr sz="1800" spc="-25">
                <a:latin typeface="Arial"/>
                <a:cs typeface="Arial"/>
              </a:rPr>
              <a:t>Tschechien, </a:t>
            </a:r>
            <a:r>
              <a:rPr sz="1800" spc="-5">
                <a:latin typeface="Arial"/>
                <a:cs typeface="Arial"/>
              </a:rPr>
              <a:t>Türkei,</a:t>
            </a:r>
            <a:r>
              <a:rPr sz="1800" spc="9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Ungarn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u="heavy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weltweite</a:t>
            </a:r>
            <a:r>
              <a:rPr sz="1800" b="1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Förderung:</a:t>
            </a:r>
            <a:r>
              <a:rPr sz="1800" b="1" spc="-50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700€/Monat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85652" y="642594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26752" y="227075"/>
            <a:ext cx="2138171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36960" y="1673786"/>
            <a:ext cx="9267825" cy="4391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9265" algn="l"/>
              </a:tabLst>
            </a:pPr>
            <a:r>
              <a:rPr sz="2000" b="1" spc="-10">
                <a:latin typeface="Calibri"/>
                <a:cs typeface="Calibri"/>
              </a:rPr>
              <a:t>(1)	</a:t>
            </a:r>
            <a:r>
              <a:rPr sz="2000" b="1" spc="-15">
                <a:latin typeface="Calibri"/>
                <a:cs typeface="Calibri"/>
              </a:rPr>
              <a:t>Aufstockungsbetrag </a:t>
            </a:r>
            <a:r>
              <a:rPr sz="2000" b="1" spc="-10">
                <a:latin typeface="Calibri"/>
                <a:cs typeface="Calibri"/>
              </a:rPr>
              <a:t>Nachhaltiges Reisen/Green</a:t>
            </a:r>
            <a:r>
              <a:rPr sz="2000" b="1" spc="-110">
                <a:latin typeface="Calibri"/>
                <a:cs typeface="Calibri"/>
              </a:rPr>
              <a:t> </a:t>
            </a:r>
            <a:r>
              <a:rPr sz="2000" b="1" spc="-40">
                <a:latin typeface="Calibri"/>
                <a:cs typeface="Calibri"/>
              </a:rPr>
              <a:t>Travel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>
                <a:latin typeface="Calibri"/>
                <a:cs typeface="Calibri"/>
              </a:rPr>
              <a:t>zusätzliche </a:t>
            </a:r>
            <a:r>
              <a:rPr sz="2000" spc="-10">
                <a:latin typeface="Calibri"/>
                <a:cs typeface="Calibri"/>
              </a:rPr>
              <a:t>Pauschale </a:t>
            </a:r>
            <a:r>
              <a:rPr sz="2000" b="1">
                <a:latin typeface="Calibri"/>
                <a:cs typeface="Calibri"/>
              </a:rPr>
              <a:t>50 </a:t>
            </a:r>
            <a:r>
              <a:rPr sz="2000" b="1" spc="-10">
                <a:latin typeface="Calibri"/>
                <a:cs typeface="Calibri"/>
              </a:rPr>
              <a:t>Euro </a:t>
            </a:r>
            <a:r>
              <a:rPr sz="2000" b="1" spc="-5">
                <a:latin typeface="Calibri"/>
                <a:cs typeface="Calibri"/>
              </a:rPr>
              <a:t>einmalig </a:t>
            </a:r>
            <a:r>
              <a:rPr sz="2000">
                <a:latin typeface="Calibri"/>
                <a:cs typeface="Calibri"/>
              </a:rPr>
              <a:t>für </a:t>
            </a:r>
            <a:r>
              <a:rPr sz="2000" spc="-5">
                <a:latin typeface="Calibri"/>
                <a:cs typeface="Calibri"/>
              </a:rPr>
              <a:t>Nutzung </a:t>
            </a:r>
            <a:r>
              <a:rPr sz="2000" spc="-10">
                <a:latin typeface="Calibri"/>
                <a:cs typeface="Calibri"/>
              </a:rPr>
              <a:t>von </a:t>
            </a:r>
            <a:r>
              <a:rPr sz="2000" spc="-5">
                <a:latin typeface="Calibri"/>
                <a:cs typeface="Calibri"/>
              </a:rPr>
              <a:t>nachhaltigen,</a:t>
            </a:r>
            <a:r>
              <a:rPr sz="2000" spc="-225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emissionsarmen  </a:t>
            </a:r>
            <a:r>
              <a:rPr sz="2000" spc="-20">
                <a:latin typeface="Calibri"/>
                <a:cs typeface="Calibri"/>
              </a:rPr>
              <a:t>Transportmitteln </a:t>
            </a:r>
            <a:r>
              <a:rPr sz="2000">
                <a:latin typeface="Calibri"/>
                <a:cs typeface="Calibri"/>
              </a:rPr>
              <a:t>für den </a:t>
            </a:r>
            <a:r>
              <a:rPr sz="2000" spc="-10">
                <a:latin typeface="Calibri"/>
                <a:cs typeface="Calibri"/>
              </a:rPr>
              <a:t>Hauptteil </a:t>
            </a:r>
            <a:r>
              <a:rPr sz="2000">
                <a:latin typeface="Calibri"/>
                <a:cs typeface="Calibri"/>
              </a:rPr>
              <a:t>der </a:t>
            </a:r>
            <a:r>
              <a:rPr sz="2000" spc="-5">
                <a:latin typeface="Calibri"/>
                <a:cs typeface="Calibri"/>
              </a:rPr>
              <a:t>Anreise </a:t>
            </a:r>
            <a:r>
              <a:rPr sz="2000" spc="-10">
                <a:latin typeface="Calibri"/>
                <a:cs typeface="Calibri"/>
              </a:rPr>
              <a:t>ins/Abreise </a:t>
            </a:r>
            <a:r>
              <a:rPr sz="2000">
                <a:latin typeface="Calibri"/>
                <a:cs typeface="Calibri"/>
              </a:rPr>
              <a:t>aus dem</a:t>
            </a:r>
            <a:r>
              <a:rPr sz="2000" spc="-254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Ausland</a:t>
            </a: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>
                <a:latin typeface="Calibri"/>
                <a:cs typeface="Calibri"/>
              </a:rPr>
              <a:t>(2) </a:t>
            </a:r>
            <a:r>
              <a:rPr sz="2000" b="1" spc="-15">
                <a:latin typeface="Calibri"/>
                <a:cs typeface="Calibri"/>
              </a:rPr>
              <a:t>Aufstockungsbetrag </a:t>
            </a:r>
            <a:r>
              <a:rPr sz="2000" b="1" spc="-10">
                <a:latin typeface="Calibri"/>
                <a:cs typeface="Calibri"/>
              </a:rPr>
              <a:t>Geringere</a:t>
            </a:r>
            <a:r>
              <a:rPr sz="2000" b="1" spc="-75">
                <a:latin typeface="Calibri"/>
                <a:cs typeface="Calibri"/>
              </a:rPr>
              <a:t> </a:t>
            </a:r>
            <a:r>
              <a:rPr sz="2000" b="1" spc="-5">
                <a:latin typeface="Calibri"/>
                <a:cs typeface="Calibri"/>
              </a:rPr>
              <a:t>Chancen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>
                <a:latin typeface="Calibri"/>
                <a:cs typeface="Calibri"/>
              </a:rPr>
              <a:t>zusätzliche </a:t>
            </a:r>
            <a:r>
              <a:rPr sz="2000" spc="-10">
                <a:latin typeface="Calibri"/>
                <a:cs typeface="Calibri"/>
              </a:rPr>
              <a:t>Pauschale </a:t>
            </a:r>
            <a:r>
              <a:rPr sz="2000" spc="-5">
                <a:latin typeface="Calibri"/>
                <a:cs typeface="Calibri"/>
              </a:rPr>
              <a:t>zur </a:t>
            </a:r>
            <a:r>
              <a:rPr sz="2000" spc="-15">
                <a:latin typeface="Calibri"/>
                <a:cs typeface="Calibri"/>
              </a:rPr>
              <a:t>Förderrate </a:t>
            </a:r>
            <a:r>
              <a:rPr sz="2000">
                <a:latin typeface="Calibri"/>
                <a:cs typeface="Calibri"/>
              </a:rPr>
              <a:t>je Land: </a:t>
            </a:r>
            <a:r>
              <a:rPr sz="2000" b="1">
                <a:latin typeface="Calibri"/>
                <a:cs typeface="Calibri"/>
              </a:rPr>
              <a:t>250 </a:t>
            </a:r>
            <a:r>
              <a:rPr sz="2000" b="1" spc="-10">
                <a:latin typeface="Calibri"/>
                <a:cs typeface="Calibri"/>
              </a:rPr>
              <a:t>Euro/Monat </a:t>
            </a:r>
            <a:r>
              <a:rPr sz="2000" b="1" spc="-5">
                <a:latin typeface="Calibri"/>
                <a:cs typeface="Calibri"/>
              </a:rPr>
              <a:t>(8,33</a:t>
            </a:r>
            <a:r>
              <a:rPr sz="2000" b="1" spc="-265">
                <a:latin typeface="Calibri"/>
                <a:cs typeface="Calibri"/>
              </a:rPr>
              <a:t> </a:t>
            </a:r>
            <a:r>
              <a:rPr sz="2000" b="1" spc="-25">
                <a:latin typeface="Calibri"/>
                <a:cs typeface="Calibri"/>
              </a:rPr>
              <a:t>Euro/Tag)</a:t>
            </a:r>
            <a:endParaRPr sz="2000">
              <a:latin typeface="Calibri"/>
              <a:cs typeface="Calibri"/>
            </a:endParaRPr>
          </a:p>
          <a:p>
            <a:pPr marL="1213485" lvl="1" indent="-287020">
              <a:lnSpc>
                <a:spcPct val="100000"/>
              </a:lnSpc>
              <a:spcBef>
                <a:spcPts val="10"/>
              </a:spcBef>
              <a:buChar char="•"/>
              <a:tabLst>
                <a:tab pos="1213485" algn="l"/>
                <a:tab pos="1214120" algn="l"/>
              </a:tabLst>
            </a:pPr>
            <a:r>
              <a:rPr sz="1800">
                <a:latin typeface="Calibri"/>
                <a:cs typeface="Calibri"/>
              </a:rPr>
              <a:t>für </a:t>
            </a:r>
            <a:r>
              <a:rPr sz="1800" spc="-5">
                <a:latin typeface="Calibri"/>
                <a:cs typeface="Calibri"/>
              </a:rPr>
              <a:t>Studierende mit</a:t>
            </a:r>
            <a:r>
              <a:rPr sz="1800" spc="-55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Kind/ern</a:t>
            </a:r>
            <a:endParaRPr sz="1800">
              <a:latin typeface="Calibri"/>
              <a:cs typeface="Calibri"/>
            </a:endParaRPr>
          </a:p>
          <a:p>
            <a:pPr marL="1213485" lvl="1" indent="-287020">
              <a:lnSpc>
                <a:spcPct val="100000"/>
              </a:lnSpc>
              <a:spcBef>
                <a:spcPts val="505"/>
              </a:spcBef>
              <a:buChar char="•"/>
              <a:tabLst>
                <a:tab pos="1213485" algn="l"/>
                <a:tab pos="1214120" algn="l"/>
              </a:tabLst>
            </a:pPr>
            <a:r>
              <a:rPr sz="1800">
                <a:latin typeface="Calibri"/>
                <a:cs typeface="Calibri"/>
              </a:rPr>
              <a:t>für </a:t>
            </a:r>
            <a:r>
              <a:rPr sz="1800" spc="-5">
                <a:latin typeface="Calibri"/>
                <a:cs typeface="Calibri"/>
              </a:rPr>
              <a:t>Studierende mit Behinderung (ab </a:t>
            </a:r>
            <a:r>
              <a:rPr sz="1800">
                <a:latin typeface="Calibri"/>
                <a:cs typeface="Calibri"/>
              </a:rPr>
              <a:t>GdB</a:t>
            </a:r>
            <a:r>
              <a:rPr sz="1800" spc="-8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20)</a:t>
            </a:r>
          </a:p>
          <a:p>
            <a:pPr marL="1213485" lvl="1" indent="-287020">
              <a:lnSpc>
                <a:spcPct val="100000"/>
              </a:lnSpc>
              <a:spcBef>
                <a:spcPts val="500"/>
              </a:spcBef>
              <a:buChar char="•"/>
              <a:tabLst>
                <a:tab pos="1213485" algn="l"/>
                <a:tab pos="1214120" algn="l"/>
              </a:tabLst>
            </a:pPr>
            <a:r>
              <a:rPr sz="1800">
                <a:latin typeface="Calibri"/>
                <a:cs typeface="Calibri"/>
              </a:rPr>
              <a:t>für </a:t>
            </a:r>
            <a:r>
              <a:rPr sz="1800" spc="-5">
                <a:latin typeface="Calibri"/>
                <a:cs typeface="Calibri"/>
              </a:rPr>
              <a:t>Studierende mit </a:t>
            </a:r>
            <a:r>
              <a:rPr sz="1800" spc="-10">
                <a:latin typeface="Calibri"/>
                <a:cs typeface="Calibri"/>
              </a:rPr>
              <a:t>chronischer</a:t>
            </a:r>
            <a:r>
              <a:rPr sz="1800" spc="-9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Erkrankung</a:t>
            </a:r>
            <a:endParaRPr sz="1800">
              <a:latin typeface="Calibri"/>
              <a:cs typeface="Calibri"/>
            </a:endParaRPr>
          </a:p>
          <a:p>
            <a:pPr marL="1213485" lvl="1" indent="-287020">
              <a:lnSpc>
                <a:spcPct val="100000"/>
              </a:lnSpc>
              <a:spcBef>
                <a:spcPts val="495"/>
              </a:spcBef>
              <a:buChar char="•"/>
              <a:tabLst>
                <a:tab pos="1213485" algn="l"/>
                <a:tab pos="1214120" algn="l"/>
              </a:tabLst>
            </a:pPr>
            <a:r>
              <a:rPr sz="1800">
                <a:latin typeface="Calibri"/>
                <a:cs typeface="Calibri"/>
              </a:rPr>
              <a:t>für </a:t>
            </a:r>
            <a:r>
              <a:rPr sz="1800" spc="-5">
                <a:latin typeface="Calibri"/>
                <a:cs typeface="Calibri"/>
              </a:rPr>
              <a:t>Studierende </a:t>
            </a:r>
            <a:r>
              <a:rPr sz="1800">
                <a:latin typeface="Calibri"/>
                <a:cs typeface="Calibri"/>
              </a:rPr>
              <a:t>aus </a:t>
            </a:r>
            <a:r>
              <a:rPr sz="1800" spc="-10">
                <a:latin typeface="Calibri"/>
                <a:cs typeface="Calibri"/>
              </a:rPr>
              <a:t>nicht-akademischem </a:t>
            </a:r>
            <a:r>
              <a:rPr sz="1800" spc="-5">
                <a:latin typeface="Calibri"/>
                <a:cs typeface="Calibri"/>
              </a:rPr>
              <a:t>Elternhaus</a:t>
            </a:r>
            <a:r>
              <a:rPr sz="1800" spc="-105">
                <a:latin typeface="Calibri"/>
                <a:cs typeface="Calibri"/>
              </a:rPr>
              <a:t> </a:t>
            </a:r>
            <a:r>
              <a:rPr sz="1800" spc="-15">
                <a:latin typeface="Calibri"/>
                <a:cs typeface="Calibri"/>
              </a:rPr>
              <a:t>(Erstakademiker*innen)</a:t>
            </a:r>
            <a:endParaRPr sz="1800">
              <a:latin typeface="Calibri"/>
              <a:cs typeface="Calibri"/>
            </a:endParaRPr>
          </a:p>
          <a:p>
            <a:pPr marL="1213485" lvl="1" indent="-287020">
              <a:lnSpc>
                <a:spcPct val="100000"/>
              </a:lnSpc>
              <a:spcBef>
                <a:spcPts val="465"/>
              </a:spcBef>
              <a:buChar char="•"/>
              <a:tabLst>
                <a:tab pos="1213485" algn="l"/>
                <a:tab pos="1214120" algn="l"/>
              </a:tabLst>
            </a:pPr>
            <a:r>
              <a:rPr sz="1800">
                <a:latin typeface="Calibri"/>
                <a:cs typeface="Calibri"/>
              </a:rPr>
              <a:t>für </a:t>
            </a:r>
            <a:r>
              <a:rPr sz="1800" spc="-15">
                <a:latin typeface="Calibri"/>
                <a:cs typeface="Calibri"/>
              </a:rPr>
              <a:t>erwerbstätige</a:t>
            </a:r>
            <a:r>
              <a:rPr sz="1800" spc="-55">
                <a:latin typeface="Calibri"/>
                <a:cs typeface="Calibri"/>
              </a:rPr>
              <a:t> </a:t>
            </a:r>
            <a:r>
              <a:rPr sz="1800" spc="-5">
                <a:latin typeface="Calibri"/>
                <a:cs typeface="Calibri"/>
              </a:rPr>
              <a:t>Studierende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5891" y="685779"/>
            <a:ext cx="8853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/>
              <a:t>FINANZIERUNG </a:t>
            </a:r>
            <a:r>
              <a:t>– </a:t>
            </a:r>
            <a:r>
              <a:rPr spc="-5"/>
              <a:t>ERASMUS+</a:t>
            </a:r>
            <a:r>
              <a:rPr spc="-130"/>
              <a:t> </a:t>
            </a:r>
            <a:r>
              <a:rPr spc="-5"/>
              <a:t>AUFSTOCKUNGEN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83136"/>
            <a:ext cx="19297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AUSLANDSSTUDIUM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49065" y="3010916"/>
            <a:ext cx="2258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>
                <a:latin typeface="Calibri Light"/>
                <a:cs typeface="Calibri Light"/>
              </a:rPr>
              <a:t>FRAGEN</a:t>
            </a:r>
            <a:r>
              <a:rPr sz="4400" b="0" spc="-70">
                <a:latin typeface="Calibri Light"/>
                <a:cs typeface="Calibri Light"/>
              </a:rPr>
              <a:t> </a:t>
            </a:r>
            <a:r>
              <a:rPr sz="4400" b="0">
                <a:latin typeface="Calibri Light"/>
                <a:cs typeface="Calibri Light"/>
              </a:rPr>
              <a:t>?</a:t>
            </a:r>
            <a:endParaRPr sz="4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9514" y="452498"/>
            <a:ext cx="52343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>
                <a:latin typeface="Calibri Light"/>
                <a:cs typeface="Calibri Light"/>
              </a:rPr>
              <a:t>BEWERBUNGSPROZESS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915352" y="1289081"/>
            <a:ext cx="4780915" cy="3915816"/>
          </a:xfrm>
          <a:prstGeom prst="rect">
            <a:avLst/>
          </a:prstGeom>
        </p:spPr>
        <p:txBody>
          <a:bodyPr vert="horz" wrap="square" lIns="0" tIns="227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95"/>
              </a:spcBef>
            </a:pPr>
            <a:r>
              <a:rPr spc="-10"/>
              <a:t>-VORBEREITUNG</a:t>
            </a:r>
          </a:p>
          <a:p>
            <a:pPr marL="244475" marR="78740" indent="-228600">
              <a:lnSpc>
                <a:spcPts val="2590"/>
              </a:lnSpc>
              <a:spcBef>
                <a:spcPts val="1560"/>
              </a:spcBef>
              <a:buFont typeface="Arial"/>
              <a:buChar char="•"/>
              <a:tabLst>
                <a:tab pos="244475" algn="l"/>
              </a:tabLst>
            </a:pPr>
            <a:r>
              <a:rPr sz="2400" b="1" spc="-10">
                <a:latin typeface="Calibri"/>
                <a:cs typeface="Calibri"/>
              </a:rPr>
              <a:t>Recherche</a:t>
            </a:r>
            <a:r>
              <a:rPr sz="2400" b="0" spc="-10">
                <a:latin typeface="Calibri"/>
                <a:cs typeface="Calibri"/>
              </a:rPr>
              <a:t>: </a:t>
            </a:r>
            <a:r>
              <a:rPr sz="2400" b="0" spc="-5">
                <a:latin typeface="Calibri"/>
                <a:cs typeface="Calibri"/>
              </a:rPr>
              <a:t>Studienangebot </a:t>
            </a:r>
            <a:r>
              <a:rPr sz="2400" b="0">
                <a:latin typeface="Calibri"/>
                <a:cs typeface="Calibri"/>
              </a:rPr>
              <a:t>&amp;  </a:t>
            </a:r>
            <a:r>
              <a:rPr sz="2400" b="0" spc="-10">
                <a:latin typeface="Calibri"/>
                <a:cs typeface="Calibri"/>
              </a:rPr>
              <a:t>besondere </a:t>
            </a:r>
            <a:r>
              <a:rPr sz="2400" b="0" spc="-15">
                <a:latin typeface="Calibri"/>
                <a:cs typeface="Calibri"/>
              </a:rPr>
              <a:t>Anforderungen </a:t>
            </a:r>
            <a:r>
              <a:rPr sz="2400" b="0" spc="-5">
                <a:latin typeface="Calibri"/>
                <a:cs typeface="Calibri"/>
              </a:rPr>
              <a:t>der  </a:t>
            </a:r>
            <a:r>
              <a:rPr sz="2400" b="0" spc="-10">
                <a:latin typeface="Calibri"/>
                <a:cs typeface="Calibri"/>
              </a:rPr>
              <a:t>gewünschten</a:t>
            </a:r>
            <a:r>
              <a:rPr sz="2400" b="0" spc="-40">
                <a:latin typeface="Calibri"/>
                <a:cs typeface="Calibri"/>
              </a:rPr>
              <a:t> </a:t>
            </a:r>
            <a:r>
              <a:rPr sz="2400" b="0" spc="-10">
                <a:latin typeface="Calibri"/>
                <a:cs typeface="Calibri"/>
              </a:rPr>
              <a:t>Partneruniversität(en)</a:t>
            </a:r>
            <a:endParaRPr sz="2400">
              <a:latin typeface="Calibri"/>
              <a:cs typeface="Calibri"/>
            </a:endParaRPr>
          </a:p>
          <a:p>
            <a:pPr marL="243840" marR="1453515" indent="-228600">
              <a:lnSpc>
                <a:spcPts val="2590"/>
              </a:lnSpc>
              <a:spcBef>
                <a:spcPts val="1015"/>
              </a:spcBef>
              <a:buFont typeface="Arial"/>
              <a:buChar char="•"/>
              <a:tabLst>
                <a:tab pos="244475" algn="l"/>
              </a:tabLst>
            </a:pPr>
            <a:r>
              <a:rPr sz="2400" b="1" spc="-10">
                <a:latin typeface="Calibri"/>
                <a:cs typeface="Calibri"/>
              </a:rPr>
              <a:t>Organisation</a:t>
            </a:r>
            <a:r>
              <a:rPr sz="2400" b="0" spc="-10">
                <a:latin typeface="Calibri"/>
                <a:cs typeface="Calibri"/>
              </a:rPr>
              <a:t>: </a:t>
            </a:r>
            <a:r>
              <a:rPr sz="2400" b="0" spc="-20">
                <a:latin typeface="Calibri"/>
                <a:cs typeface="Calibri"/>
              </a:rPr>
              <a:t>geforderte  </a:t>
            </a:r>
            <a:r>
              <a:rPr sz="2400" b="0" spc="-10">
                <a:latin typeface="Calibri"/>
                <a:cs typeface="Calibri"/>
              </a:rPr>
              <a:t>Sprachnachweise</a:t>
            </a:r>
            <a:endParaRPr sz="2400">
              <a:latin typeface="Calibri"/>
              <a:cs typeface="Calibri"/>
            </a:endParaRPr>
          </a:p>
          <a:p>
            <a:pPr marL="244475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4475" algn="l"/>
              </a:tabLst>
            </a:pPr>
            <a:r>
              <a:rPr sz="2400" b="1" spc="-10">
                <a:latin typeface="Calibri"/>
                <a:cs typeface="Calibri"/>
              </a:rPr>
              <a:t>Lektüre</a:t>
            </a:r>
            <a:r>
              <a:rPr sz="2400" b="0" spc="-10">
                <a:latin typeface="Calibri"/>
                <a:cs typeface="Calibri"/>
              </a:rPr>
              <a:t>: </a:t>
            </a:r>
            <a:r>
              <a:rPr sz="2400" b="0" spc="-15">
                <a:latin typeface="Calibri"/>
                <a:cs typeface="Calibri"/>
              </a:rPr>
              <a:t>von</a:t>
            </a:r>
            <a:r>
              <a:rPr sz="2400" b="0" spc="5">
                <a:latin typeface="Calibri"/>
                <a:cs typeface="Calibri"/>
              </a:rPr>
              <a:t> </a:t>
            </a:r>
            <a:r>
              <a:rPr sz="2400" b="0" spc="-10">
                <a:latin typeface="Calibri"/>
                <a:cs typeface="Calibri"/>
              </a:rPr>
              <a:t>Erfahrungsberichten</a:t>
            </a:r>
            <a:endParaRPr sz="2400">
              <a:latin typeface="Calibri"/>
              <a:cs typeface="Calibri"/>
            </a:endParaRPr>
          </a:p>
          <a:p>
            <a:pPr marL="15875">
              <a:lnSpc>
                <a:spcPct val="100000"/>
              </a:lnSpc>
              <a:spcBef>
                <a:spcPts val="785"/>
              </a:spcBef>
            </a:pPr>
            <a:r>
              <a:rPr lang="de-DE" sz="2000" u="heavy" spc="-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https://fuberlin.adv-pub.moveon4.de/austauschmoeglichkeiten/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74740" y="1289081"/>
            <a:ext cx="4841240" cy="2509520"/>
          </a:xfrm>
          <a:prstGeom prst="rect">
            <a:avLst/>
          </a:prstGeom>
        </p:spPr>
        <p:txBody>
          <a:bodyPr vert="horz" wrap="square" lIns="0" tIns="227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95"/>
              </a:spcBef>
            </a:pPr>
            <a:r>
              <a:rPr sz="3300" b="0" spc="-10">
                <a:latin typeface="Calibri Light"/>
                <a:cs typeface="Calibri Light"/>
              </a:rPr>
              <a:t>-VORAUSSETZUNGEN</a:t>
            </a:r>
            <a:endParaRPr sz="3300">
              <a:latin typeface="Calibri Light"/>
              <a:cs typeface="Calibri Light"/>
            </a:endParaRPr>
          </a:p>
          <a:p>
            <a:pPr marL="317500" indent="-228600">
              <a:lnSpc>
                <a:spcPct val="100000"/>
              </a:lnSpc>
              <a:spcBef>
                <a:spcPts val="1230"/>
              </a:spcBef>
              <a:buFont typeface="Arial"/>
              <a:buChar char="•"/>
              <a:tabLst>
                <a:tab pos="317500" algn="l"/>
              </a:tabLst>
            </a:pPr>
            <a:r>
              <a:rPr sz="2400" b="1" spc="-15">
                <a:latin typeface="Calibri"/>
                <a:cs typeface="Calibri"/>
              </a:rPr>
              <a:t>Selbständigkeit</a:t>
            </a:r>
            <a:endParaRPr sz="2400">
              <a:latin typeface="Calibri"/>
              <a:cs typeface="Calibri"/>
            </a:endParaRPr>
          </a:p>
          <a:p>
            <a:pPr marL="317500" indent="-2286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17500" algn="l"/>
              </a:tabLst>
            </a:pPr>
            <a:r>
              <a:rPr sz="2400" b="1" spc="-10">
                <a:latin typeface="Calibri"/>
                <a:cs typeface="Calibri"/>
              </a:rPr>
              <a:t>Sprachkenntnisse: </a:t>
            </a:r>
            <a:r>
              <a:rPr sz="2400" spc="-5">
                <a:latin typeface="Calibri"/>
                <a:cs typeface="Calibri"/>
              </a:rPr>
              <a:t>i.d.R.</a:t>
            </a:r>
            <a:r>
              <a:rPr sz="2400" spc="-45">
                <a:latin typeface="Calibri"/>
                <a:cs typeface="Calibri"/>
              </a:rPr>
              <a:t> </a:t>
            </a:r>
            <a:r>
              <a:rPr sz="2400" spc="-5">
                <a:latin typeface="Calibri"/>
                <a:cs typeface="Calibri"/>
              </a:rPr>
              <a:t>B2-Niveau</a:t>
            </a:r>
            <a:endParaRPr sz="2400">
              <a:latin typeface="Calibri"/>
              <a:cs typeface="Calibri"/>
            </a:endParaRPr>
          </a:p>
          <a:p>
            <a:pPr marL="317500" marR="75565" indent="-228600">
              <a:lnSpc>
                <a:spcPts val="2600"/>
              </a:lnSpc>
              <a:spcBef>
                <a:spcPts val="1030"/>
              </a:spcBef>
              <a:buFont typeface="Arial"/>
              <a:buChar char="•"/>
              <a:tabLst>
                <a:tab pos="317500" algn="l"/>
              </a:tabLst>
            </a:pPr>
            <a:r>
              <a:rPr sz="2400" b="1" spc="-10">
                <a:latin typeface="Calibri"/>
                <a:cs typeface="Calibri"/>
              </a:rPr>
              <a:t>ECTS</a:t>
            </a:r>
            <a:r>
              <a:rPr sz="2400" spc="-10">
                <a:latin typeface="Calibri"/>
                <a:cs typeface="Calibri"/>
              </a:rPr>
              <a:t>: vorgesehen: </a:t>
            </a:r>
            <a:r>
              <a:rPr sz="2400" spc="-5">
                <a:latin typeface="Calibri"/>
                <a:cs typeface="Calibri"/>
              </a:rPr>
              <a:t>30 </a:t>
            </a:r>
            <a:r>
              <a:rPr sz="2400" spc="-65">
                <a:latin typeface="Calibri"/>
                <a:cs typeface="Calibri"/>
              </a:rPr>
              <a:t>ECT,  </a:t>
            </a:r>
            <a:r>
              <a:rPr sz="2400" spc="-10">
                <a:latin typeface="Calibri"/>
                <a:cs typeface="Calibri"/>
              </a:rPr>
              <a:t>mindestens: </a:t>
            </a:r>
            <a:r>
              <a:rPr sz="2400" spc="-5">
                <a:latin typeface="Calibri"/>
                <a:cs typeface="Calibri"/>
              </a:rPr>
              <a:t>15 </a:t>
            </a:r>
            <a:r>
              <a:rPr sz="2400" spc="-10">
                <a:latin typeface="Calibri"/>
                <a:cs typeface="Calibri"/>
              </a:rPr>
              <a:t>ECTS/Semester</a:t>
            </a:r>
            <a:r>
              <a:rPr sz="2400" spc="-35">
                <a:latin typeface="Calibri"/>
                <a:cs typeface="Calibri"/>
              </a:rPr>
              <a:t> </a:t>
            </a:r>
            <a:r>
              <a:rPr sz="2400" spc="-10">
                <a:latin typeface="Arial"/>
                <a:cs typeface="Arial"/>
              </a:rPr>
              <a:t>inkl.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92240" y="3761485"/>
            <a:ext cx="4657725" cy="3505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sz="2400" spc="-30">
                <a:latin typeface="Calibri"/>
                <a:cs typeface="Calibri"/>
              </a:rPr>
              <a:t>Teilnahme </a:t>
            </a:r>
            <a:r>
              <a:rPr sz="2400">
                <a:latin typeface="Calibri"/>
                <a:cs typeface="Calibri"/>
              </a:rPr>
              <a:t>an </a:t>
            </a:r>
            <a:r>
              <a:rPr sz="2400" spc="-5">
                <a:latin typeface="Calibri"/>
                <a:cs typeface="Calibri"/>
              </a:rPr>
              <a:t>Prüfungsleistungen der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2240" y="4112005"/>
            <a:ext cx="2326005" cy="3505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05"/>
              </a:lnSpc>
            </a:pPr>
            <a:r>
              <a:rPr sz="2400" spc="-55">
                <a:latin typeface="Calibri"/>
                <a:cs typeface="Calibri"/>
              </a:rPr>
              <a:t>P</a:t>
            </a:r>
            <a:r>
              <a:rPr sz="2400">
                <a:latin typeface="Calibri"/>
                <a:cs typeface="Calibri"/>
              </a:rPr>
              <a:t>artner</a:t>
            </a:r>
            <a:r>
              <a:rPr sz="2400" spc="-5">
                <a:latin typeface="Calibri"/>
                <a:cs typeface="Calibri"/>
              </a:rPr>
              <a:t>h</a:t>
            </a:r>
            <a:r>
              <a:rPr sz="2400" spc="-10">
                <a:latin typeface="Calibri"/>
                <a:cs typeface="Calibri"/>
              </a:rPr>
              <a:t>o</a:t>
            </a:r>
            <a:r>
              <a:rPr sz="2400" spc="5">
                <a:latin typeface="Calibri"/>
                <a:cs typeface="Calibri"/>
              </a:rPr>
              <a:t>c</a:t>
            </a:r>
            <a:r>
              <a:rPr sz="2400" spc="-5">
                <a:latin typeface="Calibri"/>
                <a:cs typeface="Calibri"/>
              </a:rPr>
              <a:t>hs</a:t>
            </a:r>
            <a:r>
              <a:rPr sz="2400" spc="5">
                <a:latin typeface="Calibri"/>
                <a:cs typeface="Calibri"/>
              </a:rPr>
              <a:t>c</a:t>
            </a:r>
            <a:r>
              <a:rPr sz="2400" spc="-5">
                <a:latin typeface="Calibri"/>
                <a:cs typeface="Calibri"/>
              </a:rPr>
              <a:t>hu</a:t>
            </a:r>
            <a:r>
              <a:rPr sz="2400">
                <a:latin typeface="Calibri"/>
                <a:cs typeface="Calibri"/>
              </a:rPr>
              <a:t>le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250940" y="4519927"/>
            <a:ext cx="2588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5">
                <a:latin typeface="Calibri"/>
                <a:cs typeface="Calibri"/>
              </a:rPr>
              <a:t>Beachtung</a:t>
            </a:r>
            <a:r>
              <a:rPr sz="2400" spc="-5">
                <a:latin typeface="Calibri"/>
                <a:cs typeface="Calibri"/>
              </a:rPr>
              <a:t>:</a:t>
            </a:r>
            <a:r>
              <a:rPr sz="2400" spc="-65">
                <a:latin typeface="Calibri"/>
                <a:cs typeface="Calibri"/>
              </a:rPr>
              <a:t> </a:t>
            </a:r>
            <a:r>
              <a:rPr sz="2400" spc="-10">
                <a:latin typeface="Calibri"/>
                <a:cs typeface="Calibri"/>
              </a:rPr>
              <a:t>Fristen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003535" y="106681"/>
            <a:ext cx="2092451" cy="5181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019" y="664686"/>
            <a:ext cx="4425950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0" spc="-5">
                <a:latin typeface="Calibri Light"/>
                <a:cs typeface="Calibri Light"/>
              </a:rPr>
              <a:t>BEWERBUNGSFRISTEN</a:t>
            </a:r>
            <a:endParaRPr sz="3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1250" y="1575879"/>
            <a:ext cx="9639935" cy="4473019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2400" b="1" dirty="0">
                <a:latin typeface="Calibri"/>
                <a:cs typeface="Calibri"/>
              </a:rPr>
              <a:t>ERASMUS+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ts val="2735"/>
              </a:lnSpc>
              <a:spcBef>
                <a:spcPts val="7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Calibri"/>
                <a:cs typeface="Calibri"/>
              </a:rPr>
              <a:t>31.01.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dirty="0" err="1">
                <a:latin typeface="Calibri"/>
                <a:cs typeface="Calibri"/>
              </a:rPr>
              <a:t>WiSe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</a:t>
            </a:r>
            <a:r>
              <a:rPr lang="de-DE" sz="2400" spc="-5" dirty="0">
                <a:latin typeface="Calibri"/>
                <a:cs typeface="Calibri"/>
              </a:rPr>
              <a:t>5</a:t>
            </a:r>
            <a:r>
              <a:rPr sz="2400" spc="-5" dirty="0">
                <a:latin typeface="Calibri"/>
                <a:cs typeface="Calibri"/>
              </a:rPr>
              <a:t>/2</a:t>
            </a:r>
            <a:r>
              <a:rPr lang="de-DE" sz="2400" spc="-5" dirty="0">
                <a:latin typeface="Calibri"/>
                <a:cs typeface="Calibri"/>
              </a:rPr>
              <a:t>6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+ </a:t>
            </a:r>
            <a:r>
              <a:rPr sz="2400" spc="-5" dirty="0" err="1">
                <a:latin typeface="Calibri"/>
                <a:cs typeface="Calibri"/>
              </a:rPr>
              <a:t>SoSe</a:t>
            </a:r>
            <a:r>
              <a:rPr sz="2400" spc="-5" dirty="0">
                <a:latin typeface="Calibri"/>
                <a:cs typeface="Calibri"/>
              </a:rPr>
              <a:t> 202</a:t>
            </a:r>
            <a:r>
              <a:rPr lang="de-DE" sz="2400" spc="-5" dirty="0">
                <a:latin typeface="Calibri"/>
                <a:cs typeface="Calibri"/>
              </a:rPr>
              <a:t>6</a:t>
            </a:r>
            <a:r>
              <a:rPr sz="2400" spc="-5" dirty="0">
                <a:latin typeface="Calibri"/>
                <a:cs typeface="Calibri"/>
              </a:rPr>
              <a:t>); 01.05.202</a:t>
            </a:r>
            <a:r>
              <a:rPr lang="de-DE" sz="2400" spc="-5" dirty="0">
                <a:latin typeface="Calibri"/>
                <a:cs typeface="Calibri"/>
              </a:rPr>
              <a:t>5</a:t>
            </a:r>
            <a:r>
              <a:rPr sz="2400" spc="-5" dirty="0">
                <a:latin typeface="Calibri"/>
                <a:cs typeface="Calibri"/>
              </a:rPr>
              <a:t> bis 15.05.202</a:t>
            </a:r>
            <a:r>
              <a:rPr lang="de-DE" sz="2400" spc="-5">
                <a:latin typeface="Calibri"/>
                <a:cs typeface="Calibri"/>
              </a:rPr>
              <a:t>5</a:t>
            </a:r>
            <a:r>
              <a:rPr sz="2400" spc="-85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5" dirty="0" err="1">
                <a:latin typeface="Calibri"/>
                <a:cs typeface="Calibri"/>
              </a:rPr>
              <a:t>Bewerbung</a:t>
            </a:r>
            <a:endParaRPr sz="2400" dirty="0">
              <a:latin typeface="Calibri"/>
              <a:cs typeface="Calibri"/>
            </a:endParaRPr>
          </a:p>
          <a:p>
            <a:pPr marL="240665">
              <a:lnSpc>
                <a:spcPts val="2735"/>
              </a:lnSpc>
            </a:pPr>
            <a:r>
              <a:rPr sz="2400" spc="-15" dirty="0" err="1">
                <a:latin typeface="Calibri"/>
                <a:cs typeface="Calibri"/>
              </a:rPr>
              <a:t>Restplätze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 err="1">
                <a:latin typeface="Calibri"/>
                <a:cs typeface="Calibri"/>
              </a:rPr>
              <a:t>SoSe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202</a:t>
            </a:r>
            <a:r>
              <a:rPr lang="de-DE" sz="2400" spc="-5" dirty="0">
                <a:latin typeface="Calibri"/>
                <a:cs typeface="Calibri"/>
              </a:rPr>
              <a:t>6</a:t>
            </a:r>
            <a:r>
              <a:rPr sz="2400" spc="-5" dirty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20" dirty="0">
                <a:latin typeface="Calibri"/>
                <a:cs typeface="Calibri"/>
              </a:rPr>
              <a:t>Falls </a:t>
            </a:r>
            <a:r>
              <a:rPr sz="2200" spc="-5" dirty="0" err="1">
                <a:latin typeface="Calibri"/>
                <a:cs typeface="Calibri"/>
              </a:rPr>
              <a:t>SoSe</a:t>
            </a:r>
            <a:r>
              <a:rPr sz="2200" spc="-5" dirty="0">
                <a:latin typeface="Calibri"/>
                <a:cs typeface="Calibri"/>
              </a:rPr>
              <a:t>, </a:t>
            </a:r>
            <a:r>
              <a:rPr sz="2200" spc="-20" dirty="0">
                <a:latin typeface="Calibri"/>
                <a:cs typeface="Calibri"/>
              </a:rPr>
              <a:t>bitte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15" dirty="0" err="1">
                <a:latin typeface="Calibri"/>
                <a:cs typeface="Calibri"/>
              </a:rPr>
              <a:t>beachten</a:t>
            </a:r>
            <a:r>
              <a:rPr sz="2200" spc="-15" dirty="0">
                <a:latin typeface="Calibri"/>
                <a:cs typeface="Calibri"/>
              </a:rPr>
              <a:t>:</a:t>
            </a:r>
            <a:endParaRPr sz="2200" dirty="0">
              <a:latin typeface="Calibri"/>
              <a:cs typeface="Calibri"/>
            </a:endParaRPr>
          </a:p>
          <a:p>
            <a:pPr marL="1155065" marR="5080" lvl="1" indent="-228600">
              <a:lnSpc>
                <a:spcPts val="2180"/>
              </a:lnSpc>
              <a:spcBef>
                <a:spcPts val="61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100" spc="-10" dirty="0" err="1">
                <a:latin typeface="Calibri"/>
                <a:cs typeface="Calibri"/>
              </a:rPr>
              <a:t>Überschneidungen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(</a:t>
            </a:r>
            <a:r>
              <a:rPr sz="2000" spc="-5" dirty="0" err="1">
                <a:latin typeface="Calibri"/>
                <a:cs typeface="Calibri"/>
              </a:rPr>
              <a:t>Semesterbeginn</a:t>
            </a:r>
            <a:r>
              <a:rPr sz="2000" spc="-5" dirty="0">
                <a:latin typeface="Calibri"/>
                <a:cs typeface="Calibri"/>
              </a:rPr>
              <a:t>, </a:t>
            </a:r>
            <a:r>
              <a:rPr sz="2000" spc="-10" dirty="0" err="1">
                <a:latin typeface="Calibri"/>
                <a:cs typeface="Calibri"/>
              </a:rPr>
              <a:t>frühestens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1. </a:t>
            </a:r>
            <a:r>
              <a:rPr sz="2000" spc="-5" dirty="0" err="1">
                <a:latin typeface="Calibri"/>
                <a:cs typeface="Calibri"/>
              </a:rPr>
              <a:t>Februar</a:t>
            </a:r>
            <a:r>
              <a:rPr lang="de-DE" sz="2000" spc="-5" dirty="0">
                <a:latin typeface="Calibri"/>
                <a:cs typeface="Calibri"/>
              </a:rPr>
              <a:t>)</a:t>
            </a:r>
          </a:p>
          <a:p>
            <a:pPr marL="1155065" marR="5080" lvl="1" indent="-228600">
              <a:lnSpc>
                <a:spcPts val="2180"/>
              </a:lnSpc>
              <a:spcBef>
                <a:spcPts val="61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spc="-5" dirty="0" err="1">
                <a:latin typeface="Calibri"/>
                <a:cs typeface="Calibri"/>
              </a:rPr>
              <a:t>Prüfungstermine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des </a:t>
            </a:r>
            <a:r>
              <a:rPr sz="2000" spc="-10" dirty="0">
                <a:latin typeface="Calibri"/>
                <a:cs typeface="Calibri"/>
              </a:rPr>
              <a:t>W</a:t>
            </a:r>
            <a:r>
              <a:rPr lang="de-DE" sz="2000" spc="-10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  <a:p>
            <a:pPr marL="1155700" lvl="1" indent="-228600">
              <a:lnSpc>
                <a:spcPct val="100000"/>
              </a:lnSpc>
              <a:spcBef>
                <a:spcPts val="234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spc="-10" dirty="0">
                <a:latin typeface="Calibri"/>
                <a:cs typeface="Calibri"/>
              </a:rPr>
              <a:t>max.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 err="1">
                <a:latin typeface="Calibri"/>
                <a:cs typeface="Calibri"/>
              </a:rPr>
              <a:t>Fehlzeiten</a:t>
            </a:r>
            <a:endParaRPr sz="20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har char="•"/>
            </a:pPr>
            <a:endParaRPr sz="2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400" b="1" spc="-35" dirty="0">
                <a:latin typeface="Calibri"/>
                <a:cs typeface="Calibri"/>
              </a:rPr>
              <a:t>DIREKTAUSTAUSCH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Calibri"/>
                <a:cs typeface="Calibri"/>
              </a:rPr>
              <a:t>0</a:t>
            </a:r>
            <a:r>
              <a:rPr lang="de-DE" sz="2400" b="1" spc="-5" dirty="0">
                <a:latin typeface="Calibri"/>
                <a:cs typeface="Calibri"/>
              </a:rPr>
              <a:t>5</a:t>
            </a:r>
            <a:r>
              <a:rPr sz="2400" b="1" spc="-5" dirty="0">
                <a:latin typeface="Calibri"/>
                <a:cs typeface="Calibri"/>
              </a:rPr>
              <a:t>.11.202</a:t>
            </a:r>
            <a:r>
              <a:rPr lang="de-DE" sz="2400" b="1" spc="-5" dirty="0">
                <a:latin typeface="Calibri"/>
                <a:cs typeface="Calibri"/>
              </a:rPr>
              <a:t>4</a:t>
            </a:r>
            <a:r>
              <a:rPr sz="2400" b="1" spc="-5" dirty="0">
                <a:latin typeface="Calibri"/>
                <a:cs typeface="Calibri"/>
              </a:rPr>
              <a:t>-2</a:t>
            </a:r>
            <a:r>
              <a:rPr lang="de-DE" sz="2400" b="1" spc="-5" dirty="0">
                <a:latin typeface="Calibri"/>
                <a:cs typeface="Calibri"/>
              </a:rPr>
              <a:t>8</a:t>
            </a:r>
            <a:r>
              <a:rPr sz="2400" b="1" spc="-5" dirty="0">
                <a:latin typeface="Calibri"/>
                <a:cs typeface="Calibri"/>
              </a:rPr>
              <a:t>.01.202</a:t>
            </a:r>
            <a:r>
              <a:rPr lang="de-DE" sz="2400" b="1" spc="-5" dirty="0">
                <a:latin typeface="Calibri"/>
                <a:cs typeface="Calibri"/>
              </a:rPr>
              <a:t>5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 </a:t>
            </a:r>
            <a:r>
              <a:rPr sz="2400" spc="-5" dirty="0" err="1">
                <a:latin typeface="Calibri"/>
                <a:cs typeface="Calibri"/>
              </a:rPr>
              <a:t>nach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 err="1">
                <a:latin typeface="Calibri"/>
                <a:cs typeface="Calibri"/>
              </a:rPr>
              <a:t>Sprache</a:t>
            </a:r>
            <a:r>
              <a:rPr sz="2400" spc="-10" dirty="0">
                <a:latin typeface="Calibri"/>
                <a:cs typeface="Calibri"/>
              </a:rPr>
              <a:t>/Region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lang="de-DE" sz="16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https://</a:t>
            </a:r>
            <a:r>
              <a:rPr lang="de-DE" sz="1600" u="heavy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www.fu-berlin.de</a:t>
            </a:r>
            <a:r>
              <a:rPr lang="de-DE" sz="16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/</a:t>
            </a:r>
            <a:r>
              <a:rPr lang="de-DE" sz="1600" u="heavy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studium</a:t>
            </a:r>
            <a:r>
              <a:rPr lang="de-DE" sz="16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/international/</a:t>
            </a:r>
            <a:r>
              <a:rPr lang="de-DE" sz="1600" u="heavy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studium_ausland</a:t>
            </a:r>
            <a:r>
              <a:rPr lang="de-DE" sz="16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/direkt/</a:t>
            </a:r>
            <a:r>
              <a:rPr lang="de-DE" sz="1600" u="heavy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bewerbungstermine</a:t>
            </a:r>
            <a:r>
              <a:rPr lang="de-DE" sz="16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/</a:t>
            </a:r>
            <a:r>
              <a:rPr lang="de-DE" sz="1600" u="heavy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index.html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86771" y="149352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38416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BEWERBUNGSPROZESS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822"/>
            <a:ext cx="89776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>
                <a:latin typeface="Calibri Light"/>
                <a:cs typeface="Calibri Light"/>
              </a:rPr>
              <a:t>BEWERBUNGSUNTERLAGEN</a:t>
            </a:r>
            <a:r>
              <a:rPr sz="4400" b="0" spc="35">
                <a:latin typeface="Calibri Light"/>
                <a:cs typeface="Calibri Light"/>
              </a:rPr>
              <a:t> </a:t>
            </a:r>
            <a:r>
              <a:rPr sz="4400" b="0" spc="-5">
                <a:solidFill>
                  <a:srgbClr val="767070"/>
                </a:solidFill>
                <a:latin typeface="Calibri Light"/>
                <a:cs typeface="Calibri Light"/>
              </a:rPr>
              <a:t>ERASMUS+</a:t>
            </a:r>
            <a:endParaRPr sz="44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86978" y="1618791"/>
          <a:ext cx="8406129" cy="3781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86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1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ONLINE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latin typeface="Calibri"/>
                          <a:cs typeface="Calibri"/>
                        </a:rPr>
                        <a:t>BEWERBUNGSBOGEN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1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>
                          <a:latin typeface="Calibri"/>
                          <a:cs typeface="Calibri"/>
                        </a:rPr>
                        <a:t>TABELLARISCHER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latin typeface="Calibri"/>
                          <a:cs typeface="Calibri"/>
                        </a:rPr>
                        <a:t>LEBENSLAUF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1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>
                          <a:latin typeface="Calibri"/>
                          <a:cs typeface="Calibri"/>
                        </a:rPr>
                        <a:t>KURZES </a:t>
                      </a:r>
                      <a:r>
                        <a:rPr sz="1800" spc="-20">
                          <a:latin typeface="Calibri"/>
                          <a:cs typeface="Calibri"/>
                        </a:rPr>
                        <a:t>MOTIVATIONSSCHREIBEN </a:t>
                      </a:r>
                      <a:r>
                        <a:rPr sz="1600" spc="-5">
                          <a:latin typeface="Calibri"/>
                          <a:cs typeface="Calibri"/>
                        </a:rPr>
                        <a:t>(1-2</a:t>
                      </a:r>
                      <a:r>
                        <a:rPr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>
                          <a:latin typeface="Calibri"/>
                          <a:cs typeface="Calibri"/>
                        </a:rPr>
                        <a:t>Seiten)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CM-LEISTUNGSNACHWEIS (inkl. </a:t>
                      </a:r>
                      <a:r>
                        <a:rPr sz="1800" spc="-30">
                          <a:latin typeface="Calibri"/>
                          <a:cs typeface="Calibri"/>
                        </a:rPr>
                        <a:t>ABV;</a:t>
                      </a:r>
                      <a:r>
                        <a:rPr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PDF-Format)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1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>
                          <a:latin typeface="Calibri"/>
                          <a:cs typeface="Calibri"/>
                        </a:rPr>
                        <a:t>IMMATRIKULATIONSBESCHEINIGUNG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1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SPRACHNACHWEISE </a:t>
                      </a:r>
                      <a:r>
                        <a:rPr sz="1800" spc="-15">
                          <a:latin typeface="Calibri"/>
                          <a:cs typeface="Calibri"/>
                        </a:rPr>
                        <a:t>(können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nachgereicht</a:t>
                      </a:r>
                      <a:r>
                        <a:rPr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werden)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1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HINWEIS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AUF </a:t>
                      </a:r>
                      <a:r>
                        <a:rPr sz="1800" spc="-5">
                          <a:latin typeface="Calibri"/>
                          <a:cs typeface="Calibri"/>
                        </a:rPr>
                        <a:t>ANDERE</a:t>
                      </a:r>
                      <a:r>
                        <a:rPr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latin typeface="Calibri"/>
                          <a:cs typeface="Calibri"/>
                        </a:rPr>
                        <a:t>BEWERBUNGEN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9994391" y="140207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129461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/>
              <a:t>BEWERBUNGSPROZESS</a:t>
            </a:r>
            <a:endParaRPr sz="1800"/>
          </a:p>
        </p:txBody>
      </p:sp>
      <p:sp>
        <p:nvSpPr>
          <p:cNvPr id="6" name="object 6"/>
          <p:cNvSpPr txBox="1"/>
          <p:nvPr/>
        </p:nvSpPr>
        <p:spPr>
          <a:xfrm>
            <a:off x="1862963" y="5574423"/>
            <a:ext cx="8224520" cy="105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7225">
              <a:lnSpc>
                <a:spcPct val="1479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Einreichung </a:t>
            </a:r>
            <a:r>
              <a:rPr sz="1800">
                <a:latin typeface="Calibri"/>
                <a:cs typeface="Calibri"/>
              </a:rPr>
              <a:t>der </a:t>
            </a:r>
            <a:r>
              <a:rPr sz="1800" spc="-5">
                <a:latin typeface="Calibri"/>
                <a:cs typeface="Calibri"/>
              </a:rPr>
              <a:t>Bewerbung </a:t>
            </a:r>
            <a:r>
              <a:rPr sz="1800" spc="-15">
                <a:latin typeface="Calibri"/>
                <a:cs typeface="Calibri"/>
              </a:rPr>
              <a:t>bitte </a:t>
            </a:r>
            <a:r>
              <a:rPr sz="1800" b="1">
                <a:latin typeface="Calibri"/>
                <a:cs typeface="Calibri"/>
              </a:rPr>
              <a:t>nur </a:t>
            </a:r>
            <a:r>
              <a:rPr sz="1800" spc="-10">
                <a:latin typeface="Calibri"/>
                <a:cs typeface="Calibri"/>
              </a:rPr>
              <a:t>digital </a:t>
            </a:r>
            <a:r>
              <a:rPr sz="1800">
                <a:latin typeface="Calibri"/>
                <a:cs typeface="Calibri"/>
              </a:rPr>
              <a:t>an: </a:t>
            </a:r>
            <a:r>
              <a:rPr sz="1800" u="heavy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erasmus-ska@polsoz.fu-berlin.de </a:t>
            </a:r>
            <a:r>
              <a:rPr sz="1800" spc="-1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spc="-5">
                <a:latin typeface="Calibri"/>
                <a:cs typeface="Calibri"/>
              </a:rPr>
              <a:t>Alle </a:t>
            </a:r>
            <a:r>
              <a:rPr sz="1800" spc="-10">
                <a:latin typeface="Calibri"/>
                <a:cs typeface="Calibri"/>
              </a:rPr>
              <a:t>Hinweise </a:t>
            </a:r>
            <a:r>
              <a:rPr sz="1800" spc="-5">
                <a:latin typeface="Calibri"/>
                <a:cs typeface="Calibri"/>
              </a:rPr>
              <a:t>dazu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unter:</a:t>
            </a:r>
            <a:endParaRPr sz="1800">
              <a:latin typeface="Calibri"/>
              <a:cs typeface="Calibri"/>
            </a:endParaRPr>
          </a:p>
          <a:p>
            <a:pPr marL="52069">
              <a:lnSpc>
                <a:spcPct val="100000"/>
              </a:lnSpc>
              <a:spcBef>
                <a:spcPts val="25"/>
              </a:spcBef>
            </a:pPr>
            <a:r>
              <a:rPr sz="1400" u="sng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https://www.fu-berlin.de/studium/international/studium_ausland/erasmus/bewerbung/infos_fristen/index.html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735" y="665630"/>
            <a:ext cx="4500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0" spc="-10">
                <a:latin typeface="Calibri Light"/>
                <a:cs typeface="Calibri Light"/>
              </a:rPr>
              <a:t>SPRACHNACHWEIS</a:t>
            </a:r>
            <a:r>
              <a:rPr sz="4400" b="0" spc="-10">
                <a:latin typeface="Calibri Light"/>
                <a:cs typeface="Calibri Light"/>
              </a:rPr>
              <a:t>(E)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7195" y="1528205"/>
            <a:ext cx="10134600" cy="413512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400" b="0" spc="-5">
                <a:latin typeface="Calibri Light"/>
                <a:cs typeface="Calibri Light"/>
              </a:rPr>
              <a:t>BEWERBUNG </a:t>
            </a:r>
            <a:r>
              <a:rPr sz="2400" b="0">
                <a:latin typeface="Calibri Light"/>
                <a:cs typeface="Calibri Light"/>
              </a:rPr>
              <a:t>AM</a:t>
            </a:r>
            <a:r>
              <a:rPr sz="2400" b="0" spc="-15">
                <a:latin typeface="Calibri Light"/>
                <a:cs typeface="Calibri Light"/>
              </a:rPr>
              <a:t> </a:t>
            </a:r>
            <a:r>
              <a:rPr sz="2400" b="0">
                <a:latin typeface="Calibri Light"/>
                <a:cs typeface="Calibri Light"/>
              </a:rPr>
              <a:t>IfSKA</a:t>
            </a:r>
            <a:endParaRPr sz="2400">
              <a:latin typeface="Calibri Light"/>
              <a:cs typeface="Calibri Light"/>
            </a:endParaRPr>
          </a:p>
          <a:p>
            <a:pPr marL="697865" marR="319405" indent="-228600">
              <a:lnSpc>
                <a:spcPts val="2380"/>
              </a:lnSpc>
              <a:spcBef>
                <a:spcPts val="54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5">
                <a:latin typeface="Calibri"/>
                <a:cs typeface="Calibri"/>
              </a:rPr>
              <a:t>Zum </a:t>
            </a:r>
            <a:r>
              <a:rPr sz="2200" b="1" spc="-5">
                <a:latin typeface="Calibri"/>
                <a:cs typeface="Calibri"/>
              </a:rPr>
              <a:t>31.01. </a:t>
            </a:r>
            <a:r>
              <a:rPr sz="2200" spc="-20">
                <a:latin typeface="Calibri"/>
                <a:cs typeface="Calibri"/>
              </a:rPr>
              <a:t>können relevante </a:t>
            </a:r>
            <a:r>
              <a:rPr sz="2200" spc="-15">
                <a:latin typeface="Calibri"/>
                <a:cs typeface="Calibri"/>
              </a:rPr>
              <a:t>Sprachkenntnisse durch </a:t>
            </a:r>
            <a:r>
              <a:rPr sz="2200" spc="-5">
                <a:latin typeface="Calibri"/>
                <a:cs typeface="Calibri"/>
              </a:rPr>
              <a:t>z.B. das </a:t>
            </a:r>
            <a:r>
              <a:rPr sz="2200" spc="-10">
                <a:latin typeface="Calibri"/>
                <a:cs typeface="Calibri"/>
              </a:rPr>
              <a:t>Abiturzeugnis </a:t>
            </a:r>
            <a:r>
              <a:rPr sz="2200">
                <a:latin typeface="Calibri"/>
                <a:cs typeface="Calibri"/>
              </a:rPr>
              <a:t>o.Ä.  </a:t>
            </a:r>
            <a:r>
              <a:rPr sz="2200" spc="-10">
                <a:latin typeface="Calibri"/>
                <a:cs typeface="Calibri"/>
              </a:rPr>
              <a:t>nachgewiesen </a:t>
            </a:r>
            <a:r>
              <a:rPr sz="2200" spc="-15">
                <a:latin typeface="Calibri"/>
                <a:cs typeface="Calibri"/>
              </a:rPr>
              <a:t>werden,</a:t>
            </a:r>
            <a:r>
              <a:rPr sz="2200" spc="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u="heavy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jedoch</a:t>
            </a:r>
            <a:r>
              <a:rPr sz="2200" b="1" spc="-5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b="1" spc="-5">
                <a:latin typeface="Calibri"/>
                <a:cs typeface="Calibri"/>
              </a:rPr>
              <a:t>Nachreichung: </a:t>
            </a:r>
            <a:r>
              <a:rPr sz="2200" spc="-10">
                <a:latin typeface="Calibri"/>
                <a:cs typeface="Calibri"/>
              </a:rPr>
              <a:t>eines </a:t>
            </a:r>
            <a:r>
              <a:rPr sz="2200" b="1" spc="-5">
                <a:latin typeface="Calibri"/>
                <a:cs typeface="Calibri"/>
              </a:rPr>
              <a:t>offiziellen </a:t>
            </a:r>
            <a:r>
              <a:rPr sz="2200" b="1" spc="-15">
                <a:latin typeface="Calibri"/>
                <a:cs typeface="Calibri"/>
              </a:rPr>
              <a:t>Sprachzertifikats </a:t>
            </a:r>
            <a:r>
              <a:rPr sz="2200" spc="-15">
                <a:latin typeface="Calibri"/>
                <a:cs typeface="Calibri"/>
              </a:rPr>
              <a:t>zeitnah </a:t>
            </a:r>
            <a:r>
              <a:rPr sz="2200" spc="-5">
                <a:latin typeface="Calibri"/>
                <a:cs typeface="Calibri"/>
              </a:rPr>
              <a:t>innerhalb </a:t>
            </a:r>
            <a:r>
              <a:rPr sz="2200" spc="-10">
                <a:latin typeface="Calibri"/>
                <a:cs typeface="Calibri"/>
              </a:rPr>
              <a:t>des </a:t>
            </a:r>
            <a:r>
              <a:rPr sz="2200" b="1" u="heavy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Februars</a:t>
            </a:r>
            <a:r>
              <a:rPr sz="2200" b="1" spc="254">
                <a:latin typeface="Calibri"/>
                <a:cs typeface="Calibri"/>
              </a:rPr>
              <a:t> </a:t>
            </a:r>
            <a:r>
              <a:rPr sz="2200" b="1" spc="-5">
                <a:latin typeface="Calibri"/>
                <a:cs typeface="Calibri"/>
              </a:rPr>
              <a:t>(!)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0" spc="-5">
                <a:latin typeface="Calibri Light"/>
                <a:cs typeface="Calibri Light"/>
              </a:rPr>
              <a:t>BEWERBUNG </a:t>
            </a:r>
            <a:r>
              <a:rPr sz="2400" b="0">
                <a:latin typeface="Calibri Light"/>
                <a:cs typeface="Calibri Light"/>
              </a:rPr>
              <a:t>AN </a:t>
            </a:r>
            <a:r>
              <a:rPr sz="2400" b="0" spc="-5">
                <a:latin typeface="Calibri Light"/>
                <a:cs typeface="Calibri Light"/>
              </a:rPr>
              <a:t>DER</a:t>
            </a:r>
            <a:r>
              <a:rPr sz="2400" b="0" spc="-15">
                <a:latin typeface="Calibri Light"/>
                <a:cs typeface="Calibri Light"/>
              </a:rPr>
              <a:t> </a:t>
            </a:r>
            <a:r>
              <a:rPr sz="2400" b="0" spc="-40">
                <a:latin typeface="Calibri Light"/>
                <a:cs typeface="Calibri Light"/>
              </a:rPr>
              <a:t>PARTNERUNIVERSITÄT</a:t>
            </a:r>
            <a:endParaRPr sz="2400">
              <a:latin typeface="Calibri Light"/>
              <a:cs typeface="Calibri Light"/>
            </a:endParaRPr>
          </a:p>
          <a:p>
            <a:pPr marL="698500" indent="-22860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10">
                <a:latin typeface="Calibri"/>
                <a:cs typeface="Calibri"/>
              </a:rPr>
              <a:t>Einreichung von </a:t>
            </a:r>
            <a:r>
              <a:rPr sz="2200" spc="-15">
                <a:latin typeface="Calibri"/>
                <a:cs typeface="Calibri"/>
              </a:rPr>
              <a:t>Sprachzertifikaten </a:t>
            </a:r>
            <a:r>
              <a:rPr sz="2200" b="1" spc="-5">
                <a:latin typeface="Calibri"/>
                <a:cs typeface="Calibri"/>
              </a:rPr>
              <a:t>nach </a:t>
            </a:r>
            <a:r>
              <a:rPr sz="2200" b="1" spc="-25">
                <a:latin typeface="Calibri"/>
                <a:cs typeface="Calibri"/>
              </a:rPr>
              <a:t>Vorgaben </a:t>
            </a:r>
            <a:r>
              <a:rPr sz="2200" b="1" spc="-10">
                <a:latin typeface="Calibri"/>
                <a:cs typeface="Calibri"/>
              </a:rPr>
              <a:t>der</a:t>
            </a:r>
            <a:r>
              <a:rPr sz="2200" b="1" spc="105">
                <a:latin typeface="Calibri"/>
                <a:cs typeface="Calibri"/>
              </a:rPr>
              <a:t> </a:t>
            </a:r>
            <a:r>
              <a:rPr sz="2200" b="1" spc="-15">
                <a:latin typeface="Calibri"/>
                <a:cs typeface="Calibri"/>
              </a:rPr>
              <a:t>Partneruniversitäten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0" spc="-10">
                <a:latin typeface="Calibri Light"/>
                <a:cs typeface="Calibri Light"/>
              </a:rPr>
              <a:t>SPRACHTESTS</a:t>
            </a:r>
            <a:endParaRPr sz="2400">
              <a:latin typeface="Calibri Light"/>
              <a:cs typeface="Calibri Light"/>
            </a:endParaRPr>
          </a:p>
          <a:p>
            <a:pPr marL="697865" marR="1092200" indent="-228600">
              <a:lnSpc>
                <a:spcPts val="2380"/>
              </a:lnSpc>
              <a:spcBef>
                <a:spcPts val="54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10">
                <a:latin typeface="Calibri"/>
                <a:cs typeface="Calibri"/>
              </a:rPr>
              <a:t>Angebot des </a:t>
            </a:r>
            <a:r>
              <a:rPr sz="2200" b="1" spc="-15">
                <a:latin typeface="Calibri"/>
                <a:cs typeface="Calibri"/>
              </a:rPr>
              <a:t>Sprachenzentrums</a:t>
            </a:r>
            <a:r>
              <a:rPr sz="2200" spc="-15">
                <a:latin typeface="Calibri"/>
                <a:cs typeface="Calibri"/>
              </a:rPr>
              <a:t>: </a:t>
            </a:r>
            <a:r>
              <a:rPr sz="2200" spc="-20">
                <a:latin typeface="Calibri"/>
                <a:cs typeface="Calibri"/>
              </a:rPr>
              <a:t>Sprachtests </a:t>
            </a:r>
            <a:r>
              <a:rPr sz="2200" spc="-10">
                <a:latin typeface="Calibri"/>
                <a:cs typeface="Calibri"/>
              </a:rPr>
              <a:t>zur (CEFR) Zertifizierung von  </a:t>
            </a:r>
            <a:r>
              <a:rPr sz="2200" spc="-15">
                <a:latin typeface="Calibri"/>
                <a:cs typeface="Calibri"/>
              </a:rPr>
              <a:t>Sprachkenntnissen </a:t>
            </a:r>
            <a:r>
              <a:rPr sz="2200" spc="-5">
                <a:latin typeface="Calibri"/>
                <a:cs typeface="Calibri"/>
              </a:rPr>
              <a:t>für </a:t>
            </a:r>
            <a:r>
              <a:rPr sz="2200" spc="-10">
                <a:latin typeface="Calibri"/>
                <a:cs typeface="Calibri"/>
              </a:rPr>
              <a:t>Auslandsaufenthalte (mit vorheriger</a:t>
            </a:r>
            <a:r>
              <a:rPr sz="2200" spc="95">
                <a:latin typeface="Calibri"/>
                <a:cs typeface="Calibri"/>
              </a:rPr>
              <a:t> </a:t>
            </a:r>
            <a:r>
              <a:rPr sz="2200" spc="-10">
                <a:latin typeface="Calibri"/>
                <a:cs typeface="Calibri"/>
              </a:rPr>
              <a:t>Anmeldung!)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42576" y="204216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15548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BEWERBUNGSPROZESS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524" y="612536"/>
            <a:ext cx="6683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>
                <a:latin typeface="Calibri Light"/>
                <a:cs typeface="Calibri Light"/>
              </a:rPr>
              <a:t>ZENTRALE </a:t>
            </a:r>
            <a:r>
              <a:rPr sz="4000" b="0" spc="-15">
                <a:latin typeface="Calibri Light"/>
                <a:cs typeface="Calibri Light"/>
              </a:rPr>
              <a:t>SPRACHTESTS </a:t>
            </a:r>
            <a:r>
              <a:rPr sz="4000" b="0" spc="-5">
                <a:latin typeface="Calibri Light"/>
                <a:cs typeface="Calibri Light"/>
              </a:rPr>
              <a:t>AM</a:t>
            </a:r>
            <a:r>
              <a:rPr sz="4000" b="0" spc="-55">
                <a:latin typeface="Calibri Light"/>
                <a:cs typeface="Calibri Light"/>
              </a:rPr>
              <a:t> </a:t>
            </a:r>
            <a:r>
              <a:rPr sz="4000" b="0" spc="-25">
                <a:latin typeface="Calibri Light"/>
                <a:cs typeface="Calibri Light"/>
              </a:rPr>
              <a:t>SPZ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81846"/>
            <a:ext cx="978789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0665" marR="5080" indent="-2286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  <a:tab pos="1804670" algn="l"/>
              </a:tabLst>
            </a:pPr>
            <a:r>
              <a:rPr sz="2400" b="1" spc="-5">
                <a:latin typeface="Calibri"/>
                <a:cs typeface="Calibri"/>
              </a:rPr>
              <a:t>Zielgruppe</a:t>
            </a:r>
            <a:r>
              <a:rPr sz="2400" spc="-5">
                <a:latin typeface="Calibri"/>
                <a:cs typeface="Calibri"/>
              </a:rPr>
              <a:t>:	FU- Studierende, die </a:t>
            </a:r>
            <a:r>
              <a:rPr sz="2400" b="1" spc="-15">
                <a:latin typeface="Calibri"/>
                <a:cs typeface="Calibri"/>
              </a:rPr>
              <a:t>keinen </a:t>
            </a:r>
            <a:r>
              <a:rPr sz="2400" spc="-15">
                <a:latin typeface="Calibri"/>
                <a:cs typeface="Calibri"/>
              </a:rPr>
              <a:t>Sprachkurs </a:t>
            </a:r>
            <a:r>
              <a:rPr sz="2400" spc="-5">
                <a:latin typeface="Calibri"/>
                <a:cs typeface="Calibri"/>
              </a:rPr>
              <a:t>der </a:t>
            </a:r>
            <a:r>
              <a:rPr sz="2400">
                <a:latin typeface="Calibri"/>
                <a:cs typeface="Calibri"/>
              </a:rPr>
              <a:t>ZE </a:t>
            </a:r>
            <a:r>
              <a:rPr sz="2400" spc="-10">
                <a:latin typeface="Calibri"/>
                <a:cs typeface="Calibri"/>
              </a:rPr>
              <a:t>Sprachenzentrum  besucht </a:t>
            </a:r>
            <a:r>
              <a:rPr sz="2400" spc="-5">
                <a:latin typeface="Calibri"/>
                <a:cs typeface="Calibri"/>
              </a:rPr>
              <a:t>haben </a:t>
            </a:r>
            <a:r>
              <a:rPr sz="2400" spc="-60">
                <a:latin typeface="Calibri"/>
                <a:cs typeface="Calibri"/>
              </a:rPr>
              <a:t>bzw.</a:t>
            </a:r>
            <a:r>
              <a:rPr sz="2400" spc="-10">
                <a:latin typeface="Calibri"/>
                <a:cs typeface="Calibri"/>
              </a:rPr>
              <a:t> </a:t>
            </a:r>
            <a:r>
              <a:rPr sz="2400" spc="-5">
                <a:latin typeface="Calibri"/>
                <a:cs typeface="Calibri"/>
              </a:rPr>
              <a:t>besuchen.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725313"/>
              </p:ext>
            </p:extLst>
          </p:nvPr>
        </p:nvGraphicFramePr>
        <p:xfrm>
          <a:off x="1057675" y="2685361"/>
          <a:ext cx="10064750" cy="2996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4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9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SPANISCH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FRANZÖSISCH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ENGLISCH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2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TERMINE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800" b="1">
                          <a:latin typeface="+mn-lt"/>
                          <a:cs typeface="Calibri"/>
                        </a:rPr>
                        <a:t>21.01.2025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800" b="1">
                          <a:latin typeface="Calibri"/>
                          <a:cs typeface="Calibri"/>
                        </a:rPr>
                        <a:t>13</a:t>
                      </a:r>
                      <a:r>
                        <a:rPr sz="1800" b="1">
                          <a:latin typeface="Calibri"/>
                          <a:cs typeface="Calibri"/>
                        </a:rPr>
                        <a:t>.01.202</a:t>
                      </a:r>
                      <a:r>
                        <a:rPr lang="de-DE" sz="1800" b="1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6883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Sammeltermine</a:t>
                      </a:r>
                      <a:r>
                        <a:rPr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latin typeface="Calibri"/>
                          <a:cs typeface="Calibri"/>
                        </a:rPr>
                        <a:t>nach  </a:t>
                      </a:r>
                      <a:r>
                        <a:rPr sz="1800">
                          <a:latin typeface="Calibri"/>
                          <a:cs typeface="Calibri"/>
                        </a:rPr>
                        <a:t>Bedarf</a:t>
                      </a: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74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ANMELDUNG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>
                          <a:latin typeface="Calibri"/>
                          <a:cs typeface="Calibri"/>
                        </a:rPr>
                        <a:t>Frist:</a:t>
                      </a:r>
                      <a:r>
                        <a:rPr sz="1800">
                          <a:latin typeface="Calibri"/>
                          <a:cs typeface="Calibri"/>
                        </a:rPr>
                        <a:t> </a:t>
                      </a:r>
                      <a:r>
                        <a:rPr lang="de-DE" sz="1800" b="1">
                          <a:latin typeface="+mn-lt"/>
                          <a:cs typeface="Calibri"/>
                        </a:rPr>
                        <a:t>14.01.2025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via E-Mail inkl.</a:t>
                      </a:r>
                      <a:r>
                        <a:rPr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Formular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>
                          <a:latin typeface="Calibri"/>
                          <a:cs typeface="Calibri"/>
                        </a:rPr>
                        <a:t>Frist:</a:t>
                      </a:r>
                      <a:r>
                        <a:rPr sz="1800">
                          <a:latin typeface="Calibri"/>
                          <a:cs typeface="Calibri"/>
                        </a:rPr>
                        <a:t> </a:t>
                      </a:r>
                      <a:r>
                        <a:rPr lang="de-DE" sz="1800" b="1">
                          <a:latin typeface="Calibri"/>
                          <a:cs typeface="Calibri"/>
                        </a:rPr>
                        <a:t>09</a:t>
                      </a:r>
                      <a:r>
                        <a:rPr sz="1800" b="1">
                          <a:latin typeface="Calibri"/>
                          <a:cs typeface="Calibri"/>
                        </a:rPr>
                        <a:t>.01.202</a:t>
                      </a:r>
                      <a:r>
                        <a:rPr lang="de-DE" sz="1800" b="1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via E-Mail inkl.</a:t>
                      </a:r>
                      <a:r>
                        <a:rPr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Formular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248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>
                          <a:latin typeface="Calibri"/>
                          <a:cs typeface="Calibri"/>
                        </a:rPr>
                        <a:t>über das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Sekretariat</a:t>
                      </a:r>
                      <a:r>
                        <a:rPr sz="1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sz="1800">
                          <a:latin typeface="Calibri"/>
                          <a:cs typeface="Calibri"/>
                        </a:rPr>
                        <a:t>des  </a:t>
                      </a:r>
                      <a:r>
                        <a:rPr sz="1800" spc="-10">
                          <a:latin typeface="Calibri"/>
                          <a:cs typeface="Calibri"/>
                        </a:rPr>
                        <a:t>Sprachenzentrums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>
                          <a:latin typeface="Calibri"/>
                          <a:cs typeface="Calibri"/>
                        </a:rPr>
                        <a:t>BEMERKUNGEN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90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u="sng" spc="-10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SprachzeugnisSpanisch@sprachenzentru </a:t>
                      </a:r>
                      <a:r>
                        <a:rPr sz="1200" spc="-10">
                          <a:solidFill>
                            <a:srgbClr val="0562C1"/>
                          </a:solidFill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sz="1200" u="sng" spc="-5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m.fu-berlin.de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555625" indent="349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u="sng" spc="-5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Sprachzeugnis- </a:t>
                      </a:r>
                      <a:r>
                        <a:rPr sz="1200" spc="-5">
                          <a:solidFill>
                            <a:srgbClr val="0562C1"/>
                          </a:solidFill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sz="1200" u="sng" spc="-10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Franzoesisch@sprachenzentrum.fu- </a:t>
                      </a:r>
                      <a:r>
                        <a:rPr sz="1200" spc="-10">
                          <a:solidFill>
                            <a:srgbClr val="0562C1"/>
                          </a:solidFill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sz="1200" u="sng" spc="-5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berlin.de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u="sng" spc="-5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sprachenzentrum@fu-berlin.de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9880091" y="249935"/>
            <a:ext cx="2090927" cy="5181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39" y="140252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BEWERBUNGSPROZESS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6858" y="5956434"/>
            <a:ext cx="7642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https://www.sprachenzentrum.fu-berlin.de/sprachtests/sprachzeugnis/index.html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8993" y="427517"/>
            <a:ext cx="2874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>
                <a:latin typeface="Calibri Light"/>
                <a:cs typeface="Calibri Light"/>
              </a:rPr>
              <a:t>PROGRAMM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1269" y="1042782"/>
            <a:ext cx="4394835" cy="538226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b="1" spc="-5">
                <a:latin typeface="Calibri"/>
                <a:cs typeface="Calibri"/>
              </a:rPr>
              <a:t>AUSLANDSSTUDIUM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ERASMUS+ </a:t>
            </a:r>
            <a:r>
              <a:rPr sz="1500">
                <a:latin typeface="Calibri"/>
                <a:cs typeface="Calibri"/>
              </a:rPr>
              <a:t>&amp;</a:t>
            </a:r>
            <a:r>
              <a:rPr sz="1500" spc="5">
                <a:latin typeface="Calibri"/>
                <a:cs typeface="Calibri"/>
              </a:rPr>
              <a:t> </a:t>
            </a:r>
            <a:r>
              <a:rPr sz="1500" spc="-25">
                <a:latin typeface="Calibri"/>
                <a:cs typeface="Calibri"/>
              </a:rPr>
              <a:t>PARTNERUNIVERSITÄTEN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ERASMUS+</a:t>
            </a:r>
            <a:r>
              <a:rPr sz="1500" spc="10">
                <a:latin typeface="Calibri"/>
                <a:cs typeface="Calibri"/>
              </a:rPr>
              <a:t> </a:t>
            </a:r>
            <a:r>
              <a:rPr sz="1500" spc="-15">
                <a:latin typeface="Calibri"/>
                <a:cs typeface="Calibri"/>
              </a:rPr>
              <a:t>WELTWEIT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25">
                <a:latin typeface="Calibri"/>
                <a:cs typeface="Calibri"/>
              </a:rPr>
              <a:t>DIREKTAUSTAUSCH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STUDIENPROGRAMME</a:t>
            </a:r>
            <a:r>
              <a:rPr sz="1500" spc="-35">
                <a:latin typeface="Calibri"/>
                <a:cs typeface="Calibri"/>
              </a:rPr>
              <a:t> </a:t>
            </a:r>
            <a:r>
              <a:rPr sz="1500" spc="-5">
                <a:latin typeface="Calibri"/>
                <a:cs typeface="Calibri"/>
              </a:rPr>
              <a:t>ALLGEMEIN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FINANZIERUNG</a:t>
            </a:r>
            <a:endParaRPr sz="15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b="1" spc="-10">
                <a:latin typeface="Calibri"/>
                <a:cs typeface="Calibri"/>
              </a:rPr>
              <a:t>BEWERBUNGSPROZESS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VORBEREITUNG </a:t>
            </a:r>
            <a:r>
              <a:rPr sz="1500">
                <a:latin typeface="Calibri"/>
                <a:cs typeface="Calibri"/>
              </a:rPr>
              <a:t>&amp;</a:t>
            </a:r>
            <a:r>
              <a:rPr sz="1500" spc="-40">
                <a:latin typeface="Calibri"/>
                <a:cs typeface="Calibri"/>
              </a:rPr>
              <a:t> </a:t>
            </a:r>
            <a:r>
              <a:rPr sz="1500" spc="-10">
                <a:latin typeface="Calibri"/>
                <a:cs typeface="Calibri"/>
              </a:rPr>
              <a:t>VORAUSSETZUNGEN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STUDIENPLANUNG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UNTERLAGEN </a:t>
            </a:r>
            <a:r>
              <a:rPr sz="1500">
                <a:latin typeface="Calibri"/>
                <a:cs typeface="Calibri"/>
              </a:rPr>
              <a:t>&amp;</a:t>
            </a:r>
            <a:r>
              <a:rPr sz="1500" spc="-25">
                <a:latin typeface="Calibri"/>
                <a:cs typeface="Calibri"/>
              </a:rPr>
              <a:t> </a:t>
            </a:r>
            <a:r>
              <a:rPr sz="1500" spc="-5">
                <a:latin typeface="Calibri"/>
                <a:cs typeface="Calibri"/>
              </a:rPr>
              <a:t>SPRACHNACHWEIS(E)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15">
                <a:latin typeface="Calibri"/>
                <a:cs typeface="Calibri"/>
              </a:rPr>
              <a:t>VERFAHREN </a:t>
            </a:r>
            <a:r>
              <a:rPr sz="1500">
                <a:latin typeface="Calibri"/>
                <a:cs typeface="Calibri"/>
              </a:rPr>
              <a:t>&amp; KRITERIEN</a:t>
            </a: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b="1" spc="-5">
                <a:latin typeface="Calibri"/>
                <a:cs typeface="Calibri"/>
              </a:rPr>
              <a:t>AUSLANDSPRAKTIKA </a:t>
            </a:r>
            <a:r>
              <a:rPr sz="1800" b="1">
                <a:latin typeface="Calibri"/>
                <a:cs typeface="Calibri"/>
              </a:rPr>
              <a:t>&amp;</a:t>
            </a:r>
            <a:r>
              <a:rPr sz="1800" b="1" spc="-2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FÖRDERUNG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FÖRDERUNGSBEDINGUNGEN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(PFLICHT-)PRAKTIKA </a:t>
            </a:r>
            <a:r>
              <a:rPr sz="1500" spc="-15">
                <a:latin typeface="Calibri"/>
                <a:cs typeface="Calibri"/>
              </a:rPr>
              <a:t>WÄHREND </a:t>
            </a:r>
            <a:r>
              <a:rPr sz="1500" spc="-5">
                <a:latin typeface="Calibri"/>
                <a:cs typeface="Calibri"/>
              </a:rPr>
              <a:t>DES</a:t>
            </a:r>
            <a:r>
              <a:rPr sz="1500" spc="-50">
                <a:latin typeface="Calibri"/>
                <a:cs typeface="Calibri"/>
              </a:rPr>
              <a:t> </a:t>
            </a:r>
            <a:r>
              <a:rPr sz="1500" spc="-5">
                <a:latin typeface="Calibri"/>
                <a:cs typeface="Calibri"/>
              </a:rPr>
              <a:t>STUDIUMS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>
                <a:latin typeface="Calibri"/>
                <a:cs typeface="Calibri"/>
              </a:rPr>
              <a:t>PRAKTIKA </a:t>
            </a:r>
            <a:r>
              <a:rPr sz="1500" spc="-5">
                <a:latin typeface="Calibri"/>
                <a:cs typeface="Calibri"/>
              </a:rPr>
              <a:t>NACH</a:t>
            </a:r>
            <a:r>
              <a:rPr sz="1500" spc="-65">
                <a:latin typeface="Calibri"/>
                <a:cs typeface="Calibri"/>
              </a:rPr>
              <a:t> </a:t>
            </a:r>
            <a:r>
              <a:rPr sz="1500" spc="-10">
                <a:latin typeface="Calibri"/>
                <a:cs typeface="Calibri"/>
              </a:rPr>
              <a:t>STUDIENABSCHLUSS</a:t>
            </a:r>
            <a:endParaRPr sz="15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500" spc="-5">
                <a:latin typeface="Calibri"/>
                <a:cs typeface="Calibri"/>
              </a:rPr>
              <a:t>ERASMUS+ </a:t>
            </a:r>
            <a:r>
              <a:rPr sz="1500" spc="-10">
                <a:latin typeface="Calibri"/>
                <a:cs typeface="Calibri"/>
              </a:rPr>
              <a:t>weltweit</a:t>
            </a:r>
            <a:r>
              <a:rPr sz="1500" spc="20">
                <a:latin typeface="Calibri"/>
                <a:cs typeface="Calibri"/>
              </a:rPr>
              <a:t> </a:t>
            </a:r>
            <a:r>
              <a:rPr sz="1500" spc="-5">
                <a:latin typeface="Calibri"/>
                <a:cs typeface="Calibri"/>
              </a:rPr>
              <a:t>PRAKTIKUMSFÖRDERUNG</a:t>
            </a:r>
            <a:endParaRPr sz="15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b="1" spc="-40">
                <a:latin typeface="Calibri"/>
                <a:cs typeface="Calibri"/>
              </a:rPr>
              <a:t>KONTAKT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19715" y="182880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40286" y="2271331"/>
            <a:ext cx="2415411" cy="2315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822"/>
            <a:ext cx="8253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>
                <a:latin typeface="Calibri Light"/>
                <a:cs typeface="Calibri Light"/>
              </a:rPr>
              <a:t>BEWERBUNGSVERFAHREN</a:t>
            </a:r>
            <a:r>
              <a:rPr sz="4400" b="0" spc="-60">
                <a:latin typeface="Calibri Light"/>
                <a:cs typeface="Calibri Light"/>
              </a:rPr>
              <a:t> </a:t>
            </a:r>
            <a:r>
              <a:rPr sz="4400" b="0" spc="-10">
                <a:latin typeface="Calibri Light"/>
                <a:cs typeface="Calibri Light"/>
              </a:rPr>
              <a:t>Erasmus+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4752" y="1787525"/>
            <a:ext cx="1925320" cy="434340"/>
          </a:xfrm>
          <a:custGeom>
            <a:avLst/>
            <a:gdLst/>
            <a:ahLst/>
            <a:cxnLst/>
            <a:rect l="l" t="t" r="r" b="b"/>
            <a:pathLst>
              <a:path w="1925320" h="434339">
                <a:moveTo>
                  <a:pt x="0" y="0"/>
                </a:moveTo>
                <a:lnTo>
                  <a:pt x="1924812" y="0"/>
                </a:lnTo>
                <a:lnTo>
                  <a:pt x="1924812" y="434339"/>
                </a:lnTo>
                <a:lnTo>
                  <a:pt x="0" y="43433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6939" y="1717827"/>
            <a:ext cx="8940800" cy="18986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latin typeface="Calibri"/>
                <a:cs typeface="Calibri"/>
              </a:rPr>
              <a:t>BEWERBUNGS</a:t>
            </a:r>
            <a:r>
              <a:rPr sz="2800" b="1" spc="-15" dirty="0">
                <a:latin typeface="Calibri"/>
                <a:cs typeface="Calibri"/>
              </a:rPr>
              <a:t>FRIST: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31.01.202</a:t>
            </a:r>
            <a:r>
              <a:rPr lang="de-DE" sz="2800" b="1" spc="-5" dirty="0">
                <a:latin typeface="Calibri"/>
                <a:cs typeface="Calibri"/>
              </a:rPr>
              <a:t>5</a:t>
            </a:r>
            <a:endParaRPr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40" dirty="0">
                <a:latin typeface="Calibri"/>
                <a:cs typeface="Calibri"/>
              </a:rPr>
              <a:t>AUSWAHLVERFAHREN </a:t>
            </a:r>
            <a:r>
              <a:rPr sz="2800" spc="-5" dirty="0">
                <a:latin typeface="Calibri"/>
                <a:cs typeface="Calibri"/>
              </a:rPr>
              <a:t>+ BENACHRICHTIGUNG: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01.03.202</a:t>
            </a:r>
            <a:r>
              <a:rPr lang="de-DE" sz="2800" b="1" spc="-5" dirty="0">
                <a:latin typeface="Calibri"/>
                <a:cs typeface="Calibri"/>
              </a:rPr>
              <a:t>5</a:t>
            </a:r>
            <a:endParaRPr sz="2800" dirty="0">
              <a:latin typeface="Calibri"/>
              <a:cs typeface="Calibri"/>
            </a:endParaRPr>
          </a:p>
          <a:p>
            <a:pPr marL="12700" marR="2287270">
              <a:lnSpc>
                <a:spcPct val="109600"/>
              </a:lnSpc>
              <a:spcBef>
                <a:spcPts val="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de-DE" sz="2800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NOMINIERUNG</a:t>
            </a:r>
            <a:r>
              <a:rPr sz="2800" spc="-5" dirty="0">
                <a:latin typeface="Calibri"/>
                <a:cs typeface="Calibri"/>
              </a:rPr>
              <a:t> AN DER </a:t>
            </a:r>
            <a:r>
              <a:rPr sz="2800" spc="-35" dirty="0">
                <a:latin typeface="Calibri"/>
                <a:cs typeface="Calibri"/>
              </a:rPr>
              <a:t>GASTUNIVERSITÄT  </a:t>
            </a:r>
            <a:r>
              <a:rPr sz="2800" spc="-5" dirty="0">
                <a:latin typeface="Calibri"/>
                <a:cs typeface="Calibri"/>
              </a:rPr>
              <a:t>4.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4752" y="3192652"/>
            <a:ext cx="192532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235"/>
              </a:lnSpc>
            </a:pPr>
            <a:r>
              <a:rPr sz="2800" u="heavy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</a:t>
            </a:r>
            <a:r>
              <a:rPr sz="2800" u="heavy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</a:t>
            </a:r>
            <a:r>
              <a:rPr sz="2800" u="heavy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ERB</a:t>
            </a:r>
            <a:r>
              <a:rPr sz="2800" u="heavy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sz="2800" u="heavy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2800" u="heavy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4101972"/>
            <a:ext cx="8662035" cy="168021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527685" marR="5080" indent="-515620">
              <a:lnSpc>
                <a:spcPct val="81100"/>
              </a:lnSpc>
              <a:spcBef>
                <a:spcPts val="730"/>
              </a:spcBef>
              <a:buAutoNum type="arabicPeriod" startAt="5"/>
              <a:tabLst>
                <a:tab pos="527685" algn="l"/>
                <a:tab pos="528320" algn="l"/>
              </a:tabLst>
            </a:pPr>
            <a:r>
              <a:rPr sz="2800" spc="-10">
                <a:latin typeface="Calibri"/>
                <a:cs typeface="Calibri"/>
              </a:rPr>
              <a:t>LEARNING AGREEMENT </a:t>
            </a:r>
            <a:r>
              <a:rPr sz="2400" spc="-5">
                <a:solidFill>
                  <a:srgbClr val="767070"/>
                </a:solidFill>
                <a:latin typeface="Calibri"/>
                <a:cs typeface="Calibri"/>
              </a:rPr>
              <a:t>(OLA </a:t>
            </a:r>
            <a:r>
              <a:rPr sz="2400">
                <a:solidFill>
                  <a:srgbClr val="767070"/>
                </a:solidFill>
                <a:latin typeface="Calibri"/>
                <a:cs typeface="Calibri"/>
              </a:rPr>
              <a:t>= </a:t>
            </a:r>
            <a:r>
              <a:rPr sz="2400" spc="-10">
                <a:solidFill>
                  <a:srgbClr val="767070"/>
                </a:solidFill>
                <a:latin typeface="Calibri"/>
                <a:cs typeface="Calibri"/>
              </a:rPr>
              <a:t>„Online </a:t>
            </a:r>
            <a:r>
              <a:rPr sz="2400" spc="-5">
                <a:solidFill>
                  <a:srgbClr val="767070"/>
                </a:solidFill>
                <a:latin typeface="Calibri"/>
                <a:cs typeface="Calibri"/>
              </a:rPr>
              <a:t>Learning Agreement“;  </a:t>
            </a:r>
            <a:r>
              <a:rPr sz="2400" spc="-10">
                <a:solidFill>
                  <a:srgbClr val="767070"/>
                </a:solidFill>
                <a:latin typeface="Calibri"/>
                <a:cs typeface="Calibri"/>
              </a:rPr>
              <a:t>STUDIENVORHABEN)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09"/>
              </a:spcBef>
              <a:buAutoNum type="arabicPeriod" startAt="5"/>
              <a:tabLst>
                <a:tab pos="527685" algn="l"/>
                <a:tab pos="528320" algn="l"/>
              </a:tabLst>
            </a:pPr>
            <a:r>
              <a:rPr sz="2800" spc="-70">
                <a:latin typeface="Calibri"/>
                <a:cs typeface="Calibri"/>
              </a:rPr>
              <a:t>GGF. </a:t>
            </a:r>
            <a:r>
              <a:rPr sz="2800" spc="-5">
                <a:latin typeface="Calibri"/>
                <a:cs typeface="Calibri"/>
              </a:rPr>
              <a:t>ÄNDERUNG </a:t>
            </a:r>
            <a:r>
              <a:rPr sz="2800" spc="-15">
                <a:latin typeface="Calibri"/>
                <a:cs typeface="Calibri"/>
              </a:rPr>
              <a:t>DES</a:t>
            </a:r>
            <a:r>
              <a:rPr sz="2800" spc="120">
                <a:latin typeface="Calibri"/>
                <a:cs typeface="Calibri"/>
              </a:rPr>
              <a:t> </a:t>
            </a:r>
            <a:r>
              <a:rPr sz="2800" spc="-70">
                <a:latin typeface="Calibri"/>
                <a:cs typeface="Calibri"/>
              </a:rPr>
              <a:t>OLA‘s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20"/>
              </a:spcBef>
              <a:buAutoNum type="arabicPeriod" startAt="5"/>
              <a:tabLst>
                <a:tab pos="527685" algn="l"/>
                <a:tab pos="528320" algn="l"/>
              </a:tabLst>
            </a:pPr>
            <a:r>
              <a:rPr sz="2800" spc="-15">
                <a:latin typeface="Calibri"/>
                <a:cs typeface="Calibri"/>
              </a:rPr>
              <a:t>ERFAHRUNGSBERICHT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9159" y="3007777"/>
            <a:ext cx="3908425" cy="984250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800" spc="-5">
                <a:latin typeface="Calibri"/>
                <a:cs typeface="Calibri"/>
              </a:rPr>
              <a:t>AN DER</a:t>
            </a:r>
            <a:r>
              <a:rPr sz="2800" spc="-25">
                <a:latin typeface="Calibri"/>
                <a:cs typeface="Calibri"/>
              </a:rPr>
              <a:t> </a:t>
            </a:r>
            <a:r>
              <a:rPr sz="2800" spc="-35">
                <a:latin typeface="Calibri"/>
                <a:cs typeface="Calibri"/>
              </a:rPr>
              <a:t>GASTUNIVERSITÄT</a:t>
            </a:r>
            <a:endParaRPr sz="2800">
              <a:latin typeface="Calibri"/>
              <a:cs typeface="Calibri"/>
            </a:endParaRPr>
          </a:p>
          <a:p>
            <a:pPr marL="680085">
              <a:lnSpc>
                <a:spcPct val="100000"/>
              </a:lnSpc>
              <a:spcBef>
                <a:spcPts val="795"/>
              </a:spcBef>
            </a:pPr>
            <a:r>
              <a:rPr sz="1800" b="1">
                <a:solidFill>
                  <a:srgbClr val="6FAC46"/>
                </a:solidFill>
                <a:latin typeface="Calibri"/>
                <a:cs typeface="Calibri"/>
              </a:rPr>
              <a:t>Bei </a:t>
            </a:r>
            <a:r>
              <a:rPr sz="1800" b="1" spc="-5">
                <a:solidFill>
                  <a:srgbClr val="6FAC46"/>
                </a:solidFill>
                <a:latin typeface="Calibri"/>
                <a:cs typeface="Calibri"/>
              </a:rPr>
              <a:t>Zusage </a:t>
            </a:r>
            <a:r>
              <a:rPr sz="1800" b="1">
                <a:solidFill>
                  <a:srgbClr val="6FAC46"/>
                </a:solidFill>
                <a:latin typeface="Calibri"/>
                <a:cs typeface="Calibri"/>
              </a:rPr>
              <a:t>der</a:t>
            </a:r>
            <a:r>
              <a:rPr sz="1800" b="1" spc="-90">
                <a:solidFill>
                  <a:srgbClr val="6FAC46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6FAC46"/>
                </a:solidFill>
                <a:latin typeface="Calibri"/>
                <a:cs typeface="Calibri"/>
              </a:rPr>
              <a:t>Partneruniversität: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959340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8739" y="116547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BEWERBUNGSPROZESS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822"/>
            <a:ext cx="4622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5">
                <a:latin typeface="Calibri Light"/>
                <a:cs typeface="Calibri Light"/>
              </a:rPr>
              <a:t>AUSWAHLKRITERIEN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6203315" cy="316881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>
                <a:latin typeface="Calibri"/>
                <a:cs typeface="Calibri"/>
              </a:rPr>
              <a:t>SPRACHKOMPETENZ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65">
                <a:latin typeface="Calibri"/>
                <a:cs typeface="Calibri"/>
              </a:rPr>
              <a:t>QUALITÄT </a:t>
            </a:r>
            <a:r>
              <a:rPr sz="2800" spc="-15">
                <a:latin typeface="Calibri"/>
                <a:cs typeface="Calibri"/>
              </a:rPr>
              <a:t>DES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MOTIVATIONSSCHREIBENS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>
                <a:latin typeface="Calibri"/>
                <a:cs typeface="Calibri"/>
              </a:rPr>
              <a:t>STUDIENVORHABEN </a:t>
            </a:r>
            <a:r>
              <a:rPr sz="2800" spc="-5">
                <a:latin typeface="Calibri"/>
                <a:cs typeface="Calibri"/>
              </a:rPr>
              <a:t>IM</a:t>
            </a:r>
            <a:r>
              <a:rPr sz="2800" spc="45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AUSLAND</a:t>
            </a:r>
            <a:endParaRPr sz="2800">
              <a:latin typeface="Calibri"/>
              <a:cs typeface="Calibri"/>
            </a:endParaRPr>
          </a:p>
          <a:p>
            <a:pPr marL="12700" marR="631190">
              <a:lnSpc>
                <a:spcPts val="4029"/>
              </a:lnSpc>
              <a:spcBef>
                <a:spcPts val="235"/>
              </a:spcBef>
              <a:buFont typeface="Arial"/>
              <a:buChar char="•"/>
              <a:tabLst>
                <a:tab pos="241300" algn="l"/>
              </a:tabLst>
            </a:pPr>
            <a:r>
              <a:rPr lang="de-DE" sz="2800" spc="-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INDIVIDUELLE </a:t>
            </a:r>
            <a:r>
              <a:rPr sz="2800" spc="-10">
                <a:latin typeface="Calibri"/>
                <a:cs typeface="Calibri"/>
              </a:rPr>
              <a:t>STUDIENLEISTUNG</a:t>
            </a:r>
            <a:endParaRPr lang="de-DE" sz="2800" spc="-10">
              <a:latin typeface="Calibri"/>
              <a:cs typeface="Calibri"/>
            </a:endParaRPr>
          </a:p>
          <a:p>
            <a:pPr marL="12700" marR="631190">
              <a:lnSpc>
                <a:spcPts val="4029"/>
              </a:lnSpc>
              <a:spcBef>
                <a:spcPts val="235"/>
              </a:spcBef>
              <a:buFont typeface="Arial"/>
              <a:buChar char="•"/>
              <a:tabLst>
                <a:tab pos="241300" algn="l"/>
              </a:tabLst>
            </a:pPr>
            <a:r>
              <a:rPr lang="de-DE" sz="2800" spc="-10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UNIVERSITÄRES</a:t>
            </a:r>
            <a:r>
              <a:rPr sz="2800" spc="-2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ENGAGEMENT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>
                <a:latin typeface="Calibri"/>
                <a:cs typeface="Calibri"/>
              </a:rPr>
              <a:t>SOZIALES</a:t>
            </a:r>
            <a:r>
              <a:rPr sz="2800" spc="-10">
                <a:latin typeface="Calibri"/>
                <a:cs typeface="Calibri"/>
              </a:rPr>
              <a:t> ENGAGEMENT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24288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95944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BEWERBUNGSPROZESS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104" y="233524"/>
            <a:ext cx="5076190" cy="995044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1010"/>
              </a:spcBef>
            </a:pPr>
            <a:r>
              <a:rPr sz="3400" b="1" spc="-10">
                <a:solidFill>
                  <a:srgbClr val="003366"/>
                </a:solidFill>
                <a:latin typeface="Arial"/>
                <a:cs typeface="Arial"/>
              </a:rPr>
              <a:t>STUDIENPLANUNG</a:t>
            </a:r>
            <a:r>
              <a:rPr sz="3400" b="1" spc="-2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400" b="1" spc="-5">
                <a:solidFill>
                  <a:srgbClr val="003366"/>
                </a:solidFill>
                <a:latin typeface="Arial"/>
                <a:cs typeface="Arial"/>
              </a:rPr>
              <a:t>MA</a:t>
            </a:r>
            <a:endParaRPr sz="3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800" b="1">
                <a:solidFill>
                  <a:srgbClr val="003366"/>
                </a:solidFill>
                <a:latin typeface="Arial"/>
                <a:cs typeface="Arial"/>
              </a:rPr>
              <a:t>MA</a:t>
            </a:r>
            <a:r>
              <a:rPr sz="1800" b="1" spc="-5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10">
                <a:solidFill>
                  <a:srgbClr val="003366"/>
                </a:solidFill>
                <a:latin typeface="Arial"/>
                <a:cs typeface="Arial"/>
              </a:rPr>
              <a:t>2022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936" y="1463479"/>
            <a:ext cx="11746230" cy="48064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3.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Semester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laut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Studienverlaufsplan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keine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Lehre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mehr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Ausnahme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r>
              <a:rPr kumimoji="0" sz="24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Blockveranstaltungen</a:t>
            </a:r>
            <a:r>
              <a:rPr lang="de-DE" sz="2400" spc="-5" dirty="0">
                <a:solidFill>
                  <a:prstClr val="black"/>
                </a:solidFill>
                <a:latin typeface="Calibri"/>
                <a:cs typeface="Calibri"/>
              </a:rPr>
              <a:t>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699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>
                <a:tab pos="469900" algn="l"/>
              </a:tabLst>
              <a:defRPr/>
            </a:pP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Forschungsprojekt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projektbegleitend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699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>
                <a:tab pos="469900" algn="l"/>
              </a:tabLst>
              <a:defRPr/>
            </a:pP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Forschungsauswertung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(ab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Februar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nach</a:t>
            </a:r>
            <a:r>
              <a:rPr kumimoji="0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Rückkehr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Möglichkeiten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den </a:t>
            </a:r>
            <a:r>
              <a:rPr kumimoji="0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Eigenen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Forschungsbereich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zu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füllen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(2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davon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</a:t>
            </a:r>
            <a:r>
              <a:rPr kumimoji="0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Ausland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699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>
                <a:tab pos="469265" algn="l"/>
                <a:tab pos="469900" algn="l"/>
              </a:tabLst>
              <a:defRPr/>
            </a:pP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Forschungsprojekt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699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>
                <a:tab pos="469265" algn="l"/>
                <a:tab pos="469900" algn="l"/>
              </a:tabLst>
              <a:defRPr/>
            </a:pPr>
            <a:r>
              <a:rPr kumimoji="0" lang="de-DE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Studienprojekt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zahlreiche</a:t>
            </a:r>
            <a:r>
              <a:rPr kumimoji="0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Szenarien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864869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354965" algn="l"/>
                <a:tab pos="35560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Module „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aufheben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“ (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bspw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Materielle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Kulturen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um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förderfähig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zu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sein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erfordert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Recherche)</a:t>
            </a:r>
            <a:r>
              <a:rPr kumimoji="0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ODER: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2032635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354965" algn="l"/>
                <a:tab pos="355600" algn="l"/>
              </a:tabLst>
              <a:defRPr/>
            </a:pP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Auslandsstudium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mit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Forschung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verbinden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(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vor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Beginn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des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Studiums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der 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Partnerhochschule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;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während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des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Studiums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wenn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realisierbar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ODER: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354965" algn="l"/>
                <a:tab pos="355600" algn="l"/>
              </a:tabLst>
              <a:defRPr/>
            </a:pP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Studienprojekt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(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dann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brauchen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keine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Module „aufgehoben“</a:t>
            </a: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werden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-5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Empfehlung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Studienberatung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86771" y="149352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38416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BEWERBUNGSPROZESS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6179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49065" y="3010916"/>
            <a:ext cx="2258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>
                <a:latin typeface="Calibri Light"/>
                <a:cs typeface="Calibri Light"/>
              </a:rPr>
              <a:t>FRAGEN</a:t>
            </a:r>
            <a:r>
              <a:rPr sz="4400" b="0" spc="-70">
                <a:latin typeface="Calibri Light"/>
                <a:cs typeface="Calibri Light"/>
              </a:rPr>
              <a:t> </a:t>
            </a:r>
            <a:r>
              <a:rPr sz="4400" b="0">
                <a:latin typeface="Calibri Light"/>
                <a:cs typeface="Calibri Light"/>
              </a:rPr>
              <a:t>?</a:t>
            </a:r>
            <a:endParaRPr sz="4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788" y="673738"/>
            <a:ext cx="10605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>
                <a:latin typeface="Calibri Light"/>
                <a:cs typeface="Calibri Light"/>
              </a:rPr>
              <a:t>(PFLICHT-)PRAKTIKA </a:t>
            </a:r>
            <a:r>
              <a:rPr sz="4400" b="0" spc="-30">
                <a:latin typeface="Calibri Light"/>
                <a:cs typeface="Calibri Light"/>
              </a:rPr>
              <a:t>WÄHREND </a:t>
            </a:r>
            <a:r>
              <a:rPr sz="4400" b="0" spc="-20">
                <a:latin typeface="Calibri Light"/>
                <a:cs typeface="Calibri Light"/>
              </a:rPr>
              <a:t>DES</a:t>
            </a:r>
            <a:r>
              <a:rPr sz="4400" b="0" spc="35">
                <a:latin typeface="Calibri Light"/>
                <a:cs typeface="Calibri Light"/>
              </a:rPr>
              <a:t> </a:t>
            </a:r>
            <a:r>
              <a:rPr sz="4400" b="0" spc="-10">
                <a:latin typeface="Calibri Light"/>
                <a:cs typeface="Calibri Light"/>
              </a:rPr>
              <a:t>STUDIUMS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8" y="1706813"/>
            <a:ext cx="8227061" cy="4722447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600" b="0" spc="-20">
                <a:latin typeface="Calibri Light"/>
                <a:cs typeface="Calibri Light"/>
              </a:rPr>
              <a:t>ZUSTÄNDIGKEIT</a:t>
            </a:r>
            <a:r>
              <a:rPr sz="2600" b="0" spc="-5">
                <a:latin typeface="Calibri Light"/>
                <a:cs typeface="Calibri Light"/>
              </a:rPr>
              <a:t> IfSKA</a:t>
            </a:r>
            <a:endParaRPr sz="26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>
                <a:latin typeface="Calibri"/>
                <a:cs typeface="Calibri"/>
              </a:rPr>
              <a:t>Bestätigung </a:t>
            </a:r>
            <a:r>
              <a:rPr sz="2400" spc="-5">
                <a:latin typeface="Calibri"/>
                <a:cs typeface="Calibri"/>
              </a:rPr>
              <a:t>der fachlichen</a:t>
            </a:r>
            <a:r>
              <a:rPr sz="2400" spc="-65">
                <a:latin typeface="Calibri"/>
                <a:cs typeface="Calibri"/>
              </a:rPr>
              <a:t> </a:t>
            </a:r>
            <a:r>
              <a:rPr sz="2400" spc="-15">
                <a:latin typeface="Calibri"/>
                <a:cs typeface="Calibri"/>
              </a:rPr>
              <a:t>Relevanz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>
                <a:latin typeface="Calibri"/>
                <a:cs typeface="Calibri"/>
              </a:rPr>
              <a:t>Learning </a:t>
            </a:r>
            <a:r>
              <a:rPr sz="2400" spc="-10">
                <a:latin typeface="Calibri"/>
                <a:cs typeface="Calibri"/>
              </a:rPr>
              <a:t>Agreement</a:t>
            </a:r>
            <a:r>
              <a:rPr sz="2400" spc="-15">
                <a:latin typeface="Calibri"/>
                <a:cs typeface="Calibri"/>
              </a:rPr>
              <a:t> </a:t>
            </a:r>
            <a:r>
              <a:rPr sz="2400" spc="-20">
                <a:latin typeface="Calibri"/>
                <a:cs typeface="Calibri"/>
              </a:rPr>
              <a:t>Traineeship</a:t>
            </a:r>
            <a:r>
              <a:rPr lang="de-DE" sz="2400" spc="-20">
                <a:latin typeface="Calibri"/>
                <a:cs typeface="Calibri"/>
              </a:rPr>
              <a:t> (</a:t>
            </a:r>
            <a:r>
              <a:rPr lang="de-DE" sz="2400" spc="-20">
                <a:solidFill>
                  <a:srgbClr val="C00000"/>
                </a:solidFill>
                <a:latin typeface="Calibri"/>
                <a:cs typeface="Calibri"/>
              </a:rPr>
              <a:t>bei Förderung durch Erasmus+</a:t>
            </a:r>
            <a:r>
              <a:rPr lang="de-DE" sz="2400" spc="-2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600" b="0" spc="-20">
                <a:latin typeface="Calibri Light"/>
                <a:cs typeface="Calibri Light"/>
              </a:rPr>
              <a:t>ZUSTÄNDIGKEITEN </a:t>
            </a:r>
            <a:r>
              <a:rPr sz="2600" b="0" spc="-5">
                <a:latin typeface="Calibri Light"/>
                <a:cs typeface="Calibri Light"/>
              </a:rPr>
              <a:t>CAREER</a:t>
            </a:r>
            <a:r>
              <a:rPr sz="2600" b="0" spc="30">
                <a:latin typeface="Calibri Light"/>
                <a:cs typeface="Calibri Light"/>
              </a:rPr>
              <a:t> </a:t>
            </a:r>
            <a:r>
              <a:rPr sz="2600" b="0" spc="-10">
                <a:latin typeface="Calibri Light"/>
                <a:cs typeface="Calibri Light"/>
              </a:rPr>
              <a:t>SERVICE</a:t>
            </a:r>
            <a:endParaRPr sz="26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>
                <a:latin typeface="Calibri"/>
                <a:cs typeface="Calibri"/>
              </a:rPr>
              <a:t>Beratung</a:t>
            </a:r>
            <a:r>
              <a:rPr sz="2400" spc="-35">
                <a:latin typeface="Calibri"/>
                <a:cs typeface="Calibri"/>
              </a:rPr>
              <a:t> </a:t>
            </a:r>
            <a:r>
              <a:rPr sz="1800" spc="-5">
                <a:latin typeface="Calibri"/>
                <a:cs typeface="Calibri"/>
              </a:rPr>
              <a:t>(</a:t>
            </a:r>
            <a:r>
              <a:rPr sz="1800" u="heavy" spc="-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auslandspraktika@fu-berlin.de</a:t>
            </a:r>
            <a:r>
              <a:rPr sz="1800" spc="-5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5">
                <a:latin typeface="Calibri"/>
                <a:cs typeface="Calibri"/>
              </a:rPr>
              <a:t>Praktikumsvertrag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>
                <a:latin typeface="Calibri"/>
                <a:cs typeface="Calibri"/>
              </a:rPr>
              <a:t>Anzahl </a:t>
            </a:r>
            <a:r>
              <a:rPr sz="2400">
                <a:latin typeface="Calibri"/>
                <a:cs typeface="Calibri"/>
              </a:rPr>
              <a:t>der</a:t>
            </a:r>
            <a:r>
              <a:rPr sz="2400" spc="-10">
                <a:latin typeface="Calibri"/>
                <a:cs typeface="Calibri"/>
              </a:rPr>
              <a:t> ECTS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>
                <a:latin typeface="Calibri"/>
                <a:cs typeface="Calibri"/>
              </a:rPr>
              <a:t>Besuch</a:t>
            </a:r>
            <a:r>
              <a:rPr sz="2400" spc="-25">
                <a:latin typeface="Calibri"/>
                <a:cs typeface="Calibri"/>
              </a:rPr>
              <a:t> </a:t>
            </a:r>
            <a:r>
              <a:rPr sz="2400" spc="-10">
                <a:latin typeface="Calibri"/>
                <a:cs typeface="Calibri"/>
              </a:rPr>
              <a:t>Kolloquium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>
                <a:latin typeface="Calibri"/>
                <a:cs typeface="Calibri"/>
              </a:rPr>
              <a:t>Praktikumsbericht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5">
                <a:latin typeface="Calibri"/>
                <a:cs typeface="Calibri"/>
              </a:rPr>
              <a:t>Eintrag</a:t>
            </a:r>
            <a:r>
              <a:rPr sz="2400" spc="-25">
                <a:latin typeface="Calibri"/>
                <a:cs typeface="Calibri"/>
              </a:rPr>
              <a:t> </a:t>
            </a:r>
            <a:r>
              <a:rPr sz="2400">
                <a:latin typeface="Calibri"/>
                <a:cs typeface="Calibri"/>
              </a:rPr>
              <a:t>CM</a:t>
            </a:r>
          </a:p>
        </p:txBody>
      </p:sp>
      <p:sp>
        <p:nvSpPr>
          <p:cNvPr id="4" name="object 4"/>
          <p:cNvSpPr/>
          <p:nvPr/>
        </p:nvSpPr>
        <p:spPr>
          <a:xfrm>
            <a:off x="9924288" y="240792"/>
            <a:ext cx="2090927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29919"/>
            <a:ext cx="3390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>
                <a:latin typeface="Calibri"/>
                <a:cs typeface="Calibri"/>
              </a:rPr>
              <a:t>AUSLANDSPRAKTIKA </a:t>
            </a:r>
            <a:r>
              <a:rPr sz="1800">
                <a:latin typeface="Calibri"/>
                <a:cs typeface="Calibri"/>
              </a:rPr>
              <a:t>&amp;</a:t>
            </a:r>
            <a:r>
              <a:rPr sz="1800" spc="-6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FÖRDERUNG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52659" y="144780"/>
            <a:ext cx="2138171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4765" y="703715"/>
            <a:ext cx="4361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/>
              <a:t>FÖRDERBEDINGUNGEN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6856" y="1467318"/>
            <a:ext cx="9351645" cy="352679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60"/>
              </a:spcBef>
              <a:buChar char="•"/>
              <a:tabLst>
                <a:tab pos="355600" algn="l"/>
                <a:tab pos="356235" algn="l"/>
              </a:tabLst>
            </a:pPr>
            <a:r>
              <a:rPr sz="2000" spc="-20">
                <a:latin typeface="Calibri"/>
                <a:cs typeface="Calibri"/>
              </a:rPr>
              <a:t>Anerkennung </a:t>
            </a:r>
            <a:r>
              <a:rPr sz="2000" spc="-15">
                <a:latin typeface="Calibri"/>
                <a:cs typeface="Calibri"/>
              </a:rPr>
              <a:t>durch </a:t>
            </a:r>
            <a:r>
              <a:rPr sz="2000" spc="-10">
                <a:latin typeface="Calibri"/>
                <a:cs typeface="Calibri"/>
              </a:rPr>
              <a:t>die </a:t>
            </a:r>
            <a:r>
              <a:rPr sz="2000" spc="-25">
                <a:latin typeface="Calibri"/>
                <a:cs typeface="Calibri"/>
              </a:rPr>
              <a:t>Universität </a:t>
            </a:r>
            <a:r>
              <a:rPr sz="2000" spc="-15">
                <a:latin typeface="Calibri"/>
                <a:cs typeface="Calibri"/>
              </a:rPr>
              <a:t>(sending</a:t>
            </a:r>
            <a:r>
              <a:rPr sz="2000" spc="-50">
                <a:latin typeface="Calibri"/>
                <a:cs typeface="Calibri"/>
              </a:rPr>
              <a:t> </a:t>
            </a:r>
            <a:r>
              <a:rPr sz="2000" spc="-15">
                <a:latin typeface="Calibri"/>
                <a:cs typeface="Calibri"/>
              </a:rPr>
              <a:t>institution)</a:t>
            </a:r>
            <a:endParaRPr sz="2000">
              <a:latin typeface="Calibri"/>
              <a:cs typeface="Calibri"/>
            </a:endParaRPr>
          </a:p>
          <a:p>
            <a:pPr marL="355600" marR="407670" indent="-342900">
              <a:lnSpc>
                <a:spcPct val="102000"/>
              </a:lnSpc>
              <a:spcBef>
                <a:spcPts val="819"/>
              </a:spcBef>
              <a:buFont typeface="Calibri"/>
              <a:buChar char="•"/>
              <a:tabLst>
                <a:tab pos="355600" algn="l"/>
                <a:tab pos="356235" algn="l"/>
              </a:tabLst>
            </a:pPr>
            <a:r>
              <a:rPr sz="2000" b="1" spc="-20">
                <a:latin typeface="Calibri"/>
                <a:cs typeface="Calibri"/>
              </a:rPr>
              <a:t>Studierendenpraktika</a:t>
            </a:r>
            <a:r>
              <a:rPr sz="2000" spc="-20">
                <a:latin typeface="Calibri"/>
                <a:cs typeface="Calibri"/>
              </a:rPr>
              <a:t>: Immatrikulation </a:t>
            </a:r>
            <a:r>
              <a:rPr sz="2000" spc="-10">
                <a:latin typeface="Calibri"/>
                <a:cs typeface="Calibri"/>
              </a:rPr>
              <a:t>an der </a:t>
            </a:r>
            <a:r>
              <a:rPr sz="2000" spc="-15">
                <a:latin typeface="Calibri"/>
                <a:cs typeface="Calibri"/>
              </a:rPr>
              <a:t>Freien </a:t>
            </a:r>
            <a:r>
              <a:rPr sz="2000" spc="-25">
                <a:latin typeface="Calibri"/>
                <a:cs typeface="Calibri"/>
              </a:rPr>
              <a:t>Universität </a:t>
            </a:r>
            <a:r>
              <a:rPr sz="2000" spc="-15">
                <a:latin typeface="Calibri"/>
                <a:cs typeface="Calibri"/>
              </a:rPr>
              <a:t>Berlin </a:t>
            </a:r>
            <a:r>
              <a:rPr sz="2000" spc="-20">
                <a:latin typeface="Calibri"/>
                <a:cs typeface="Calibri"/>
              </a:rPr>
              <a:t>während </a:t>
            </a:r>
            <a:r>
              <a:rPr sz="2000" spc="-10">
                <a:latin typeface="Calibri"/>
                <a:cs typeface="Calibri"/>
              </a:rPr>
              <a:t>des  </a:t>
            </a:r>
            <a:r>
              <a:rPr sz="2000" spc="-30">
                <a:latin typeface="Calibri"/>
                <a:cs typeface="Calibri"/>
              </a:rPr>
              <a:t>gesamten</a:t>
            </a:r>
            <a:r>
              <a:rPr sz="2000" spc="-25">
                <a:latin typeface="Calibri"/>
                <a:cs typeface="Calibri"/>
              </a:rPr>
              <a:t> Praktikumszeitraumes</a:t>
            </a:r>
            <a:endParaRPr sz="2000">
              <a:latin typeface="Calibri"/>
              <a:cs typeface="Calibri"/>
            </a:endParaRPr>
          </a:p>
          <a:p>
            <a:pPr marL="354965" marR="5080" indent="-342900">
              <a:lnSpc>
                <a:spcPct val="102000"/>
              </a:lnSpc>
              <a:spcBef>
                <a:spcPts val="994"/>
              </a:spcBef>
              <a:buFont typeface="Calibri"/>
              <a:buChar char="•"/>
              <a:tabLst>
                <a:tab pos="355600" algn="l"/>
                <a:tab pos="356235" algn="l"/>
              </a:tabLst>
            </a:pPr>
            <a:r>
              <a:rPr sz="2000" b="1" spc="-25">
                <a:latin typeface="Calibri"/>
                <a:cs typeface="Calibri"/>
              </a:rPr>
              <a:t>Graduiertenpraktika</a:t>
            </a:r>
            <a:r>
              <a:rPr sz="2000" spc="-25">
                <a:latin typeface="Calibri"/>
                <a:cs typeface="Calibri"/>
              </a:rPr>
              <a:t>: </a:t>
            </a:r>
            <a:r>
              <a:rPr sz="2000" spc="-20">
                <a:latin typeface="Calibri"/>
                <a:cs typeface="Calibri"/>
              </a:rPr>
              <a:t>Graduierte </a:t>
            </a:r>
            <a:r>
              <a:rPr sz="2000" spc="-15">
                <a:latin typeface="Calibri"/>
                <a:cs typeface="Calibri"/>
              </a:rPr>
              <a:t>müssen </a:t>
            </a:r>
            <a:r>
              <a:rPr sz="2000" spc="-10">
                <a:latin typeface="Calibri"/>
                <a:cs typeface="Calibri"/>
              </a:rPr>
              <a:t>das Studium </a:t>
            </a:r>
            <a:r>
              <a:rPr sz="2000" spc="-15">
                <a:latin typeface="Calibri"/>
                <a:cs typeface="Calibri"/>
              </a:rPr>
              <a:t>zu </a:t>
            </a:r>
            <a:r>
              <a:rPr sz="2000" spc="-30">
                <a:latin typeface="Calibri"/>
                <a:cs typeface="Calibri"/>
              </a:rPr>
              <a:t>Praktikumsbeginn </a:t>
            </a:r>
            <a:r>
              <a:rPr sz="2000" spc="-15">
                <a:latin typeface="Calibri"/>
                <a:cs typeface="Calibri"/>
              </a:rPr>
              <a:t>nachweislich  </a:t>
            </a:r>
            <a:r>
              <a:rPr sz="2000" spc="-20">
                <a:latin typeface="Calibri"/>
                <a:cs typeface="Calibri"/>
              </a:rPr>
              <a:t>erfolgreich </a:t>
            </a:r>
            <a:r>
              <a:rPr sz="2000" spc="-15">
                <a:latin typeface="Calibri"/>
                <a:cs typeface="Calibri"/>
              </a:rPr>
              <a:t>abgeschlossen</a:t>
            </a:r>
            <a:r>
              <a:rPr sz="2000" spc="15">
                <a:latin typeface="Calibri"/>
                <a:cs typeface="Calibri"/>
              </a:rPr>
              <a:t> </a:t>
            </a:r>
            <a:r>
              <a:rPr sz="2000" spc="-20">
                <a:latin typeface="Calibri"/>
                <a:cs typeface="Calibri"/>
              </a:rPr>
              <a:t>haben</a:t>
            </a:r>
            <a:endParaRPr sz="20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119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5">
                <a:latin typeface="Calibri"/>
                <a:cs typeface="Calibri"/>
              </a:rPr>
              <a:t>Feste </a:t>
            </a:r>
            <a:r>
              <a:rPr sz="2000" spc="-20">
                <a:latin typeface="Calibri"/>
                <a:cs typeface="Calibri"/>
              </a:rPr>
              <a:t>Praktikumszusage </a:t>
            </a:r>
            <a:r>
              <a:rPr sz="2000" spc="-10">
                <a:latin typeface="Calibri"/>
                <a:cs typeface="Calibri"/>
              </a:rPr>
              <a:t>zum </a:t>
            </a:r>
            <a:r>
              <a:rPr sz="2000" spc="-20">
                <a:latin typeface="Calibri"/>
                <a:cs typeface="Calibri"/>
              </a:rPr>
              <a:t>Zeitpunkt </a:t>
            </a:r>
            <a:r>
              <a:rPr sz="2000" spc="-10">
                <a:latin typeface="Calibri"/>
                <a:cs typeface="Calibri"/>
              </a:rPr>
              <a:t>der</a:t>
            </a:r>
            <a:r>
              <a:rPr sz="2000" spc="-85">
                <a:latin typeface="Calibri"/>
                <a:cs typeface="Calibri"/>
              </a:rPr>
              <a:t> </a:t>
            </a:r>
            <a:r>
              <a:rPr sz="2000" spc="-30">
                <a:latin typeface="Calibri"/>
                <a:cs typeface="Calibri"/>
              </a:rPr>
              <a:t>Bewerbung</a:t>
            </a:r>
            <a:endParaRPr sz="20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0">
                <a:latin typeface="Calibri"/>
                <a:cs typeface="Calibri"/>
              </a:rPr>
              <a:t>Kenntnisse </a:t>
            </a:r>
            <a:r>
              <a:rPr sz="2000" spc="-10">
                <a:latin typeface="Calibri"/>
                <a:cs typeface="Calibri"/>
              </a:rPr>
              <a:t>der </a:t>
            </a:r>
            <a:r>
              <a:rPr sz="2000" spc="-15">
                <a:latin typeface="Calibri"/>
                <a:cs typeface="Calibri"/>
              </a:rPr>
              <a:t>Landes- </a:t>
            </a:r>
            <a:r>
              <a:rPr sz="2000" spc="-75">
                <a:latin typeface="Calibri"/>
                <a:cs typeface="Calibri"/>
              </a:rPr>
              <a:t>bzw.</a:t>
            </a:r>
            <a:r>
              <a:rPr sz="2000" spc="-70">
                <a:latin typeface="Calibri"/>
                <a:cs typeface="Calibri"/>
              </a:rPr>
              <a:t> </a:t>
            </a:r>
            <a:r>
              <a:rPr sz="2000" spc="-15">
                <a:latin typeface="Calibri"/>
                <a:cs typeface="Calibri"/>
              </a:rPr>
              <a:t>Arbeitssprache</a:t>
            </a:r>
            <a:endParaRPr sz="2000">
              <a:latin typeface="Calibri"/>
              <a:cs typeface="Calibri"/>
            </a:endParaRPr>
          </a:p>
          <a:p>
            <a:pPr marL="354965" marR="391160" indent="-342900">
              <a:lnSpc>
                <a:spcPct val="10200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0">
                <a:latin typeface="Calibri"/>
                <a:cs typeface="Calibri"/>
              </a:rPr>
              <a:t>Keine gleichzeitige Förderung </a:t>
            </a:r>
            <a:r>
              <a:rPr sz="2000" spc="-10">
                <a:latin typeface="Calibri"/>
                <a:cs typeface="Calibri"/>
              </a:rPr>
              <a:t>aus </a:t>
            </a:r>
            <a:r>
              <a:rPr sz="2000" spc="-20">
                <a:latin typeface="Calibri"/>
                <a:cs typeface="Calibri"/>
              </a:rPr>
              <a:t>Erasmus+ </a:t>
            </a:r>
            <a:r>
              <a:rPr sz="2000" spc="-10">
                <a:latin typeface="Calibri"/>
                <a:cs typeface="Calibri"/>
              </a:rPr>
              <a:t>für </a:t>
            </a:r>
            <a:r>
              <a:rPr sz="2000" spc="-20">
                <a:latin typeface="Calibri"/>
                <a:cs typeface="Calibri"/>
              </a:rPr>
              <a:t>Studienaufenthalte </a:t>
            </a:r>
            <a:r>
              <a:rPr sz="2000" spc="-15">
                <a:latin typeface="Calibri"/>
                <a:cs typeface="Calibri"/>
              </a:rPr>
              <a:t>und anderen </a:t>
            </a:r>
            <a:r>
              <a:rPr sz="2000" spc="-10">
                <a:latin typeface="Calibri"/>
                <a:cs typeface="Calibri"/>
              </a:rPr>
              <a:t>EU-  </a:t>
            </a:r>
            <a:r>
              <a:rPr sz="2000" spc="-25">
                <a:latin typeface="Calibri"/>
                <a:cs typeface="Calibri"/>
              </a:rPr>
              <a:t>Förderprogrammen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82394"/>
            <a:ext cx="3390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>
                <a:latin typeface="Calibri"/>
                <a:cs typeface="Calibri"/>
              </a:rPr>
              <a:t>AUSLANDSPRAKTIKA </a:t>
            </a:r>
            <a:r>
              <a:rPr sz="1800">
                <a:latin typeface="Calibri"/>
                <a:cs typeface="Calibri"/>
              </a:rPr>
              <a:t>&amp;</a:t>
            </a:r>
            <a:r>
              <a:rPr sz="1800" spc="-6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FÖRDERUNG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788" y="673738"/>
            <a:ext cx="82308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>
                <a:latin typeface="Calibri Light"/>
                <a:cs typeface="Calibri Light"/>
              </a:rPr>
              <a:t>PRAKTIKA </a:t>
            </a:r>
            <a:r>
              <a:rPr sz="4400" b="0" spc="-70">
                <a:latin typeface="Calibri Light"/>
                <a:cs typeface="Calibri Light"/>
              </a:rPr>
              <a:t>WÄHREND </a:t>
            </a:r>
            <a:r>
              <a:rPr sz="4400" b="0" spc="-20">
                <a:latin typeface="Calibri Light"/>
                <a:cs typeface="Calibri Light"/>
              </a:rPr>
              <a:t>DES</a:t>
            </a:r>
            <a:r>
              <a:rPr sz="4400" b="0" spc="-15">
                <a:latin typeface="Calibri Light"/>
                <a:cs typeface="Calibri Light"/>
              </a:rPr>
              <a:t> </a:t>
            </a:r>
            <a:r>
              <a:rPr sz="4400" b="0" spc="-10">
                <a:latin typeface="Calibri Light"/>
                <a:cs typeface="Calibri Light"/>
              </a:rPr>
              <a:t>STUDIUMS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688870"/>
            <a:ext cx="9655810" cy="2221185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335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MA </a:t>
            </a:r>
            <a:r>
              <a:rPr kumimoji="0" sz="2800" b="0" i="0" u="none" strike="noStrike" kern="1200" cap="none" spc="-3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kein</a:t>
            </a:r>
            <a:r>
              <a:rPr kumimoji="0" sz="2800" b="0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Pflichtpraktikum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6800"/>
              </a:lnSpc>
              <a:spcBef>
                <a:spcPts val="101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DENNOCH: </a:t>
            </a:r>
            <a:r>
              <a:rPr kumimoji="0" sz="2800" b="0" i="0" u="none" strike="noStrike" kern="1200" cap="none" spc="-2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Praktika</a:t>
            </a: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mit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einer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Mindestdauer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von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Monaten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sind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durch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Erasmus+</a:t>
            </a:r>
            <a:r>
              <a:rPr kumimoji="0" sz="28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2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förderfähig</a:t>
            </a:r>
            <a:endParaRPr kumimoji="0" lang="de-DE" sz="2800" b="0" i="0" u="none" strike="noStrike" kern="1200" cap="none" spc="-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6800"/>
              </a:lnSpc>
              <a:spcBef>
                <a:spcPts val="1010"/>
              </a:spcBef>
              <a:spcAft>
                <a:spcPts val="0"/>
              </a:spcAft>
              <a:buClrTx/>
              <a:buSzTx/>
              <a:buFontTx/>
              <a:buChar char="-"/>
              <a:tabLst>
                <a:tab pos="354965" algn="l"/>
                <a:tab pos="355600" algn="l"/>
              </a:tabLst>
              <a:defRPr/>
            </a:pPr>
            <a:r>
              <a:rPr lang="de-DE" sz="2800" b="1" spc="-20" dirty="0">
                <a:solidFill>
                  <a:srgbClr val="C00000"/>
                </a:solidFill>
                <a:latin typeface="Calibri"/>
                <a:cs typeface="Calibri"/>
              </a:rPr>
              <a:t>Graduiertenpraktikum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24288" y="240792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29919"/>
            <a:ext cx="3390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AUSLANDSPRAKTIKA </a:t>
            </a:r>
            <a:r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</a:t>
            </a:r>
            <a:r>
              <a:rPr kumimoji="0" sz="1800" b="0" i="0" u="none" strike="noStrike" kern="1200" cap="none" spc="-6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FÖRDERUNG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70571"/>
            <a:ext cx="33432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5">
                <a:latin typeface="Calibri Light"/>
                <a:cs typeface="Calibri Light"/>
              </a:rPr>
              <a:t>AUSLANDSPRAKTIKA </a:t>
            </a:r>
            <a:r>
              <a:rPr sz="1800" b="0">
                <a:latin typeface="Calibri Light"/>
                <a:cs typeface="Calibri Light"/>
              </a:rPr>
              <a:t>&amp;</a:t>
            </a:r>
            <a:r>
              <a:rPr sz="1800" b="0" spc="-65">
                <a:latin typeface="Calibri Light"/>
                <a:cs typeface="Calibri Light"/>
              </a:rPr>
              <a:t> </a:t>
            </a:r>
            <a:r>
              <a:rPr sz="1800" b="0" spc="-5">
                <a:latin typeface="Calibri Light"/>
                <a:cs typeface="Calibri Light"/>
              </a:rPr>
              <a:t>FÖRDERUNG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pc="-10"/>
              <a:t>Selbstorganisation</a:t>
            </a:r>
            <a:r>
              <a:rPr b="0" spc="-10">
                <a:latin typeface="Calibri"/>
                <a:cs typeface="Calibri"/>
              </a:rPr>
              <a:t>:</a:t>
            </a:r>
            <a:r>
              <a:rPr b="0" spc="-35">
                <a:latin typeface="Calibri"/>
                <a:cs typeface="Calibri"/>
              </a:rPr>
              <a:t> </a:t>
            </a:r>
            <a:r>
              <a:rPr b="0" spc="-10">
                <a:latin typeface="Calibri"/>
                <a:cs typeface="Calibri"/>
              </a:rPr>
              <a:t>Praktikumsplatz</a:t>
            </a:r>
          </a:p>
          <a:p>
            <a:pPr marL="240665" marR="886460" indent="-228600">
              <a:lnSpc>
                <a:spcPct val="131500"/>
              </a:lnSpc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b="0" i="1">
                <a:latin typeface="Calibri"/>
                <a:cs typeface="Calibri"/>
              </a:rPr>
              <a:t>beliebige, </a:t>
            </a:r>
            <a:r>
              <a:rPr b="0" i="1" spc="-5">
                <a:latin typeface="Calibri"/>
                <a:cs typeface="Calibri"/>
              </a:rPr>
              <a:t>in </a:t>
            </a:r>
            <a:r>
              <a:rPr b="0" i="1">
                <a:latin typeface="Calibri"/>
                <a:cs typeface="Calibri"/>
              </a:rPr>
              <a:t>einem </a:t>
            </a:r>
            <a:r>
              <a:rPr b="0" i="1" spc="-5">
                <a:latin typeface="Calibri"/>
                <a:cs typeface="Calibri"/>
              </a:rPr>
              <a:t>Programmland ansässige, </a:t>
            </a:r>
            <a:r>
              <a:rPr b="0" i="1">
                <a:latin typeface="Calibri"/>
                <a:cs typeface="Calibri"/>
              </a:rPr>
              <a:t>auf  dem </a:t>
            </a:r>
            <a:r>
              <a:rPr b="0" i="1" spc="-5">
                <a:latin typeface="Calibri"/>
                <a:cs typeface="Calibri"/>
              </a:rPr>
              <a:t>Arbeitsmarkt </a:t>
            </a:r>
            <a:r>
              <a:rPr b="0" i="1">
                <a:latin typeface="Calibri"/>
                <a:cs typeface="Calibri"/>
              </a:rPr>
              <a:t>oder </a:t>
            </a:r>
            <a:r>
              <a:rPr b="0" i="1" spc="-5">
                <a:latin typeface="Calibri"/>
                <a:cs typeface="Calibri"/>
              </a:rPr>
              <a:t>in Bereichen</a:t>
            </a:r>
            <a:r>
              <a:rPr b="0" i="1" spc="-30">
                <a:latin typeface="Calibri"/>
                <a:cs typeface="Calibri"/>
              </a:rPr>
              <a:t> </a:t>
            </a:r>
            <a:r>
              <a:rPr b="0" i="1" spc="-5">
                <a:latin typeface="Calibri"/>
                <a:cs typeface="Calibri"/>
              </a:rPr>
              <a:t>allgemeiner</a:t>
            </a:r>
          </a:p>
          <a:p>
            <a:pPr marL="240665">
              <a:lnSpc>
                <a:spcPct val="100000"/>
              </a:lnSpc>
              <a:spcBef>
                <a:spcPts val="765"/>
              </a:spcBef>
            </a:pPr>
            <a:r>
              <a:rPr b="0" i="1">
                <a:latin typeface="Calibri"/>
                <a:cs typeface="Calibri"/>
              </a:rPr>
              <a:t>und </a:t>
            </a:r>
            <a:r>
              <a:rPr b="0" i="1" spc="-5">
                <a:latin typeface="Calibri"/>
                <a:cs typeface="Calibri"/>
              </a:rPr>
              <a:t>beruflicher </a:t>
            </a:r>
            <a:r>
              <a:rPr b="0" i="1">
                <a:latin typeface="Calibri"/>
                <a:cs typeface="Calibri"/>
              </a:rPr>
              <a:t>Bildung oder Jugend </a:t>
            </a:r>
            <a:r>
              <a:rPr b="0" i="1" spc="-5">
                <a:latin typeface="Calibri"/>
                <a:cs typeface="Calibri"/>
              </a:rPr>
              <a:t>tätige</a:t>
            </a:r>
            <a:r>
              <a:rPr b="0" i="1" spc="-155">
                <a:latin typeface="Calibri"/>
                <a:cs typeface="Calibri"/>
              </a:rPr>
              <a:t> </a:t>
            </a:r>
            <a:r>
              <a:rPr i="1" spc="-5">
                <a:latin typeface="Calibri"/>
                <a:cs typeface="Calibri"/>
              </a:rPr>
              <a:t>Einrichtungen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4837" y="4018045"/>
            <a:ext cx="50361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25">
                <a:latin typeface="Calibri"/>
                <a:cs typeface="Calibri"/>
              </a:rPr>
              <a:t>Trainee </a:t>
            </a:r>
            <a:r>
              <a:rPr sz="2000" spc="-10">
                <a:latin typeface="Calibri"/>
                <a:cs typeface="Calibri"/>
              </a:rPr>
              <a:t>Agreement: </a:t>
            </a:r>
            <a:r>
              <a:rPr sz="2000" spc="-5">
                <a:latin typeface="Calibri"/>
                <a:cs typeface="Calibri"/>
              </a:rPr>
              <a:t>Fachlicher </a:t>
            </a:r>
            <a:r>
              <a:rPr sz="2000" spc="-10">
                <a:latin typeface="Calibri"/>
                <a:cs typeface="Calibri"/>
              </a:rPr>
              <a:t>Bezug </a:t>
            </a:r>
            <a:r>
              <a:rPr sz="2000">
                <a:latin typeface="Calibri"/>
                <a:cs typeface="Calibri"/>
              </a:rPr>
              <a:t>am</a:t>
            </a:r>
            <a:r>
              <a:rPr sz="2000" spc="40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IfSKA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837" y="4321930"/>
            <a:ext cx="6374130" cy="163195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0">
                <a:latin typeface="Calibri"/>
                <a:cs typeface="Calibri"/>
              </a:rPr>
              <a:t>Beratung </a:t>
            </a:r>
            <a:r>
              <a:rPr sz="2000">
                <a:latin typeface="Calibri"/>
                <a:cs typeface="Calibri"/>
              </a:rPr>
              <a:t>über </a:t>
            </a:r>
            <a:r>
              <a:rPr sz="2000" spc="-5">
                <a:latin typeface="Calibri"/>
                <a:cs typeface="Calibri"/>
              </a:rPr>
              <a:t>Sprechstunde </a:t>
            </a:r>
            <a:r>
              <a:rPr sz="2000">
                <a:latin typeface="Calibri"/>
                <a:cs typeface="Calibri"/>
              </a:rPr>
              <a:t>des </a:t>
            </a:r>
            <a:r>
              <a:rPr sz="2000" spc="-10">
                <a:latin typeface="Calibri"/>
                <a:cs typeface="Calibri"/>
              </a:rPr>
              <a:t>Career</a:t>
            </a:r>
            <a:r>
              <a:rPr sz="2000" spc="-2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Services</a:t>
            </a: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spc="-15">
                <a:latin typeface="Calibri"/>
                <a:cs typeface="Calibri"/>
              </a:rPr>
              <a:t>Zeitraum</a:t>
            </a:r>
            <a:r>
              <a:rPr sz="2000" spc="-15">
                <a:latin typeface="Calibri"/>
                <a:cs typeface="Calibri"/>
              </a:rPr>
              <a:t>: </a:t>
            </a:r>
            <a:r>
              <a:rPr sz="2000">
                <a:latin typeface="Calibri"/>
                <a:cs typeface="Calibri"/>
              </a:rPr>
              <a:t>2-12</a:t>
            </a:r>
            <a:r>
              <a:rPr sz="2000" spc="-30">
                <a:latin typeface="Calibri"/>
                <a:cs typeface="Calibri"/>
              </a:rPr>
              <a:t> </a:t>
            </a:r>
            <a:r>
              <a:rPr sz="2000" spc="-10">
                <a:latin typeface="Calibri"/>
                <a:cs typeface="Calibri"/>
              </a:rPr>
              <a:t>Monate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5">
                <a:latin typeface="Calibri"/>
                <a:cs typeface="Calibri"/>
              </a:rPr>
              <a:t>Vollzeitpraktikum </a:t>
            </a:r>
            <a:r>
              <a:rPr sz="2000" spc="-5">
                <a:latin typeface="Calibri"/>
                <a:cs typeface="Calibri"/>
              </a:rPr>
              <a:t>(mind. </a:t>
            </a:r>
            <a:r>
              <a:rPr sz="2000">
                <a:latin typeface="Calibri"/>
                <a:cs typeface="Calibri"/>
              </a:rPr>
              <a:t>35 Stunden /</a:t>
            </a:r>
            <a:r>
              <a:rPr sz="2000" spc="-20">
                <a:latin typeface="Calibri"/>
                <a:cs typeface="Calibri"/>
              </a:rPr>
              <a:t> </a:t>
            </a:r>
            <a:r>
              <a:rPr sz="2000" spc="-15">
                <a:latin typeface="Calibri"/>
                <a:cs typeface="Calibri"/>
              </a:rPr>
              <a:t>Woche)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spc="-10">
                <a:latin typeface="Calibri"/>
                <a:cs typeface="Calibri"/>
              </a:rPr>
              <a:t>Antragstellung</a:t>
            </a:r>
            <a:r>
              <a:rPr sz="2000" spc="-10">
                <a:latin typeface="Calibri"/>
                <a:cs typeface="Calibri"/>
              </a:rPr>
              <a:t>: </a:t>
            </a:r>
            <a:r>
              <a:rPr sz="2000" spc="-15">
                <a:latin typeface="Calibri"/>
                <a:cs typeface="Calibri"/>
              </a:rPr>
              <a:t>spätestens </a:t>
            </a:r>
            <a:r>
              <a:rPr sz="2000">
                <a:latin typeface="Calibri"/>
                <a:cs typeface="Calibri"/>
              </a:rPr>
              <a:t>2 </a:t>
            </a:r>
            <a:r>
              <a:rPr sz="2000" spc="-10">
                <a:latin typeface="Calibri"/>
                <a:cs typeface="Calibri"/>
              </a:rPr>
              <a:t>Monate vor</a:t>
            </a:r>
            <a:r>
              <a:rPr sz="2000" spc="80">
                <a:latin typeface="Calibri"/>
                <a:cs typeface="Calibri"/>
              </a:rPr>
              <a:t> </a:t>
            </a:r>
            <a:r>
              <a:rPr sz="2000" spc="-10">
                <a:latin typeface="Calibri"/>
                <a:cs typeface="Calibri"/>
              </a:rPr>
              <a:t>Praktikumsbeginn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837" y="6025153"/>
            <a:ext cx="729360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spc="-10">
                <a:latin typeface="Calibri"/>
                <a:cs typeface="Calibri"/>
              </a:rPr>
              <a:t>Praxiserfahrung </a:t>
            </a:r>
            <a:r>
              <a:rPr sz="2000" spc="-5">
                <a:latin typeface="Calibri"/>
                <a:cs typeface="Calibri"/>
              </a:rPr>
              <a:t>im </a:t>
            </a:r>
            <a:r>
              <a:rPr sz="2000">
                <a:latin typeface="Calibri"/>
                <a:cs typeface="Calibri"/>
              </a:rPr>
              <a:t>Anschluss an </a:t>
            </a:r>
            <a:r>
              <a:rPr sz="2000" spc="-5">
                <a:latin typeface="Calibri"/>
                <a:cs typeface="Calibri"/>
              </a:rPr>
              <a:t>ein </a:t>
            </a:r>
            <a:r>
              <a:rPr sz="2000">
                <a:latin typeface="Calibri"/>
                <a:cs typeface="Calibri"/>
              </a:rPr>
              <a:t>Studium </a:t>
            </a:r>
            <a:r>
              <a:rPr sz="2000" spc="-5">
                <a:latin typeface="Calibri"/>
                <a:cs typeface="Calibri"/>
              </a:rPr>
              <a:t>(zwischen </a:t>
            </a:r>
            <a:r>
              <a:rPr sz="2000" spc="-15">
                <a:latin typeface="Calibri"/>
                <a:cs typeface="Calibri"/>
              </a:rPr>
              <a:t>BA </a:t>
            </a:r>
            <a:r>
              <a:rPr sz="2000">
                <a:latin typeface="Calibri"/>
                <a:cs typeface="Calibri"/>
              </a:rPr>
              <a:t>und MA)</a:t>
            </a:r>
          </a:p>
        </p:txBody>
      </p:sp>
      <p:sp>
        <p:nvSpPr>
          <p:cNvPr id="7" name="object 7"/>
          <p:cNvSpPr/>
          <p:nvPr/>
        </p:nvSpPr>
        <p:spPr>
          <a:xfrm>
            <a:off x="9959340" y="230123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/>
              <a:t>PRAKTIKA NACH</a:t>
            </a:r>
            <a:r>
              <a:rPr spc="-35"/>
              <a:t> </a:t>
            </a:r>
            <a:r>
              <a:rPr spc="-10"/>
              <a:t>STUDIENABSCHLUSS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84837" y="1040743"/>
            <a:ext cx="8462010" cy="1301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>
                <a:latin typeface="Calibri"/>
                <a:cs typeface="Calibri"/>
              </a:rPr>
              <a:t>Welche </a:t>
            </a:r>
            <a:r>
              <a:rPr sz="2400" spc="-5">
                <a:latin typeface="Calibri"/>
                <a:cs typeface="Calibri"/>
              </a:rPr>
              <a:t>Rahmenbedingungen </a:t>
            </a:r>
            <a:r>
              <a:rPr sz="2400" spc="-10">
                <a:latin typeface="Calibri"/>
                <a:cs typeface="Calibri"/>
              </a:rPr>
              <a:t>gelten </a:t>
            </a:r>
            <a:r>
              <a:rPr sz="2400" spc="-5">
                <a:latin typeface="Calibri"/>
                <a:cs typeface="Calibri"/>
              </a:rPr>
              <a:t>für das</a:t>
            </a:r>
            <a:r>
              <a:rPr sz="2400" spc="45">
                <a:latin typeface="Calibri"/>
                <a:cs typeface="Calibri"/>
              </a:rPr>
              <a:t> </a:t>
            </a:r>
            <a:r>
              <a:rPr sz="2400" b="1" spc="-15">
                <a:latin typeface="Calibri"/>
                <a:cs typeface="Calibri"/>
              </a:rPr>
              <a:t>Graduiertenpraktikum</a:t>
            </a:r>
            <a:r>
              <a:rPr sz="2400" spc="-15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6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>
                <a:latin typeface="Calibri"/>
                <a:cs typeface="Calibri"/>
              </a:rPr>
              <a:t>Durchführung innerhalb eines Jahres </a:t>
            </a:r>
            <a:r>
              <a:rPr sz="2000">
                <a:latin typeface="Calibri"/>
                <a:cs typeface="Calibri"/>
              </a:rPr>
              <a:t>nach</a:t>
            </a:r>
            <a:r>
              <a:rPr sz="2000" spc="-25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Studienabschluss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>
                <a:latin typeface="Calibri"/>
                <a:cs typeface="Calibri"/>
              </a:rPr>
              <a:t>Bewerbung </a:t>
            </a:r>
            <a:r>
              <a:rPr sz="2000" spc="-15">
                <a:latin typeface="Calibri"/>
                <a:cs typeface="Calibri"/>
              </a:rPr>
              <a:t>erfolgt </a:t>
            </a:r>
            <a:r>
              <a:rPr sz="2000" spc="-5">
                <a:latin typeface="Calibri"/>
                <a:cs typeface="Calibri"/>
              </a:rPr>
              <a:t>im </a:t>
            </a:r>
            <a:r>
              <a:rPr sz="2000" spc="-10">
                <a:latin typeface="Calibri"/>
                <a:cs typeface="Calibri"/>
              </a:rPr>
              <a:t>letzten</a:t>
            </a:r>
            <a:r>
              <a:rPr sz="2000">
                <a:latin typeface="Calibri"/>
                <a:cs typeface="Calibri"/>
              </a:rPr>
              <a:t> Studienjahr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571231" y="2575560"/>
            <a:ext cx="4479290" cy="2032000"/>
          </a:xfrm>
          <a:prstGeom prst="rect">
            <a:avLst/>
          </a:prstGeom>
          <a:ln w="76200">
            <a:solidFill>
              <a:srgbClr val="EC7C3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547370">
              <a:lnSpc>
                <a:spcPct val="100000"/>
              </a:lnSpc>
              <a:spcBef>
                <a:spcPts val="235"/>
              </a:spcBef>
            </a:pPr>
            <a:r>
              <a:rPr sz="1800" spc="-5">
                <a:solidFill>
                  <a:srgbClr val="7B7B7B"/>
                </a:solidFill>
                <a:latin typeface="Calibri"/>
                <a:cs typeface="Calibri"/>
              </a:rPr>
              <a:t>Ansprechpartnerinnen:</a:t>
            </a:r>
            <a:endParaRPr sz="1800">
              <a:latin typeface="Calibri"/>
              <a:cs typeface="Calibri"/>
            </a:endParaRPr>
          </a:p>
          <a:p>
            <a:pPr marL="547370">
              <a:lnSpc>
                <a:spcPct val="100000"/>
              </a:lnSpc>
            </a:pPr>
            <a:r>
              <a:rPr sz="1800" spc="-10">
                <a:latin typeface="Calibri"/>
                <a:cs typeface="Calibri"/>
              </a:rPr>
              <a:t>Nicole Roehl </a:t>
            </a:r>
            <a:r>
              <a:rPr sz="1800">
                <a:latin typeface="Calibri"/>
                <a:cs typeface="Calibri"/>
              </a:rPr>
              <a:t>&amp; </a:t>
            </a:r>
            <a:r>
              <a:rPr sz="1800" spc="-30">
                <a:latin typeface="Calibri"/>
                <a:cs typeface="Calibri"/>
              </a:rPr>
              <a:t>Tabea</a:t>
            </a:r>
            <a:r>
              <a:rPr sz="1800" spc="40">
                <a:latin typeface="Calibri"/>
                <a:cs typeface="Calibri"/>
              </a:rPr>
              <a:t> </a:t>
            </a:r>
            <a:r>
              <a:rPr sz="1800" spc="-5">
                <a:latin typeface="Calibri"/>
                <a:cs typeface="Calibri"/>
              </a:rPr>
              <a:t>Nordhausen</a:t>
            </a:r>
            <a:endParaRPr sz="1800">
              <a:latin typeface="Calibri"/>
              <a:cs typeface="Calibri"/>
            </a:endParaRPr>
          </a:p>
          <a:p>
            <a:pPr marL="547370" marR="133985">
              <a:lnSpc>
                <a:spcPct val="100000"/>
              </a:lnSpc>
            </a:pPr>
            <a:r>
              <a:rPr sz="1800" spc="-5">
                <a:solidFill>
                  <a:srgbClr val="7B7B7B"/>
                </a:solidFill>
                <a:latin typeface="Calibri"/>
                <a:cs typeface="Calibri"/>
              </a:rPr>
              <a:t>E-Mail: </a:t>
            </a:r>
            <a:r>
              <a:rPr sz="1800" u="heavy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erasmus-praktikum@fu-berlin.de </a:t>
            </a:r>
            <a:r>
              <a:rPr sz="1800" spc="-1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Informationen </a:t>
            </a:r>
            <a:r>
              <a:rPr sz="1800" spc="-5">
                <a:latin typeface="Calibri"/>
                <a:cs typeface="Calibri"/>
              </a:rPr>
              <a:t>zur </a:t>
            </a:r>
            <a:r>
              <a:rPr sz="1800" spc="-10">
                <a:latin typeface="Calibri"/>
                <a:cs typeface="Calibri"/>
              </a:rPr>
              <a:t>Mobilitätsförderung  durch</a:t>
            </a:r>
            <a:r>
              <a:rPr sz="1800" spc="5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Erasmus-Praktika:</a:t>
            </a:r>
            <a:endParaRPr sz="1800">
              <a:latin typeface="Calibri"/>
              <a:cs typeface="Calibri"/>
            </a:endParaRPr>
          </a:p>
          <a:p>
            <a:pPr marL="547370">
              <a:lnSpc>
                <a:spcPct val="100000"/>
              </a:lnSpc>
            </a:pPr>
            <a:r>
              <a:rPr sz="1800" u="heavy" spc="-1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www.fu-berlin.de/erasmus-praktikum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96271" y="111252"/>
            <a:ext cx="2138159" cy="565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22224" y="2425564"/>
            <a:ext cx="10144760" cy="2464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Font typeface="Calibri"/>
              <a:buChar char="•"/>
              <a:tabLst>
                <a:tab pos="299085" algn="l"/>
                <a:tab pos="299720" algn="l"/>
              </a:tabLst>
            </a:pPr>
            <a:r>
              <a:rPr sz="2000" spc="-10">
                <a:latin typeface="Calibri"/>
                <a:cs typeface="Calibri"/>
              </a:rPr>
              <a:t>in </a:t>
            </a:r>
            <a:r>
              <a:rPr sz="2000" b="1" spc="-15">
                <a:latin typeface="Calibri"/>
                <a:cs typeface="Calibri"/>
              </a:rPr>
              <a:t>allen </a:t>
            </a:r>
            <a:r>
              <a:rPr sz="2000" b="1" spc="-10">
                <a:latin typeface="Calibri"/>
                <a:cs typeface="Calibri"/>
              </a:rPr>
              <a:t>EU </a:t>
            </a:r>
            <a:r>
              <a:rPr sz="2000" b="1" spc="-20">
                <a:latin typeface="Calibri"/>
                <a:cs typeface="Calibri"/>
              </a:rPr>
              <a:t>Mitgliedsstaaten </a:t>
            </a:r>
            <a:r>
              <a:rPr sz="2000" spc="-20">
                <a:latin typeface="Calibri"/>
                <a:cs typeface="Calibri"/>
              </a:rPr>
              <a:t>sowie </a:t>
            </a:r>
            <a:r>
              <a:rPr sz="2000" spc="-10">
                <a:latin typeface="Calibri"/>
                <a:cs typeface="Calibri"/>
              </a:rPr>
              <a:t>in </a:t>
            </a:r>
            <a:r>
              <a:rPr sz="2000" b="1" spc="-10">
                <a:latin typeface="Calibri"/>
                <a:cs typeface="Calibri"/>
              </a:rPr>
              <a:t>Island</a:t>
            </a:r>
            <a:r>
              <a:rPr sz="2000" spc="-10">
                <a:latin typeface="Calibri"/>
                <a:cs typeface="Calibri"/>
              </a:rPr>
              <a:t>, </a:t>
            </a:r>
            <a:r>
              <a:rPr sz="2000" b="1" spc="-20">
                <a:latin typeface="Calibri"/>
                <a:cs typeface="Calibri"/>
              </a:rPr>
              <a:t>Liechtenstein</a:t>
            </a:r>
            <a:r>
              <a:rPr sz="2000" spc="-20">
                <a:latin typeface="Calibri"/>
                <a:cs typeface="Calibri"/>
              </a:rPr>
              <a:t>, </a:t>
            </a:r>
            <a:r>
              <a:rPr sz="2000" b="1" spc="-15">
                <a:latin typeface="Calibri"/>
                <a:cs typeface="Calibri"/>
              </a:rPr>
              <a:t>Republik Nordmazedonien</a:t>
            </a:r>
            <a:r>
              <a:rPr sz="2000" spc="-15">
                <a:latin typeface="Calibri"/>
                <a:cs typeface="Calibri"/>
              </a:rPr>
              <a:t>, </a:t>
            </a:r>
            <a:r>
              <a:rPr sz="2000" b="1" spc="-15">
                <a:latin typeface="Calibri"/>
                <a:cs typeface="Calibri"/>
              </a:rPr>
              <a:t>Serbien</a:t>
            </a:r>
            <a:r>
              <a:rPr sz="2000" spc="-15">
                <a:latin typeface="Calibri"/>
                <a:cs typeface="Calibri"/>
              </a:rPr>
              <a:t>,  </a:t>
            </a:r>
            <a:r>
              <a:rPr sz="2000" b="1" spc="-40">
                <a:latin typeface="Calibri"/>
                <a:cs typeface="Calibri"/>
              </a:rPr>
              <a:t>Türkei </a:t>
            </a:r>
            <a:r>
              <a:rPr sz="2000" spc="-5">
                <a:latin typeface="Calibri"/>
                <a:cs typeface="Calibri"/>
              </a:rPr>
              <a:t>und </a:t>
            </a:r>
            <a:r>
              <a:rPr sz="2000" b="1" spc="-20">
                <a:latin typeface="Calibri"/>
                <a:cs typeface="Calibri"/>
              </a:rPr>
              <a:t>Norwegen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b="1" spc="-15">
                <a:latin typeface="Calibri"/>
                <a:cs typeface="Calibri"/>
              </a:rPr>
              <a:t>Schweiz</a:t>
            </a:r>
            <a:endParaRPr sz="2000">
              <a:latin typeface="Calibri"/>
              <a:cs typeface="Calibri"/>
            </a:endParaRPr>
          </a:p>
          <a:p>
            <a:pPr marL="469900" marR="1974850">
              <a:lnSpc>
                <a:spcPct val="100000"/>
              </a:lnSpc>
            </a:pPr>
            <a:r>
              <a:rPr sz="2000" spc="-15">
                <a:latin typeface="Calibri"/>
                <a:cs typeface="Calibri"/>
              </a:rPr>
              <a:t>nicht </a:t>
            </a:r>
            <a:r>
              <a:rPr sz="2000" spc="-60">
                <a:latin typeface="Calibri"/>
                <a:cs typeface="Calibri"/>
              </a:rPr>
              <a:t>Teil </a:t>
            </a:r>
            <a:r>
              <a:rPr sz="2000" spc="-10">
                <a:latin typeface="Calibri"/>
                <a:cs typeface="Calibri"/>
              </a:rPr>
              <a:t>des </a:t>
            </a:r>
            <a:r>
              <a:rPr sz="2000" spc="-20">
                <a:latin typeface="Calibri"/>
                <a:cs typeface="Calibri"/>
              </a:rPr>
              <a:t>Erasmus+ </a:t>
            </a:r>
            <a:r>
              <a:rPr sz="2000" spc="-25">
                <a:latin typeface="Calibri"/>
                <a:cs typeface="Calibri"/>
              </a:rPr>
              <a:t>Programm </a:t>
            </a:r>
            <a:r>
              <a:rPr sz="2000" spc="-15">
                <a:latin typeface="Calibri"/>
                <a:cs typeface="Calibri"/>
              </a:rPr>
              <a:t>sondern </a:t>
            </a:r>
            <a:r>
              <a:rPr sz="2000" spc="-20">
                <a:latin typeface="Calibri"/>
                <a:cs typeface="Calibri"/>
              </a:rPr>
              <a:t>Swiss-European </a:t>
            </a:r>
            <a:r>
              <a:rPr sz="2000" spc="-15">
                <a:latin typeface="Calibri"/>
                <a:cs typeface="Calibri"/>
              </a:rPr>
              <a:t>Mobility </a:t>
            </a:r>
            <a:r>
              <a:rPr sz="2000" spc="-20">
                <a:latin typeface="Calibri"/>
                <a:cs typeface="Calibri"/>
              </a:rPr>
              <a:t>Project  </a:t>
            </a:r>
            <a:r>
              <a:rPr sz="2000" u="heavy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https://www.movetia.ch/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b="1" spc="-25">
                <a:latin typeface="Calibri"/>
                <a:cs typeface="Calibri"/>
              </a:rPr>
              <a:t>Rest </a:t>
            </a:r>
            <a:r>
              <a:rPr sz="2000" b="1" spc="-10">
                <a:latin typeface="Calibri"/>
                <a:cs typeface="Calibri"/>
              </a:rPr>
              <a:t>der </a:t>
            </a:r>
            <a:r>
              <a:rPr sz="2000" b="1" spc="-30">
                <a:latin typeface="Calibri"/>
                <a:cs typeface="Calibri"/>
              </a:rPr>
              <a:t>Welt </a:t>
            </a:r>
            <a:r>
              <a:rPr sz="2000" spc="-15">
                <a:latin typeface="Calibri"/>
                <a:cs typeface="Calibri"/>
              </a:rPr>
              <a:t>(begrenzte</a:t>
            </a:r>
            <a:r>
              <a:rPr sz="2000" spc="-155">
                <a:latin typeface="Calibri"/>
                <a:cs typeface="Calibri"/>
              </a:rPr>
              <a:t> </a:t>
            </a:r>
            <a:r>
              <a:rPr sz="2000" spc="-20">
                <a:latin typeface="Calibri"/>
                <a:cs typeface="Calibri"/>
              </a:rPr>
              <a:t>Mittel)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659" y="140210"/>
            <a:ext cx="3390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>
                <a:latin typeface="Calibri"/>
                <a:cs typeface="Calibri"/>
              </a:rPr>
              <a:t>AUSLANDSPRAKTIKA </a:t>
            </a:r>
            <a:r>
              <a:rPr sz="1800">
                <a:latin typeface="Calibri"/>
                <a:cs typeface="Calibri"/>
              </a:rPr>
              <a:t>&amp;</a:t>
            </a:r>
            <a:r>
              <a:rPr sz="1800" spc="-6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FÖRDERUNG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9345" y="681276"/>
            <a:ext cx="8816340" cy="913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15"/>
              </a:lnSpc>
              <a:spcBef>
                <a:spcPts val="100"/>
              </a:spcBef>
            </a:pPr>
            <a:r>
              <a:rPr spc="-5"/>
              <a:t>PRAKTIKA NACH</a:t>
            </a:r>
            <a:r>
              <a:rPr spc="-10"/>
              <a:t> STUDIENABSCHLUSS</a:t>
            </a:r>
          </a:p>
          <a:p>
            <a:pPr marL="435609">
              <a:lnSpc>
                <a:spcPts val="2775"/>
              </a:lnSpc>
            </a:pPr>
            <a:r>
              <a:rPr sz="2400" spc="-5"/>
              <a:t>In welchen Zielländern </a:t>
            </a:r>
            <a:r>
              <a:rPr sz="2400" spc="-10"/>
              <a:t>kann </a:t>
            </a:r>
            <a:r>
              <a:rPr sz="2400"/>
              <a:t>ich ein </a:t>
            </a:r>
            <a:r>
              <a:rPr sz="2400" spc="-10"/>
              <a:t>Graduiertenpraktikum</a:t>
            </a:r>
            <a:r>
              <a:rPr sz="2400" spc="-70"/>
              <a:t> </a:t>
            </a:r>
            <a:r>
              <a:rPr sz="2400" spc="-5"/>
              <a:t>machen?</a:t>
            </a:r>
            <a:endParaRPr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556" y="704732"/>
            <a:ext cx="697144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35" dirty="0" err="1">
                <a:latin typeface="Calibri Light"/>
                <a:cs typeface="Calibri Light"/>
              </a:rPr>
              <a:t>Kontakt</a:t>
            </a:r>
            <a:r>
              <a:rPr sz="4000" b="0" spc="-35" dirty="0">
                <a:latin typeface="Calibri Light"/>
                <a:cs typeface="Calibri Light"/>
              </a:rPr>
              <a:t> </a:t>
            </a:r>
            <a:r>
              <a:rPr sz="4000" b="0" spc="-5" dirty="0">
                <a:latin typeface="Calibri Light"/>
                <a:cs typeface="Calibri Light"/>
              </a:rPr>
              <a:t>/</a:t>
            </a:r>
            <a:r>
              <a:rPr sz="4000" b="0" spc="10" dirty="0">
                <a:latin typeface="Calibri Light"/>
                <a:cs typeface="Calibri Light"/>
              </a:rPr>
              <a:t> </a:t>
            </a:r>
            <a:r>
              <a:rPr sz="4000" b="0" spc="-10" dirty="0" err="1">
                <a:latin typeface="Calibri Light"/>
                <a:cs typeface="Calibri Light"/>
              </a:rPr>
              <a:t>Ansprechpartner</a:t>
            </a:r>
            <a:r>
              <a:rPr lang="de-DE" sz="4000" b="0" spc="-10" dirty="0">
                <a:latin typeface="Calibri Light"/>
                <a:cs typeface="Calibri Light"/>
              </a:rPr>
              <a:t>:</a:t>
            </a:r>
            <a:r>
              <a:rPr sz="4000" b="0" spc="-10" dirty="0" err="1">
                <a:latin typeface="Calibri Light"/>
                <a:cs typeface="Calibri Light"/>
              </a:rPr>
              <a:t>innen</a:t>
            </a:r>
            <a:endParaRPr sz="40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290" y="1782135"/>
            <a:ext cx="5984309" cy="5051383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200" spc="-15" dirty="0" err="1">
                <a:latin typeface="Calibri"/>
                <a:cs typeface="Calibri"/>
              </a:rPr>
              <a:t>Fachkoordination</a:t>
            </a:r>
            <a:r>
              <a:rPr sz="2200" spc="-15" dirty="0">
                <a:latin typeface="Calibri"/>
                <a:cs typeface="Calibri"/>
              </a:rPr>
              <a:t>: </a:t>
            </a:r>
            <a:r>
              <a:rPr lang="de-DE" sz="2200" b="1" spc="-15" dirty="0">
                <a:latin typeface="Calibri"/>
                <a:cs typeface="Calibri"/>
              </a:rPr>
              <a:t>Katharina Kirchhoff &amp; </a:t>
            </a:r>
            <a:r>
              <a:rPr sz="2200" b="1" spc="-20" dirty="0">
                <a:latin typeface="Calibri"/>
                <a:cs typeface="Calibri"/>
              </a:rPr>
              <a:t>Stefan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Hoffmann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Char char="-"/>
              <a:tabLst>
                <a:tab pos="240665" algn="l"/>
                <a:tab pos="241300" algn="l"/>
              </a:tabLst>
            </a:pPr>
            <a:r>
              <a:rPr sz="2200" spc="-15" dirty="0" err="1">
                <a:latin typeface="Calibri"/>
                <a:cs typeface="Calibri"/>
              </a:rPr>
              <a:t>Bewerbungsprozess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Erasmus+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Char char="-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Learning</a:t>
            </a:r>
            <a:r>
              <a:rPr sz="2200" spc="-15" dirty="0">
                <a:latin typeface="Calibri"/>
                <a:cs typeface="Calibri"/>
              </a:rPr>
              <a:t> Agreements</a:t>
            </a:r>
            <a:endParaRPr sz="2200" dirty="0">
              <a:latin typeface="Calibri"/>
              <a:cs typeface="Calibri"/>
            </a:endParaRPr>
          </a:p>
          <a:p>
            <a:pPr marL="241300" marR="381635" indent="-228600">
              <a:lnSpc>
                <a:spcPts val="2380"/>
              </a:lnSpc>
              <a:spcBef>
                <a:spcPts val="1040"/>
              </a:spcBef>
              <a:buChar char="-"/>
              <a:tabLst>
                <a:tab pos="240665" algn="l"/>
                <a:tab pos="241300" algn="l"/>
              </a:tabLst>
            </a:pPr>
            <a:r>
              <a:rPr sz="2200" spc="-15" dirty="0" err="1">
                <a:latin typeface="Calibri"/>
                <a:cs typeface="Calibri"/>
              </a:rPr>
              <a:t>Anerkennung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von </a:t>
            </a:r>
            <a:r>
              <a:rPr sz="2200" spc="-10" dirty="0" err="1">
                <a:latin typeface="Calibri"/>
                <a:cs typeface="Calibri"/>
              </a:rPr>
              <a:t>Studienleistungen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 err="1">
                <a:latin typeface="Calibri"/>
                <a:cs typeface="Calibri"/>
              </a:rPr>
              <a:t>aus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dem  </a:t>
            </a:r>
            <a:r>
              <a:rPr sz="2200" spc="-5" dirty="0" err="1">
                <a:latin typeface="Calibri"/>
                <a:cs typeface="Calibri"/>
              </a:rPr>
              <a:t>Ausland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</a:t>
            </a:r>
            <a:r>
              <a:rPr sz="2200" spc="-10" dirty="0" err="1">
                <a:latin typeface="Calibri"/>
                <a:cs typeface="Calibri"/>
              </a:rPr>
              <a:t>auch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5" dirty="0" err="1">
                <a:latin typeface="Calibri"/>
                <a:cs typeface="Calibri"/>
              </a:rPr>
              <a:t>Direktaustausch</a:t>
            </a:r>
            <a:r>
              <a:rPr sz="2200" spc="-15" dirty="0">
                <a:latin typeface="Calibri"/>
                <a:cs typeface="Calibri"/>
              </a:rPr>
              <a:t>)</a:t>
            </a:r>
            <a:endParaRPr sz="2200" dirty="0">
              <a:latin typeface="Calibri"/>
              <a:cs typeface="Calibri"/>
            </a:endParaRPr>
          </a:p>
          <a:p>
            <a:pPr marL="241300" marR="225425" indent="-229235">
              <a:lnSpc>
                <a:spcPts val="2380"/>
              </a:lnSpc>
              <a:spcBef>
                <a:spcPts val="990"/>
              </a:spcBef>
              <a:buChar char="-"/>
              <a:tabLst>
                <a:tab pos="240665" algn="l"/>
                <a:tab pos="241300" algn="l"/>
              </a:tabLst>
            </a:pPr>
            <a:r>
              <a:rPr sz="2200" u="heavy" spc="-20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keine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u="heavy" spc="-15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Zuständigkeit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für </a:t>
            </a:r>
            <a:r>
              <a:rPr sz="2200" spc="-10" dirty="0">
                <a:latin typeface="Calibri"/>
                <a:cs typeface="Calibri"/>
              </a:rPr>
              <a:t>Erasmus+ </a:t>
            </a:r>
            <a:r>
              <a:rPr sz="2200" spc="-10" dirty="0" err="1">
                <a:latin typeface="Calibri"/>
                <a:cs typeface="Calibri"/>
              </a:rPr>
              <a:t>weltweit</a:t>
            </a:r>
            <a:r>
              <a:rPr sz="2200" spc="-10" dirty="0">
                <a:latin typeface="Calibri"/>
                <a:cs typeface="Calibri"/>
              </a:rPr>
              <a:t> und  </a:t>
            </a:r>
            <a:r>
              <a:rPr sz="2200" spc="-15" dirty="0" err="1">
                <a:latin typeface="Calibri"/>
                <a:cs typeface="Calibri"/>
              </a:rPr>
              <a:t>Direktaustauch</a:t>
            </a:r>
            <a:endParaRPr sz="2200" dirty="0">
              <a:latin typeface="Calibri"/>
              <a:cs typeface="Calibri"/>
            </a:endParaRPr>
          </a:p>
          <a:p>
            <a:pPr marL="12700" marR="5080">
              <a:lnSpc>
                <a:spcPts val="2380"/>
              </a:lnSpc>
              <a:spcBef>
                <a:spcPts val="985"/>
              </a:spcBef>
            </a:pPr>
            <a:r>
              <a:rPr sz="2200" b="1" spc="-10" dirty="0" err="1">
                <a:latin typeface="Calibri"/>
                <a:cs typeface="Calibri"/>
              </a:rPr>
              <a:t>Sprechstunde</a:t>
            </a:r>
            <a:r>
              <a:rPr sz="2200" spc="-10" dirty="0">
                <a:latin typeface="Calibri"/>
                <a:cs typeface="Calibri"/>
              </a:rPr>
              <a:t>:</a:t>
            </a:r>
            <a:endParaRPr lang="de-DE" sz="2200" spc="-10" dirty="0">
              <a:latin typeface="Calibri"/>
              <a:cs typeface="Calibri"/>
            </a:endParaRPr>
          </a:p>
          <a:p>
            <a:pPr marL="12700" marR="5080">
              <a:lnSpc>
                <a:spcPts val="2380"/>
              </a:lnSpc>
              <a:spcBef>
                <a:spcPts val="985"/>
              </a:spcBef>
            </a:pPr>
            <a:r>
              <a:rPr lang="de-DE" sz="2200" spc="-10" dirty="0">
                <a:latin typeface="Calibri"/>
                <a:cs typeface="Calibri"/>
              </a:rPr>
              <a:t>Katharina Kirchhoff: dienstags und donnerstags 11-12 Uhr, persönlich und telefonisch (030/838-57696) </a:t>
            </a:r>
          </a:p>
          <a:p>
            <a:pPr marL="12700" marR="5080">
              <a:lnSpc>
                <a:spcPts val="2380"/>
              </a:lnSpc>
              <a:spcBef>
                <a:spcPts val="985"/>
              </a:spcBef>
            </a:pPr>
            <a:r>
              <a:rPr lang="de-DE" sz="2200" spc="-15" dirty="0">
                <a:latin typeface="Calibri"/>
                <a:cs typeface="Calibri"/>
              </a:rPr>
              <a:t>Stefan Hoffmann: </a:t>
            </a:r>
            <a:r>
              <a:rPr sz="2200" spc="-15" dirty="0" err="1">
                <a:latin typeface="Calibri"/>
                <a:cs typeface="Calibri"/>
              </a:rPr>
              <a:t>montags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bis </a:t>
            </a:r>
            <a:r>
              <a:rPr sz="2200" spc="-15" dirty="0" err="1">
                <a:latin typeface="Calibri"/>
                <a:cs typeface="Calibri"/>
              </a:rPr>
              <a:t>donnerstags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von </a:t>
            </a:r>
            <a:r>
              <a:rPr sz="2200" spc="-5" dirty="0">
                <a:latin typeface="Calibri"/>
                <a:cs typeface="Calibri"/>
              </a:rPr>
              <a:t>10-11</a:t>
            </a:r>
            <a:r>
              <a:rPr lang="de-DE"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Uhr</a:t>
            </a:r>
            <a:r>
              <a:rPr lang="de-DE" sz="2200" spc="-10" dirty="0">
                <a:latin typeface="Calibri"/>
                <a:cs typeface="Calibri"/>
              </a:rPr>
              <a:t>, persönlich und telefonisch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lang="de-DE" sz="2200" dirty="0">
                <a:latin typeface="Calibri"/>
                <a:cs typeface="Calibri"/>
              </a:rPr>
              <a:t>(</a:t>
            </a:r>
            <a:r>
              <a:rPr sz="2200" spc="-5" dirty="0">
                <a:latin typeface="Calibri"/>
                <a:cs typeface="Calibri"/>
              </a:rPr>
              <a:t>030/838-5</a:t>
            </a:r>
            <a:r>
              <a:rPr lang="de-DE" sz="2200" spc="-5" dirty="0">
                <a:latin typeface="Calibri"/>
                <a:cs typeface="Calibri"/>
              </a:rPr>
              <a:t>3971)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39514" y="1720831"/>
            <a:ext cx="4312920" cy="1323975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45"/>
              </a:spcBef>
            </a:pPr>
            <a:r>
              <a:rPr sz="2000" spc="-5">
                <a:latin typeface="Calibri"/>
                <a:cs typeface="Calibri"/>
              </a:rPr>
              <a:t>Erasmus+ </a:t>
            </a:r>
            <a:r>
              <a:rPr sz="2000" spc="-10">
                <a:latin typeface="Calibri"/>
                <a:cs typeface="Calibri"/>
              </a:rPr>
              <a:t>Mobilitätswebsite </a:t>
            </a:r>
            <a:r>
              <a:rPr sz="2000">
                <a:latin typeface="Calibri"/>
                <a:cs typeface="Calibri"/>
              </a:rPr>
              <a:t>des </a:t>
            </a:r>
            <a:r>
              <a:rPr sz="2000" spc="-5">
                <a:latin typeface="Calibri"/>
                <a:cs typeface="Calibri"/>
              </a:rPr>
              <a:t>Instituts:</a:t>
            </a:r>
            <a:endParaRPr sz="2000">
              <a:latin typeface="Calibri"/>
              <a:cs typeface="Calibri"/>
            </a:endParaRPr>
          </a:p>
          <a:p>
            <a:pPr marL="329565" marR="321945" indent="3175" algn="ctr">
              <a:lnSpc>
                <a:spcPts val="1510"/>
              </a:lnSpc>
              <a:spcBef>
                <a:spcPts val="1070"/>
              </a:spcBef>
            </a:pPr>
            <a:r>
              <a:rPr sz="1400" u="sng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https://www.polsoz.fu- </a:t>
            </a:r>
            <a:r>
              <a:rPr sz="1400" spc="-10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400" u="sng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berlin.de/ethnologie/studium/erasmus/index.html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sz="1400" spc="-5">
                <a:solidFill>
                  <a:srgbClr val="767070"/>
                </a:solidFill>
                <a:latin typeface="Calibri"/>
                <a:cs typeface="Calibri"/>
              </a:rPr>
              <a:t>[die heutige </a:t>
            </a:r>
            <a:r>
              <a:rPr sz="1400">
                <a:solidFill>
                  <a:srgbClr val="767070"/>
                </a:solidFill>
                <a:latin typeface="Calibri"/>
                <a:cs typeface="Calibri"/>
              </a:rPr>
              <a:t>PPt </a:t>
            </a:r>
            <a:r>
              <a:rPr sz="1400" spc="-5">
                <a:solidFill>
                  <a:srgbClr val="767070"/>
                </a:solidFill>
                <a:latin typeface="Calibri"/>
                <a:cs typeface="Calibri"/>
              </a:rPr>
              <a:t>wird </a:t>
            </a:r>
            <a:r>
              <a:rPr sz="1400" spc="-10">
                <a:solidFill>
                  <a:srgbClr val="767070"/>
                </a:solidFill>
                <a:latin typeface="Calibri"/>
                <a:cs typeface="Calibri"/>
              </a:rPr>
              <a:t>zum </a:t>
            </a:r>
            <a:r>
              <a:rPr sz="1400" spc="-5">
                <a:solidFill>
                  <a:srgbClr val="767070"/>
                </a:solidFill>
                <a:latin typeface="Calibri"/>
                <a:cs typeface="Calibri"/>
              </a:rPr>
              <a:t>Nachlesen dort hochgeladen!]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89250" y="3660866"/>
            <a:ext cx="1415415" cy="0"/>
          </a:xfrm>
          <a:custGeom>
            <a:avLst/>
            <a:gdLst/>
            <a:ahLst/>
            <a:cxnLst/>
            <a:rect l="l" t="t" r="r" b="b"/>
            <a:pathLst>
              <a:path w="1415415">
                <a:moveTo>
                  <a:pt x="0" y="0"/>
                </a:moveTo>
                <a:lnTo>
                  <a:pt x="1415052" y="0"/>
                </a:lnTo>
              </a:path>
            </a:pathLst>
          </a:custGeom>
          <a:ln w="11578">
            <a:solidFill>
              <a:srgbClr val="75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67758" y="4017347"/>
            <a:ext cx="3459479" cy="102425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sz="1400" spc="-10">
                <a:latin typeface="Calibri"/>
                <a:cs typeface="Calibri"/>
              </a:rPr>
              <a:t>Kontakt: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2000" u="heavy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erasmus-ska@polsoz.fu-berlin.de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75"/>
              </a:spcBef>
            </a:pPr>
            <a:r>
              <a:rPr sz="1400" spc="-5">
                <a:solidFill>
                  <a:srgbClr val="767070"/>
                </a:solidFill>
                <a:latin typeface="Calibri"/>
                <a:cs typeface="Calibri"/>
              </a:rPr>
              <a:t>Anliegen </a:t>
            </a:r>
            <a:r>
              <a:rPr sz="1400" spc="-10">
                <a:solidFill>
                  <a:srgbClr val="767070"/>
                </a:solidFill>
                <a:latin typeface="Calibri"/>
                <a:cs typeface="Calibri"/>
              </a:rPr>
              <a:t>zu Auslandsaufenthalten </a:t>
            </a:r>
            <a:r>
              <a:rPr sz="1400">
                <a:solidFill>
                  <a:srgbClr val="767070"/>
                </a:solidFill>
                <a:latin typeface="Calibri"/>
                <a:cs typeface="Calibri"/>
              </a:rPr>
              <a:t>am</a:t>
            </a:r>
            <a:r>
              <a:rPr sz="1400" spc="7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67070"/>
                </a:solidFill>
                <a:latin typeface="Calibri"/>
                <a:cs typeface="Calibri"/>
              </a:rPr>
              <a:t>IfSKA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910571" y="163068"/>
            <a:ext cx="2090927" cy="518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1072" y="70381"/>
            <a:ext cx="888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5">
                <a:latin typeface="Calibri"/>
                <a:cs typeface="Calibri"/>
              </a:rPr>
              <a:t>K</a:t>
            </a:r>
            <a:r>
              <a:rPr sz="1800" spc="-5">
                <a:latin typeface="Calibri"/>
                <a:cs typeface="Calibri"/>
              </a:rPr>
              <a:t>O</a:t>
            </a:r>
            <a:r>
              <a:rPr sz="1800">
                <a:latin typeface="Calibri"/>
                <a:cs typeface="Calibri"/>
              </a:rPr>
              <a:t>N</a:t>
            </a:r>
            <a:r>
              <a:rPr sz="1800" spc="-145">
                <a:latin typeface="Calibri"/>
                <a:cs typeface="Calibri"/>
              </a:rPr>
              <a:t>T</a:t>
            </a:r>
            <a:r>
              <a:rPr sz="1800">
                <a:latin typeface="Calibri"/>
                <a:cs typeface="Calibri"/>
              </a:rPr>
              <a:t>AKT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09822"/>
            <a:ext cx="997966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>
                <a:latin typeface="Calibri Light"/>
                <a:cs typeface="Calibri Light"/>
              </a:rPr>
              <a:t>AUSLANDSSTUDIUM</a:t>
            </a:r>
            <a:r>
              <a:rPr lang="de-DE" sz="4400" b="0" spc="-10">
                <a:latin typeface="Calibri Light"/>
                <a:cs typeface="Calibri Light"/>
              </a:rPr>
              <a:t> &amp; -PRAKTIKUM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0" y="1706102"/>
            <a:ext cx="5791200" cy="20915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>
                <a:latin typeface="Calibri"/>
                <a:cs typeface="Calibri"/>
              </a:rPr>
              <a:t>ERASMUS+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>
                <a:latin typeface="Calibri"/>
                <a:cs typeface="Calibri"/>
              </a:rPr>
              <a:t>ERASMUS+</a:t>
            </a:r>
            <a:r>
              <a:rPr sz="2800" spc="-3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weltweit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40">
                <a:latin typeface="Calibri"/>
                <a:cs typeface="Calibri"/>
              </a:rPr>
              <a:t>DIREKTAUSTAUSCH</a:t>
            </a:r>
            <a:endParaRPr lang="de-DE" sz="2800" spc="-4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59340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71607021-7B7A-461C-850C-4C1EB0583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55293"/>
              </p:ext>
            </p:extLst>
          </p:nvPr>
        </p:nvGraphicFramePr>
        <p:xfrm>
          <a:off x="876300" y="3581400"/>
          <a:ext cx="104394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3402474998"/>
                    </a:ext>
                  </a:extLst>
                </a:gridCol>
                <a:gridCol w="5219700">
                  <a:extLst>
                    <a:ext uri="{9D8B030D-6E8A-4147-A177-3AD203B41FA5}">
                      <a16:colId xmlns:a16="http://schemas.microsoft.com/office/drawing/2014/main" val="4240503489"/>
                    </a:ext>
                  </a:extLst>
                </a:gridCol>
              </a:tblGrid>
              <a:tr h="1181100">
                <a:tc>
                  <a:txBody>
                    <a:bodyPr/>
                    <a:lstStyle/>
                    <a:p>
                      <a:r>
                        <a:rPr lang="de-DE" sz="2400" b="1"/>
                        <a:t>Erasmus+ Studium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/>
                        <a:t>Erasmus+ Praktikum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3028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r>
                        <a:rPr lang="de-DE" sz="2400" b="1"/>
                        <a:t>Erasmus+ </a:t>
                      </a:r>
                      <a:r>
                        <a:rPr lang="de-DE" sz="2400" b="1">
                          <a:solidFill>
                            <a:srgbClr val="92D050"/>
                          </a:solidFill>
                        </a:rPr>
                        <a:t>weltweit</a:t>
                      </a:r>
                      <a:r>
                        <a:rPr lang="de-DE" sz="2400" b="1"/>
                        <a:t> Studium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/>
                        <a:t>Erasmus+ </a:t>
                      </a:r>
                      <a:r>
                        <a:rPr lang="de-DE" sz="2400" b="1">
                          <a:solidFill>
                            <a:srgbClr val="92D050"/>
                          </a:solidFill>
                        </a:rPr>
                        <a:t>weltweit</a:t>
                      </a:r>
                      <a:r>
                        <a:rPr lang="de-DE" sz="2400" b="1"/>
                        <a:t> Praktikum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002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4288" y="192023"/>
            <a:ext cx="2138158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6401" y="572782"/>
            <a:ext cx="7278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/>
              <a:t>ANSPRECHPARTNER:INNEN</a:t>
            </a:r>
            <a:r>
              <a:rPr spc="-70"/>
              <a:t> </a:t>
            </a:r>
            <a:r>
              <a:rPr spc="-5"/>
              <a:t>ERASMUS+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6401" y="1665302"/>
            <a:ext cx="9785350" cy="39135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>
                <a:latin typeface="Calibri"/>
                <a:cs typeface="Calibri"/>
              </a:rPr>
              <a:t>Abt. </a:t>
            </a:r>
            <a:r>
              <a:rPr sz="2000" b="1" spc="-10">
                <a:latin typeface="Calibri"/>
                <a:cs typeface="Calibri"/>
              </a:rPr>
              <a:t>Internationales, </a:t>
            </a:r>
            <a:r>
              <a:rPr sz="2000" b="1" spc="-45">
                <a:latin typeface="Calibri"/>
                <a:cs typeface="Calibri"/>
              </a:rPr>
              <a:t>Team </a:t>
            </a:r>
            <a:r>
              <a:rPr sz="2000" b="1" spc="-10">
                <a:latin typeface="Calibri"/>
                <a:cs typeface="Calibri"/>
              </a:rPr>
              <a:t>Studierendenmobilität, Erasmus+ </a:t>
            </a:r>
            <a:r>
              <a:rPr sz="2000" b="1" spc="-45">
                <a:latin typeface="Calibri"/>
                <a:cs typeface="Calibri"/>
              </a:rPr>
              <a:t>Team</a:t>
            </a:r>
            <a:r>
              <a:rPr sz="2000" b="1" spc="-114">
                <a:latin typeface="Calibri"/>
                <a:cs typeface="Calibri"/>
              </a:rPr>
              <a:t> </a:t>
            </a:r>
            <a:r>
              <a:rPr sz="2000" b="1" spc="-5">
                <a:latin typeface="Calibri"/>
                <a:cs typeface="Calibri"/>
              </a:rPr>
              <a:t>Outgoings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Calibri"/>
              <a:cs typeface="Calibri"/>
            </a:endParaRPr>
          </a:p>
          <a:p>
            <a:pPr marL="469900" marR="5080" indent="-635">
              <a:lnSpc>
                <a:spcPct val="79000"/>
              </a:lnSpc>
            </a:pPr>
            <a:r>
              <a:rPr sz="2000" spc="-15">
                <a:latin typeface="Calibri"/>
                <a:cs typeface="Calibri"/>
              </a:rPr>
              <a:t>Koordination </a:t>
            </a:r>
            <a:r>
              <a:rPr sz="2000" spc="-10">
                <a:latin typeface="Calibri"/>
                <a:cs typeface="Calibri"/>
              </a:rPr>
              <a:t>Mobilität </a:t>
            </a:r>
            <a:r>
              <a:rPr sz="2000" spc="-5">
                <a:latin typeface="Calibri"/>
                <a:cs typeface="Calibri"/>
              </a:rPr>
              <a:t>Outgoing Erasmus+ </a:t>
            </a:r>
            <a:r>
              <a:rPr sz="2000" spc="-10">
                <a:latin typeface="Calibri"/>
                <a:cs typeface="Calibri"/>
              </a:rPr>
              <a:t>Europa </a:t>
            </a:r>
            <a:r>
              <a:rPr sz="2000">
                <a:latin typeface="Calibri"/>
                <a:cs typeface="Calibri"/>
              </a:rPr>
              <a:t>&amp; </a:t>
            </a:r>
            <a:r>
              <a:rPr sz="2000" spc="-10">
                <a:latin typeface="Calibri"/>
                <a:cs typeface="Calibri"/>
              </a:rPr>
              <a:t>Swiss-European </a:t>
            </a:r>
            <a:r>
              <a:rPr sz="2000" spc="-5">
                <a:latin typeface="Calibri"/>
                <a:cs typeface="Calibri"/>
              </a:rPr>
              <a:t>Mobility </a:t>
            </a:r>
            <a:r>
              <a:rPr sz="2000" spc="-10">
                <a:latin typeface="Calibri"/>
                <a:cs typeface="Calibri"/>
              </a:rPr>
              <a:t>Programme:  Stefanie </a:t>
            </a:r>
            <a:r>
              <a:rPr sz="2000" spc="-25">
                <a:latin typeface="Calibri"/>
                <a:cs typeface="Calibri"/>
              </a:rPr>
              <a:t>Erthner, </a:t>
            </a:r>
            <a:r>
              <a:rPr sz="2000" spc="-5">
                <a:latin typeface="Calibri"/>
                <a:cs typeface="Calibri"/>
              </a:rPr>
              <a:t>Nicole</a:t>
            </a:r>
            <a:r>
              <a:rPr sz="2000" spc="-120">
                <a:latin typeface="Calibri"/>
                <a:cs typeface="Calibri"/>
              </a:rPr>
              <a:t> </a:t>
            </a:r>
            <a:r>
              <a:rPr sz="2000" spc="-10">
                <a:latin typeface="Calibri"/>
                <a:cs typeface="Calibri"/>
              </a:rPr>
              <a:t>Roehl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ts val="2250"/>
              </a:lnSpc>
              <a:spcBef>
                <a:spcPts val="1750"/>
              </a:spcBef>
            </a:pPr>
            <a:r>
              <a:rPr sz="2000" b="1" spc="-25" err="1">
                <a:latin typeface="Calibri"/>
                <a:cs typeface="Calibri"/>
              </a:rPr>
              <a:t>Telefonische</a:t>
            </a:r>
            <a:r>
              <a:rPr sz="2000" b="1" spc="-25">
                <a:latin typeface="Calibri"/>
                <a:cs typeface="Calibri"/>
              </a:rPr>
              <a:t> </a:t>
            </a:r>
            <a:r>
              <a:rPr sz="2000" b="1" spc="-10">
                <a:latin typeface="Calibri"/>
                <a:cs typeface="Calibri"/>
              </a:rPr>
              <a:t>Sprechstunden </a:t>
            </a:r>
            <a:r>
              <a:rPr sz="2000" b="1">
                <a:latin typeface="Calibri"/>
                <a:cs typeface="Calibri"/>
              </a:rPr>
              <a:t>für</a:t>
            </a:r>
            <a:r>
              <a:rPr sz="2000" b="1" spc="-110">
                <a:latin typeface="Calibri"/>
                <a:cs typeface="Calibri"/>
              </a:rPr>
              <a:t> </a:t>
            </a:r>
            <a:r>
              <a:rPr sz="2000" b="1" spc="-5">
                <a:latin typeface="Calibri"/>
                <a:cs typeface="Calibri"/>
              </a:rPr>
              <a:t>Studierende: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ts val="2250"/>
              </a:lnSpc>
            </a:pPr>
            <a:r>
              <a:rPr sz="2000" spc="-10">
                <a:latin typeface="Calibri"/>
                <a:cs typeface="Calibri"/>
              </a:rPr>
              <a:t>Dienstag</a:t>
            </a:r>
            <a:r>
              <a:rPr sz="2000" spc="-5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9:30</a:t>
            </a:r>
            <a:r>
              <a:rPr sz="2000" spc="-40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– </a:t>
            </a:r>
            <a:r>
              <a:rPr sz="2000" spc="-5">
                <a:latin typeface="Calibri"/>
                <a:cs typeface="Calibri"/>
              </a:rPr>
              <a:t>12:30</a:t>
            </a:r>
            <a:r>
              <a:rPr sz="2000" spc="-5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Uhr und</a:t>
            </a:r>
            <a:r>
              <a:rPr sz="2000" spc="-15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14:00</a:t>
            </a:r>
            <a:r>
              <a:rPr sz="2000" spc="-50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– </a:t>
            </a:r>
            <a:r>
              <a:rPr sz="2000" spc="-5">
                <a:latin typeface="Calibri"/>
                <a:cs typeface="Calibri"/>
              </a:rPr>
              <a:t>17:00</a:t>
            </a:r>
            <a:r>
              <a:rPr sz="2000" spc="-50">
                <a:latin typeface="Calibri"/>
                <a:cs typeface="Calibri"/>
              </a:rPr>
              <a:t> </a:t>
            </a:r>
            <a:r>
              <a:rPr sz="2000" spc="-45">
                <a:latin typeface="Calibri"/>
                <a:cs typeface="Calibri"/>
              </a:rPr>
              <a:t>Uhr,</a:t>
            </a:r>
            <a:r>
              <a:rPr sz="2000" spc="-5">
                <a:latin typeface="Calibri"/>
                <a:cs typeface="Calibri"/>
              </a:rPr>
              <a:t> </a:t>
            </a:r>
            <a:r>
              <a:rPr sz="2000" spc="-10">
                <a:latin typeface="Calibri"/>
                <a:cs typeface="Calibri"/>
              </a:rPr>
              <a:t>Donnerstag</a:t>
            </a:r>
            <a:r>
              <a:rPr sz="2000" spc="-50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14:00</a:t>
            </a:r>
            <a:r>
              <a:rPr sz="2000" spc="-5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–</a:t>
            </a:r>
            <a:r>
              <a:rPr sz="2000" spc="5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17:00</a:t>
            </a:r>
            <a:r>
              <a:rPr sz="2000" spc="-6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Uhr</a:t>
            </a:r>
          </a:p>
          <a:p>
            <a:pPr marL="469265">
              <a:lnSpc>
                <a:spcPct val="100000"/>
              </a:lnSpc>
              <a:spcBef>
                <a:spcPts val="100"/>
              </a:spcBef>
            </a:pPr>
            <a:r>
              <a:rPr sz="2000" spc="-10">
                <a:latin typeface="Calibri"/>
                <a:cs typeface="Calibri"/>
              </a:rPr>
              <a:t>Präsenzsprechstunde </a:t>
            </a:r>
            <a:r>
              <a:rPr sz="2000">
                <a:latin typeface="Calibri"/>
                <a:cs typeface="Calibri"/>
              </a:rPr>
              <a:t>für </a:t>
            </a:r>
            <a:r>
              <a:rPr sz="2000" spc="-5">
                <a:latin typeface="Calibri"/>
                <a:cs typeface="Calibri"/>
              </a:rPr>
              <a:t>Studierende im </a:t>
            </a:r>
            <a:r>
              <a:rPr sz="2000">
                <a:latin typeface="Calibri"/>
                <a:cs typeface="Calibri"/>
              </a:rPr>
              <a:t>SSC: </a:t>
            </a:r>
            <a:r>
              <a:rPr sz="2000" spc="-10">
                <a:latin typeface="Calibri"/>
                <a:cs typeface="Calibri"/>
              </a:rPr>
              <a:t>Dienstag </a:t>
            </a:r>
            <a:r>
              <a:rPr sz="2000">
                <a:latin typeface="Calibri"/>
                <a:cs typeface="Calibri"/>
              </a:rPr>
              <a:t>9:30</a:t>
            </a:r>
            <a:r>
              <a:rPr sz="2000" spc="-229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–</a:t>
            </a:r>
          </a:p>
          <a:p>
            <a:pPr marL="469265">
              <a:lnSpc>
                <a:spcPct val="100000"/>
              </a:lnSpc>
              <a:spcBef>
                <a:spcPts val="240"/>
              </a:spcBef>
            </a:pPr>
            <a:r>
              <a:rPr sz="2000" spc="-5">
                <a:latin typeface="Calibri"/>
                <a:cs typeface="Calibri"/>
              </a:rPr>
              <a:t>12:30 </a:t>
            </a:r>
            <a:r>
              <a:rPr sz="2000">
                <a:latin typeface="Calibri"/>
                <a:cs typeface="Calibri"/>
              </a:rPr>
              <a:t>Uhr und </a:t>
            </a:r>
            <a:r>
              <a:rPr sz="2000" spc="-5">
                <a:latin typeface="Calibri"/>
                <a:cs typeface="Calibri"/>
              </a:rPr>
              <a:t>14:00 </a:t>
            </a:r>
            <a:r>
              <a:rPr sz="2000">
                <a:latin typeface="Calibri"/>
                <a:cs typeface="Calibri"/>
              </a:rPr>
              <a:t>– </a:t>
            </a:r>
            <a:r>
              <a:rPr sz="2000" spc="-5">
                <a:latin typeface="Calibri"/>
                <a:cs typeface="Calibri"/>
              </a:rPr>
              <a:t>17:00</a:t>
            </a:r>
            <a:r>
              <a:rPr sz="2000" spc="-22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Uhr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469900" marR="1115695" indent="-635">
              <a:lnSpc>
                <a:spcPct val="110000"/>
              </a:lnSpc>
              <a:spcBef>
                <a:spcPts val="5"/>
              </a:spcBef>
            </a:pPr>
            <a:r>
              <a:rPr sz="2000" b="1" spc="-5">
                <a:latin typeface="Calibri"/>
                <a:cs typeface="Calibri"/>
                <a:hlinkClick r:id="rId3"/>
              </a:rPr>
              <a:t>Adresse</a:t>
            </a:r>
            <a:r>
              <a:rPr sz="2000" spc="-5">
                <a:latin typeface="Calibri"/>
                <a:cs typeface="Calibri"/>
                <a:hlinkClick r:id="rId3"/>
              </a:rPr>
              <a:t>: </a:t>
            </a:r>
            <a:r>
              <a:rPr sz="2000" spc="-15">
                <a:latin typeface="Calibri"/>
                <a:cs typeface="Calibri"/>
                <a:hlinkClick r:id="rId3"/>
              </a:rPr>
              <a:t>Studierenden-Service-Center, </a:t>
            </a:r>
            <a:r>
              <a:rPr sz="2000" spc="-30">
                <a:latin typeface="Calibri"/>
                <a:cs typeface="Calibri"/>
                <a:hlinkClick r:id="rId3"/>
              </a:rPr>
              <a:t>Iltisstr. </a:t>
            </a:r>
            <a:r>
              <a:rPr sz="2000">
                <a:latin typeface="Calibri"/>
                <a:cs typeface="Calibri"/>
                <a:hlinkClick r:id="rId3"/>
              </a:rPr>
              <a:t>4, 14195 </a:t>
            </a:r>
            <a:r>
              <a:rPr sz="2000" spc="-5">
                <a:latin typeface="Calibri"/>
                <a:cs typeface="Calibri"/>
                <a:hlinkClick r:id="rId3"/>
              </a:rPr>
              <a:t>Berlin </a:t>
            </a:r>
            <a:r>
              <a:rPr sz="2000">
                <a:latin typeface="Calibri"/>
                <a:cs typeface="Calibri"/>
                <a:hlinkClick r:id="rId3"/>
              </a:rPr>
              <a:t>E-Mail: </a:t>
            </a:r>
            <a:r>
              <a:rPr sz="2000" u="heavy" spc="-5">
                <a:solidFill>
                  <a:srgbClr val="0000FF"/>
                </a:solidFill>
                <a:uFill>
                  <a:solidFill>
                    <a:srgbClr val="0066CC"/>
                  </a:solidFill>
                </a:uFill>
                <a:latin typeface="Calibri"/>
                <a:cs typeface="Calibri"/>
                <a:hlinkClick r:id="rId3"/>
              </a:rPr>
              <a:t>outgoing- </a:t>
            </a:r>
            <a:r>
              <a:rPr sz="2000" spc="-5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000" u="heavy" spc="-5">
                <a:solidFill>
                  <a:srgbClr val="0000FF"/>
                </a:solidFill>
                <a:uFill>
                  <a:solidFill>
                    <a:srgbClr val="0066CC"/>
                  </a:solidFill>
                </a:uFill>
                <a:latin typeface="Calibri"/>
                <a:cs typeface="Calibri"/>
                <a:hlinkClick r:id="rId3"/>
              </a:rPr>
              <a:t>erasmus@fu-berlin.de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335"/>
              </a:spcBef>
            </a:pPr>
            <a:r>
              <a:rPr sz="2000" spc="-15">
                <a:latin typeface="Calibri"/>
                <a:cs typeface="Calibri"/>
              </a:rPr>
              <a:t>Webseite:</a:t>
            </a:r>
            <a:r>
              <a:rPr sz="2000" spc="-5">
                <a:latin typeface="Calibri"/>
                <a:cs typeface="Calibri"/>
              </a:rPr>
              <a:t> </a:t>
            </a:r>
            <a:r>
              <a:rPr sz="2000" u="heavy" spc="-15">
                <a:solidFill>
                  <a:srgbClr val="0000FF"/>
                </a:solidFill>
                <a:uFill>
                  <a:solidFill>
                    <a:srgbClr val="0066CC"/>
                  </a:solidFill>
                </a:uFill>
                <a:latin typeface="Calibri"/>
                <a:cs typeface="Calibri"/>
                <a:hlinkClick r:id="rId4"/>
              </a:rPr>
              <a:t>www.fu-berlin.de/erasmus-studium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48912"/>
            <a:ext cx="888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5">
                <a:latin typeface="Calibri"/>
                <a:cs typeface="Calibri"/>
              </a:rPr>
              <a:t>K</a:t>
            </a:r>
            <a:r>
              <a:rPr sz="1800" spc="-5">
                <a:latin typeface="Calibri"/>
                <a:cs typeface="Calibri"/>
              </a:rPr>
              <a:t>O</a:t>
            </a:r>
            <a:r>
              <a:rPr sz="1800">
                <a:latin typeface="Calibri"/>
                <a:cs typeface="Calibri"/>
              </a:rPr>
              <a:t>N</a:t>
            </a:r>
            <a:r>
              <a:rPr sz="1800" spc="-145">
                <a:latin typeface="Calibri"/>
                <a:cs typeface="Calibri"/>
              </a:rPr>
              <a:t>T</a:t>
            </a:r>
            <a:r>
              <a:rPr sz="1800">
                <a:latin typeface="Calibri"/>
                <a:cs typeface="Calibri"/>
              </a:rPr>
              <a:t>AKT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653415" marR="5080" indent="-640080">
              <a:lnSpc>
                <a:spcPts val="6480"/>
              </a:lnSpc>
              <a:spcBef>
                <a:spcPts val="915"/>
              </a:spcBef>
              <a:tabLst>
                <a:tab pos="5683250" algn="l"/>
              </a:tabLst>
            </a:pPr>
            <a:r>
              <a:rPr spc="-5"/>
              <a:t>VI</a:t>
            </a:r>
            <a:r>
              <a:rPr spc="-10"/>
              <a:t>EL</a:t>
            </a:r>
            <a:r>
              <a:rPr spc="-5"/>
              <a:t>E</a:t>
            </a:r>
            <a:r>
              <a:t>N</a:t>
            </a:r>
            <a:r>
              <a:rPr spc="20"/>
              <a:t> </a:t>
            </a:r>
            <a:r>
              <a:rPr spc="-70"/>
              <a:t>D</a:t>
            </a:r>
            <a:r>
              <a:t>A</a:t>
            </a:r>
            <a:r>
              <a:rPr spc="-5"/>
              <a:t>N</a:t>
            </a:r>
            <a:r>
              <a:t>K</a:t>
            </a:r>
            <a:r>
              <a:rPr spc="-5"/>
              <a:t> </a:t>
            </a:r>
            <a:r>
              <a:t>FÜR	</a:t>
            </a:r>
            <a:r>
              <a:rPr spc="-5"/>
              <a:t>E</a:t>
            </a:r>
            <a:r>
              <a:t>URE  </a:t>
            </a:r>
            <a:r>
              <a:rPr spc="-15"/>
              <a:t>AUFMERKSAMKEIT!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25894" y="4508501"/>
            <a:ext cx="473773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b="1" spc="-5">
                <a:latin typeface="Calibri"/>
                <a:cs typeface="Calibri"/>
              </a:rPr>
              <a:t>NOCH </a:t>
            </a:r>
            <a:r>
              <a:rPr sz="3700" b="1" spc="-10">
                <a:latin typeface="Calibri"/>
                <a:cs typeface="Calibri"/>
              </a:rPr>
              <a:t>OFFENE </a:t>
            </a:r>
            <a:r>
              <a:rPr sz="3700" b="1" spc="-15">
                <a:latin typeface="Calibri"/>
                <a:cs typeface="Calibri"/>
              </a:rPr>
              <a:t>FRAGEN?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33430" y="187452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19231"/>
            <a:ext cx="43846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e-DE" sz="4400" err="1">
                <a:latin typeface="Calibri Light"/>
                <a:cs typeface="Calibri Light"/>
              </a:rPr>
              <a:t>MoveOn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59340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7D2F8B4-1C6E-4D8D-AA4C-89106C72E28B}"/>
              </a:ext>
            </a:extLst>
          </p:cNvPr>
          <p:cNvSpPr/>
          <p:nvPr/>
        </p:nvSpPr>
        <p:spPr>
          <a:xfrm>
            <a:off x="457200" y="1295400"/>
            <a:ext cx="10668000" cy="982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970"/>
              </a:spcBef>
            </a:pPr>
            <a:r>
              <a:rPr lang="de-DE" sz="2800" b="1" spc="-10">
                <a:solidFill>
                  <a:prstClr val="black"/>
                </a:solidFill>
                <a:cs typeface="Calibri"/>
              </a:rPr>
              <a:t>TIPP</a:t>
            </a:r>
            <a:r>
              <a:rPr lang="de-DE" sz="2800" spc="-10">
                <a:solidFill>
                  <a:prstClr val="black"/>
                </a:solidFill>
                <a:cs typeface="Calibri"/>
              </a:rPr>
              <a:t>: </a:t>
            </a:r>
            <a:r>
              <a:rPr lang="de-DE" sz="2800" spc="-15" err="1">
                <a:solidFill>
                  <a:prstClr val="black"/>
                </a:solidFill>
                <a:cs typeface="Calibri"/>
              </a:rPr>
              <a:t>MoveOn</a:t>
            </a:r>
            <a:r>
              <a:rPr lang="de-DE" sz="2800" spc="-15">
                <a:solidFill>
                  <a:prstClr val="black"/>
                </a:solidFill>
                <a:cs typeface="Calibri"/>
              </a:rPr>
              <a:t> </a:t>
            </a:r>
            <a:r>
              <a:rPr lang="de-DE" sz="2800" spc="-10">
                <a:solidFill>
                  <a:prstClr val="black"/>
                </a:solidFill>
                <a:cs typeface="Calibri"/>
              </a:rPr>
              <a:t>Datenbank </a:t>
            </a:r>
            <a:r>
              <a:rPr lang="de-DE" sz="2800" spc="-5">
                <a:solidFill>
                  <a:prstClr val="black"/>
                </a:solidFill>
                <a:cs typeface="Calibri"/>
              </a:rPr>
              <a:t>– </a:t>
            </a:r>
            <a:r>
              <a:rPr lang="de-DE" sz="2800" spc="-10">
                <a:solidFill>
                  <a:prstClr val="black"/>
                </a:solidFill>
                <a:cs typeface="Calibri"/>
              </a:rPr>
              <a:t>Internationale</a:t>
            </a:r>
            <a:r>
              <a:rPr lang="de-DE" sz="2800" spc="110">
                <a:solidFill>
                  <a:prstClr val="black"/>
                </a:solidFill>
                <a:cs typeface="Calibri"/>
              </a:rPr>
              <a:t> </a:t>
            </a:r>
            <a:r>
              <a:rPr lang="de-DE" sz="2800" spc="-15">
                <a:solidFill>
                  <a:prstClr val="black"/>
                </a:solidFill>
                <a:cs typeface="Calibri"/>
              </a:rPr>
              <a:t>Austauschmöglichkeiten</a:t>
            </a:r>
            <a:endParaRPr lang="de-DE" sz="2800">
              <a:solidFill>
                <a:prstClr val="black"/>
              </a:solidFill>
              <a:cs typeface="Calibri"/>
            </a:endParaRPr>
          </a:p>
          <a:p>
            <a:pPr lvl="0" algn="ctr">
              <a:spcBef>
                <a:spcPts val="745"/>
              </a:spcBef>
            </a:pPr>
            <a:r>
              <a:rPr lang="de-DE" sz="2400">
                <a:solidFill>
                  <a:prstClr val="black"/>
                </a:solidFill>
                <a:cs typeface="Calibri"/>
              </a:rPr>
              <a:t>https://fuberlin.adv-pub.moveon4.de/austauschmoeglichkeiten/</a:t>
            </a:r>
            <a:endParaRPr lang="de-DE" sz="2400">
              <a:solidFill>
                <a:prstClr val="black"/>
              </a:solidFill>
              <a:highlight>
                <a:srgbClr val="FFFF00"/>
              </a:highlight>
              <a:cs typeface="Calibri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7362D6D-D352-46A5-9196-C4DFB92BA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99528"/>
            <a:ext cx="7924800" cy="156744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9C6EB6E-48F5-4D70-B48E-01F7D7A7E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191000"/>
            <a:ext cx="807940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1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19231"/>
            <a:ext cx="43846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35">
                <a:latin typeface="Calibri Light"/>
                <a:cs typeface="Calibri Light"/>
              </a:rPr>
              <a:t>PARTNERINSTITUTE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133" y="990600"/>
            <a:ext cx="11821666" cy="5715091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706755">
              <a:lnSpc>
                <a:spcPct val="101899"/>
              </a:lnSpc>
              <a:spcBef>
                <a:spcPts val="45"/>
              </a:spcBef>
            </a:pPr>
            <a:r>
              <a:rPr sz="2600" dirty="0" err="1">
                <a:latin typeface="Calibri"/>
                <a:cs typeface="Calibri"/>
              </a:rPr>
              <a:t>Dänemark</a:t>
            </a:r>
            <a:r>
              <a:rPr sz="2600" dirty="0">
                <a:latin typeface="Calibri"/>
                <a:cs typeface="Calibri"/>
              </a:rPr>
              <a:t>: Arhus</a:t>
            </a:r>
            <a:r>
              <a:rPr lang="de-DE" sz="2600" dirty="0">
                <a:latin typeface="Calibri"/>
                <a:cs typeface="Calibri"/>
              </a:rPr>
              <a:t> (nur BA)</a:t>
            </a:r>
            <a:r>
              <a:rPr sz="2600" dirty="0">
                <a:latin typeface="Calibri"/>
                <a:cs typeface="Calibri"/>
              </a:rPr>
              <a:t>, </a:t>
            </a:r>
            <a:r>
              <a:rPr sz="2600" spc="-10" dirty="0" err="1">
                <a:latin typeface="Calibri"/>
                <a:cs typeface="Calibri"/>
              </a:rPr>
              <a:t>Kopenhagen</a:t>
            </a:r>
            <a:r>
              <a:rPr lang="de-DE" sz="2600" spc="-10" dirty="0">
                <a:latin typeface="Calibri"/>
                <a:cs typeface="Calibri"/>
              </a:rPr>
              <a:t> (BA &amp; MA)</a:t>
            </a:r>
            <a:r>
              <a:rPr sz="2600" spc="-10" dirty="0">
                <a:latin typeface="Calibri"/>
                <a:cs typeface="Calibri"/>
              </a:rPr>
              <a:t> </a:t>
            </a:r>
            <a:endParaRPr lang="de-DE" sz="2600" spc="-10" dirty="0">
              <a:latin typeface="Calibri"/>
              <a:cs typeface="Calibri"/>
            </a:endParaRPr>
          </a:p>
          <a:p>
            <a:pPr marL="12700" marR="706755">
              <a:lnSpc>
                <a:spcPct val="101899"/>
              </a:lnSpc>
              <a:spcBef>
                <a:spcPts val="45"/>
              </a:spcBef>
            </a:pPr>
            <a:r>
              <a:rPr sz="2600" spc="-10" dirty="0" err="1">
                <a:latin typeface="Calibri"/>
                <a:cs typeface="Calibri"/>
              </a:rPr>
              <a:t>Frankreich</a:t>
            </a:r>
            <a:r>
              <a:rPr sz="2600" spc="-10" dirty="0">
                <a:latin typeface="Calibri"/>
                <a:cs typeface="Calibri"/>
              </a:rPr>
              <a:t>: </a:t>
            </a:r>
            <a:r>
              <a:rPr sz="2600" spc="-5" dirty="0">
                <a:latin typeface="Calibri"/>
                <a:cs typeface="Calibri"/>
              </a:rPr>
              <a:t>La </a:t>
            </a:r>
            <a:r>
              <a:rPr sz="2600" spc="-10" dirty="0">
                <a:latin typeface="Calibri"/>
                <a:cs typeface="Calibri"/>
              </a:rPr>
              <a:t>Reunion</a:t>
            </a:r>
            <a:r>
              <a:rPr lang="de-DE" sz="2600" spc="-10" dirty="0">
                <a:latin typeface="Calibri"/>
                <a:cs typeface="Calibri"/>
              </a:rPr>
              <a:t> (nur BA)</a:t>
            </a:r>
            <a:r>
              <a:rPr sz="2600" spc="-10" dirty="0">
                <a:latin typeface="Calibri"/>
                <a:cs typeface="Calibri"/>
              </a:rPr>
              <a:t>, </a:t>
            </a:r>
            <a:r>
              <a:rPr sz="2600" spc="-5" dirty="0">
                <a:latin typeface="Calibri"/>
                <a:cs typeface="Calibri"/>
              </a:rPr>
              <a:t>Aix-Marseille</a:t>
            </a:r>
            <a:r>
              <a:rPr lang="de-DE" sz="2600" spc="-5" dirty="0">
                <a:latin typeface="Calibri"/>
                <a:cs typeface="Calibri"/>
              </a:rPr>
              <a:t> (BA &amp; MA</a:t>
            </a:r>
            <a:r>
              <a:rPr lang="de-DE" sz="2600" spc="-5" dirty="0">
                <a:cs typeface="Calibri"/>
              </a:rPr>
              <a:t>), Paris/EHESS (nur MA)</a:t>
            </a:r>
            <a:endParaRPr lang="de-DE" sz="2600" spc="-5" dirty="0">
              <a:latin typeface="Calibri"/>
              <a:cs typeface="Calibri"/>
            </a:endParaRPr>
          </a:p>
          <a:p>
            <a:pPr marL="12700" marR="706755">
              <a:lnSpc>
                <a:spcPct val="101899"/>
              </a:lnSpc>
              <a:spcBef>
                <a:spcPts val="45"/>
              </a:spcBef>
            </a:pPr>
            <a:r>
              <a:rPr sz="2600" spc="-5" dirty="0" err="1">
                <a:latin typeface="Calibri"/>
                <a:cs typeface="Calibri"/>
              </a:rPr>
              <a:t>Griechenland</a:t>
            </a:r>
            <a:r>
              <a:rPr sz="2600" spc="-5" dirty="0">
                <a:latin typeface="Calibri"/>
                <a:cs typeface="Calibri"/>
              </a:rPr>
              <a:t>: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Lesbos</a:t>
            </a:r>
            <a:r>
              <a:rPr lang="de-DE" sz="2600" spc="-5" dirty="0">
                <a:latin typeface="Calibri"/>
                <a:cs typeface="Calibri"/>
              </a:rPr>
              <a:t> (BA &amp; MA)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600" spc="-5" dirty="0" err="1">
                <a:latin typeface="Calibri"/>
                <a:cs typeface="Calibri"/>
              </a:rPr>
              <a:t>Italien</a:t>
            </a:r>
            <a:r>
              <a:rPr sz="2600" spc="-5" dirty="0">
                <a:latin typeface="Calibri"/>
                <a:cs typeface="Calibri"/>
              </a:rPr>
              <a:t>:</a:t>
            </a:r>
            <a:r>
              <a:rPr sz="2600" spc="-20" dirty="0">
                <a:latin typeface="Calibri"/>
                <a:cs typeface="Calibri"/>
              </a:rPr>
              <a:t> Rom</a:t>
            </a:r>
            <a:r>
              <a:rPr lang="de-DE" sz="2600" spc="-20" dirty="0">
                <a:latin typeface="Calibri"/>
                <a:cs typeface="Calibri"/>
              </a:rPr>
              <a:t> (BA &amp; MA)</a:t>
            </a:r>
            <a:endParaRPr sz="2600" dirty="0">
              <a:latin typeface="Calibri"/>
              <a:cs typeface="Calibri"/>
            </a:endParaRPr>
          </a:p>
          <a:p>
            <a:pPr marL="12700" marR="1247140">
              <a:lnSpc>
                <a:spcPct val="101899"/>
              </a:lnSpc>
            </a:pPr>
            <a:r>
              <a:rPr sz="2600" dirty="0" err="1">
                <a:latin typeface="Calibri"/>
                <a:cs typeface="Calibri"/>
              </a:rPr>
              <a:t>Niederlande</a:t>
            </a:r>
            <a:r>
              <a:rPr sz="2600" dirty="0">
                <a:latin typeface="Calibri"/>
                <a:cs typeface="Calibri"/>
              </a:rPr>
              <a:t>: </a:t>
            </a:r>
            <a:r>
              <a:rPr sz="2600" spc="-5" dirty="0">
                <a:latin typeface="Calibri"/>
                <a:cs typeface="Calibri"/>
              </a:rPr>
              <a:t>Leiden</a:t>
            </a:r>
            <a:r>
              <a:rPr lang="de-DE" sz="2600" spc="-5" dirty="0">
                <a:latin typeface="Calibri"/>
                <a:cs typeface="Calibri"/>
              </a:rPr>
              <a:t> (BA &amp; MA)</a:t>
            </a:r>
            <a:r>
              <a:rPr sz="2600" spc="-5" dirty="0">
                <a:latin typeface="Calibri"/>
                <a:cs typeface="Calibri"/>
              </a:rPr>
              <a:t>,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Amsterdam </a:t>
            </a:r>
            <a:r>
              <a:rPr lang="de-DE" sz="2600" spc="-10" dirty="0">
                <a:latin typeface="Calibri"/>
                <a:cs typeface="Calibri"/>
              </a:rPr>
              <a:t>(nur MA)</a:t>
            </a:r>
          </a:p>
          <a:p>
            <a:pPr marL="12700" marR="1247140">
              <a:lnSpc>
                <a:spcPct val="101899"/>
              </a:lnSpc>
            </a:pPr>
            <a:r>
              <a:rPr lang="de-DE" sz="2600" spc="-10" dirty="0">
                <a:latin typeface="Calibri"/>
                <a:cs typeface="Calibri"/>
              </a:rPr>
              <a:t>Polen: Wroclaw (BA &amp; MA)</a:t>
            </a:r>
          </a:p>
          <a:p>
            <a:pPr marL="12700" marR="1247140">
              <a:lnSpc>
                <a:spcPct val="101899"/>
              </a:lnSpc>
            </a:pPr>
            <a:r>
              <a:rPr sz="2600" spc="-15" dirty="0">
                <a:latin typeface="Calibri"/>
                <a:cs typeface="Calibri"/>
              </a:rPr>
              <a:t>Portugal: </a:t>
            </a:r>
            <a:r>
              <a:rPr sz="2600" dirty="0" err="1">
                <a:latin typeface="Calibri"/>
                <a:cs typeface="Calibri"/>
              </a:rPr>
              <a:t>Lissabon</a:t>
            </a:r>
            <a:r>
              <a:rPr lang="de-DE" sz="2600" dirty="0">
                <a:latin typeface="Calibri"/>
                <a:cs typeface="Calibri"/>
              </a:rPr>
              <a:t> (nur BA)</a:t>
            </a:r>
            <a:r>
              <a:rPr sz="2600" dirty="0">
                <a:latin typeface="Calibri"/>
                <a:cs typeface="Calibri"/>
              </a:rPr>
              <a:t>,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Coimbra</a:t>
            </a:r>
            <a:r>
              <a:rPr lang="de-DE" sz="2600" spc="-10" dirty="0">
                <a:latin typeface="Calibri"/>
                <a:cs typeface="Calibri"/>
              </a:rPr>
              <a:t> (BA &amp; MA)</a:t>
            </a:r>
          </a:p>
          <a:p>
            <a:pPr marL="12700" marR="1247140">
              <a:lnSpc>
                <a:spcPct val="101899"/>
              </a:lnSpc>
            </a:pPr>
            <a:r>
              <a:rPr lang="de-DE" sz="2600" spc="-10" dirty="0">
                <a:latin typeface="Calibri"/>
                <a:cs typeface="Calibri"/>
              </a:rPr>
              <a:t>Rumänien: Bukarest (nur MA)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2600" spc="-5" dirty="0" err="1">
                <a:latin typeface="Calibri"/>
                <a:cs typeface="Calibri"/>
              </a:rPr>
              <a:t>Schweden</a:t>
            </a:r>
            <a:r>
              <a:rPr sz="2600" spc="-5" dirty="0">
                <a:latin typeface="Calibri"/>
                <a:cs typeface="Calibri"/>
              </a:rPr>
              <a:t>: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Stockholm</a:t>
            </a:r>
            <a:r>
              <a:rPr lang="de-DE" sz="2600" spc="-5" dirty="0">
                <a:latin typeface="Calibri"/>
                <a:cs typeface="Calibri"/>
              </a:rPr>
              <a:t> (BA &amp; MA)</a:t>
            </a:r>
            <a:endParaRPr sz="2600" dirty="0">
              <a:latin typeface="Calibri"/>
              <a:cs typeface="Calibri"/>
            </a:endParaRPr>
          </a:p>
          <a:p>
            <a:pPr marL="12700" marR="5080">
              <a:lnSpc>
                <a:spcPct val="101899"/>
              </a:lnSpc>
            </a:pPr>
            <a:r>
              <a:rPr sz="2600" spc="-5" dirty="0">
                <a:latin typeface="Calibri"/>
                <a:cs typeface="Calibri"/>
              </a:rPr>
              <a:t>Schweiz: </a:t>
            </a:r>
            <a:r>
              <a:rPr sz="2600" dirty="0">
                <a:latin typeface="Calibri"/>
                <a:cs typeface="Calibri"/>
              </a:rPr>
              <a:t>Bern, Zürich, </a:t>
            </a:r>
            <a:r>
              <a:rPr sz="2600" spc="-10" dirty="0">
                <a:latin typeface="Calibri"/>
                <a:cs typeface="Calibri"/>
              </a:rPr>
              <a:t>Neuchâtel, Fribourg</a:t>
            </a:r>
            <a:r>
              <a:rPr lang="de-DE" sz="2600" spc="-10" dirty="0">
                <a:latin typeface="Calibri"/>
                <a:cs typeface="Calibri"/>
              </a:rPr>
              <a:t> (alle BA &amp; MA)</a:t>
            </a:r>
          </a:p>
          <a:p>
            <a:pPr marL="12700" marR="5080">
              <a:lnSpc>
                <a:spcPct val="101899"/>
              </a:lnSpc>
            </a:pPr>
            <a:r>
              <a:rPr sz="2600" spc="-15" dirty="0" err="1">
                <a:latin typeface="Calibri"/>
                <a:cs typeface="Calibri"/>
              </a:rPr>
              <a:t>Slowakei</a:t>
            </a:r>
            <a:r>
              <a:rPr sz="2600" spc="-15" dirty="0">
                <a:latin typeface="Calibri"/>
                <a:cs typeface="Calibri"/>
              </a:rPr>
              <a:t>: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Bratislava</a:t>
            </a:r>
            <a:r>
              <a:rPr lang="de-DE" sz="2600" spc="-15" dirty="0">
                <a:latin typeface="Calibri"/>
                <a:cs typeface="Calibri"/>
              </a:rPr>
              <a:t> (BA &amp; MA)</a:t>
            </a:r>
            <a:endParaRPr sz="2600" dirty="0">
              <a:latin typeface="Calibri"/>
              <a:cs typeface="Calibri"/>
            </a:endParaRPr>
          </a:p>
          <a:p>
            <a:pPr marL="12700" marR="2458085">
              <a:lnSpc>
                <a:spcPct val="101899"/>
              </a:lnSpc>
              <a:spcBef>
                <a:spcPts val="10"/>
              </a:spcBef>
            </a:pPr>
            <a:r>
              <a:rPr sz="2600" spc="-5" dirty="0" err="1">
                <a:latin typeface="Calibri"/>
                <a:cs typeface="Calibri"/>
              </a:rPr>
              <a:t>Slowenien</a:t>
            </a:r>
            <a:r>
              <a:rPr sz="2600" spc="-5" dirty="0">
                <a:latin typeface="Calibri"/>
                <a:cs typeface="Calibri"/>
              </a:rPr>
              <a:t>: </a:t>
            </a:r>
            <a:r>
              <a:rPr sz="2600" dirty="0">
                <a:latin typeface="Calibri"/>
                <a:cs typeface="Calibri"/>
              </a:rPr>
              <a:t>Ljubljana </a:t>
            </a:r>
            <a:r>
              <a:rPr lang="de-DE" sz="2600" dirty="0">
                <a:latin typeface="Calibri"/>
                <a:cs typeface="Calibri"/>
              </a:rPr>
              <a:t>(BA &amp; MA)</a:t>
            </a:r>
          </a:p>
          <a:p>
            <a:pPr marL="12700" marR="2458085">
              <a:lnSpc>
                <a:spcPct val="101899"/>
              </a:lnSpc>
              <a:spcBef>
                <a:spcPts val="10"/>
              </a:spcBef>
            </a:pPr>
            <a:r>
              <a:rPr sz="2600" spc="-5" dirty="0" err="1">
                <a:latin typeface="Calibri"/>
                <a:cs typeface="Calibri"/>
              </a:rPr>
              <a:t>Spanien</a:t>
            </a:r>
            <a:r>
              <a:rPr sz="2600" spc="-5" dirty="0">
                <a:latin typeface="Calibri"/>
                <a:cs typeface="Calibri"/>
              </a:rPr>
              <a:t>: </a:t>
            </a:r>
            <a:r>
              <a:rPr sz="2600" dirty="0">
                <a:latin typeface="Calibri"/>
                <a:cs typeface="Calibri"/>
              </a:rPr>
              <a:t>Madrid</a:t>
            </a:r>
            <a:r>
              <a:rPr lang="de-DE" sz="2600" dirty="0">
                <a:latin typeface="Calibri"/>
                <a:cs typeface="Calibri"/>
              </a:rPr>
              <a:t> (BA &amp; MA)</a:t>
            </a:r>
            <a:r>
              <a:rPr sz="2600" dirty="0">
                <a:latin typeface="Calibri"/>
                <a:cs typeface="Calibri"/>
              </a:rPr>
              <a:t>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Bilbao</a:t>
            </a:r>
            <a:r>
              <a:rPr lang="de-DE" sz="2600" spc="-5" dirty="0">
                <a:latin typeface="Calibri"/>
                <a:cs typeface="Calibri"/>
              </a:rPr>
              <a:t> (BA &amp; MA)</a:t>
            </a:r>
          </a:p>
          <a:p>
            <a:pPr marL="12700" marR="2458085">
              <a:lnSpc>
                <a:spcPct val="101899"/>
              </a:lnSpc>
              <a:spcBef>
                <a:spcPts val="10"/>
              </a:spcBef>
            </a:pPr>
            <a:r>
              <a:rPr sz="2600" spc="-35" dirty="0" err="1">
                <a:latin typeface="Calibri"/>
                <a:cs typeface="Calibri"/>
              </a:rPr>
              <a:t>Türkei</a:t>
            </a:r>
            <a:r>
              <a:rPr sz="2600" spc="-35" dirty="0">
                <a:latin typeface="Calibri"/>
                <a:cs typeface="Calibri"/>
              </a:rPr>
              <a:t>: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Istanbul</a:t>
            </a:r>
            <a:r>
              <a:rPr lang="de-DE" sz="2600" spc="-10" dirty="0">
                <a:latin typeface="Calibri"/>
                <a:cs typeface="Calibri"/>
              </a:rPr>
              <a:t> (nur BA)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59340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822"/>
            <a:ext cx="2522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>
                <a:latin typeface="Calibri Light"/>
                <a:cs typeface="Calibri Light"/>
              </a:rPr>
              <a:t>ERASMUS+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20833" y="1508556"/>
            <a:ext cx="1198245" cy="434340"/>
          </a:xfrm>
          <a:custGeom>
            <a:avLst/>
            <a:gdLst/>
            <a:ahLst/>
            <a:cxnLst/>
            <a:rect l="l" t="t" r="r" b="b"/>
            <a:pathLst>
              <a:path w="1198245" h="434339">
                <a:moveTo>
                  <a:pt x="0" y="0"/>
                </a:moveTo>
                <a:lnTo>
                  <a:pt x="1197864" y="0"/>
                </a:lnTo>
                <a:lnTo>
                  <a:pt x="1197864" y="434339"/>
                </a:lnTo>
                <a:lnTo>
                  <a:pt x="0" y="43433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0088" y="1394669"/>
            <a:ext cx="8324215" cy="20915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>
                <a:latin typeface="Calibri"/>
                <a:cs typeface="Calibri"/>
              </a:rPr>
              <a:t>nur </a:t>
            </a:r>
            <a:r>
              <a:rPr sz="2800" spc="-5">
                <a:latin typeface="Calibri"/>
                <a:cs typeface="Calibri"/>
              </a:rPr>
              <a:t>über </a:t>
            </a:r>
            <a:r>
              <a:rPr sz="2800" spc="-15">
                <a:latin typeface="Calibri"/>
                <a:cs typeface="Calibri"/>
              </a:rPr>
              <a:t>Partner</a:t>
            </a:r>
            <a:r>
              <a:rPr sz="2800" u="heavy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institute</a:t>
            </a:r>
            <a:r>
              <a:rPr sz="2800" spc="-1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der</a:t>
            </a:r>
            <a:r>
              <a:rPr sz="2800" spc="13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SKA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err="1">
                <a:latin typeface="Calibri"/>
                <a:cs typeface="Calibri"/>
              </a:rPr>
              <a:t>Empfehlung</a:t>
            </a:r>
            <a:r>
              <a:rPr lang="de-DE" sz="2800" spc="-20">
                <a:latin typeface="Calibri"/>
                <a:cs typeface="Calibri"/>
              </a:rPr>
              <a:t> BA:</a:t>
            </a:r>
            <a:r>
              <a:rPr sz="2800" spc="-2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im </a:t>
            </a:r>
            <a:r>
              <a:rPr sz="2800" spc="-5">
                <a:latin typeface="Calibri"/>
                <a:cs typeface="Calibri"/>
              </a:rPr>
              <a:t>3./5.</a:t>
            </a:r>
            <a:r>
              <a:rPr sz="2800" spc="114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FS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>
                <a:latin typeface="Calibri"/>
                <a:cs typeface="Calibri"/>
              </a:rPr>
              <a:t>Bewerbung </a:t>
            </a:r>
            <a:r>
              <a:rPr sz="2800" spc="-5">
                <a:latin typeface="Calibri"/>
                <a:cs typeface="Calibri"/>
              </a:rPr>
              <a:t>über </a:t>
            </a:r>
            <a:r>
              <a:rPr sz="2800" spc="-20">
                <a:latin typeface="Calibri"/>
                <a:cs typeface="Calibri"/>
              </a:rPr>
              <a:t>Kernfach </a:t>
            </a:r>
            <a:r>
              <a:rPr sz="2800" spc="-15">
                <a:latin typeface="Calibri"/>
                <a:cs typeface="Calibri"/>
              </a:rPr>
              <a:t>und/oder </a:t>
            </a:r>
            <a:r>
              <a:rPr sz="2800" spc="-15" err="1">
                <a:latin typeface="Calibri"/>
                <a:cs typeface="Calibri"/>
              </a:rPr>
              <a:t>Nebenfach</a:t>
            </a:r>
            <a:r>
              <a:rPr sz="2800" spc="190">
                <a:latin typeface="Calibri"/>
                <a:cs typeface="Calibri"/>
              </a:rPr>
              <a:t> </a:t>
            </a:r>
            <a:r>
              <a:rPr sz="2800" spc="-10" err="1">
                <a:latin typeface="Calibri"/>
                <a:cs typeface="Calibri"/>
              </a:rPr>
              <a:t>möglich</a:t>
            </a:r>
            <a:endParaRPr lang="de-DE" sz="2800" spc="-1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de-DE" sz="2800" spc="-10">
                <a:latin typeface="Calibri"/>
                <a:cs typeface="Calibri"/>
              </a:rPr>
              <a:t>Empfehlung MA: ab 2. FS möglich / realistisch ab 3. FS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68483" y="106680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0890" y="121386"/>
            <a:ext cx="19297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AUSLANDSSTUDIUM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822"/>
            <a:ext cx="42792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60">
                <a:latin typeface="Calibri Light"/>
                <a:cs typeface="Calibri Light"/>
              </a:rPr>
              <a:t>DIREKTAUSTAUSCH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6726555" cy="20707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>
                <a:latin typeface="Calibri"/>
                <a:cs typeface="Calibri"/>
              </a:rPr>
              <a:t>Direkte </a:t>
            </a:r>
            <a:r>
              <a:rPr sz="2800" spc="-15">
                <a:latin typeface="Calibri"/>
                <a:cs typeface="Calibri"/>
              </a:rPr>
              <a:t>Partnerschaft </a:t>
            </a:r>
            <a:r>
              <a:rPr sz="2800" spc="-10">
                <a:latin typeface="Calibri"/>
                <a:cs typeface="Calibri"/>
              </a:rPr>
              <a:t>zwischen</a:t>
            </a:r>
            <a:r>
              <a:rPr sz="2800" spc="95">
                <a:latin typeface="Calibri"/>
                <a:cs typeface="Calibri"/>
              </a:rPr>
              <a:t> </a:t>
            </a:r>
            <a:r>
              <a:rPr sz="2800" u="heavy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Universitäten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u="heavy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 5.</a:t>
            </a:r>
            <a:r>
              <a:rPr sz="2800" u="heavy" spc="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>
                <a:latin typeface="Calibri"/>
                <a:cs typeface="Calibri"/>
              </a:rPr>
              <a:t>Erlass der</a:t>
            </a:r>
            <a:r>
              <a:rPr sz="2800" spc="1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Studiengebühren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>
                <a:latin typeface="Calibri"/>
                <a:cs typeface="Calibri"/>
              </a:rPr>
              <a:t>SoSe: </a:t>
            </a:r>
            <a:r>
              <a:rPr sz="2800" spc="-45">
                <a:latin typeface="Calibri"/>
                <a:cs typeface="Calibri"/>
              </a:rPr>
              <a:t>ggf.</a:t>
            </a:r>
            <a:r>
              <a:rPr sz="2800" spc="-10">
                <a:latin typeface="Calibri"/>
                <a:cs typeface="Calibri"/>
              </a:rPr>
              <a:t> Überschneidungen!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801" y="5863442"/>
            <a:ext cx="94501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2400" u="heavy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cs typeface="Calibri"/>
              </a:rPr>
              <a:t>https://www.fu-berlin.de/studium/international/studium_ausland/direkt/index.html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95915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39" y="36314"/>
            <a:ext cx="19297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AUSLANDSSTUDIUM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2647" y="125612"/>
            <a:ext cx="45700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5">
                <a:latin typeface="Calibri Light"/>
                <a:cs typeface="Calibri Light"/>
              </a:rPr>
              <a:t>ERASMUS+</a:t>
            </a:r>
            <a:r>
              <a:rPr sz="4400" b="0" spc="-75">
                <a:latin typeface="Calibri Light"/>
                <a:cs typeface="Calibri Light"/>
              </a:rPr>
              <a:t> </a:t>
            </a:r>
            <a:r>
              <a:rPr sz="4400" b="0" spc="-15">
                <a:solidFill>
                  <a:srgbClr val="92D050"/>
                </a:solidFill>
                <a:latin typeface="Calibri Light"/>
                <a:cs typeface="Calibri Light"/>
              </a:rPr>
              <a:t>weltweit</a:t>
            </a:r>
            <a:endParaRPr sz="4400">
              <a:solidFill>
                <a:srgbClr val="92D050"/>
              </a:solidFill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259" y="816064"/>
            <a:ext cx="7560309" cy="91249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600" b="1" spc="-15">
                <a:latin typeface="Calibri"/>
                <a:cs typeface="Calibri"/>
              </a:rPr>
              <a:t>Platzvergabe: </a:t>
            </a:r>
            <a:r>
              <a:rPr sz="2600" spc="-5">
                <a:latin typeface="Calibri"/>
                <a:cs typeface="Calibri"/>
              </a:rPr>
              <a:t>über</a:t>
            </a:r>
            <a:r>
              <a:rPr sz="2600" spc="5">
                <a:latin typeface="Calibri"/>
                <a:cs typeface="Calibri"/>
              </a:rPr>
              <a:t> </a:t>
            </a:r>
            <a:r>
              <a:rPr sz="2600" spc="-10">
                <a:latin typeface="Calibri"/>
                <a:cs typeface="Calibri"/>
              </a:rPr>
              <a:t>Direktaustausch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600">
                <a:latin typeface="Calibri"/>
                <a:cs typeface="Calibri"/>
              </a:rPr>
              <a:t>Finanzielle </a:t>
            </a:r>
            <a:r>
              <a:rPr sz="2600" spc="-10">
                <a:latin typeface="Calibri"/>
                <a:cs typeface="Calibri"/>
              </a:rPr>
              <a:t>Förderung </a:t>
            </a:r>
            <a:r>
              <a:rPr sz="2600" spc="-5">
                <a:latin typeface="Calibri"/>
                <a:cs typeface="Calibri"/>
              </a:rPr>
              <a:t>über </a:t>
            </a:r>
            <a:r>
              <a:rPr sz="2600" spc="-10">
                <a:latin typeface="Calibri"/>
                <a:cs typeface="Calibri"/>
              </a:rPr>
              <a:t>Erasmus+ </a:t>
            </a:r>
            <a:r>
              <a:rPr sz="2600" spc="-5">
                <a:latin typeface="Calibri"/>
                <a:cs typeface="Calibri"/>
              </a:rPr>
              <a:t>nach</a:t>
            </a:r>
            <a:r>
              <a:rPr sz="2600" spc="-65">
                <a:latin typeface="Calibri"/>
                <a:cs typeface="Calibri"/>
              </a:rPr>
              <a:t> </a:t>
            </a:r>
            <a:r>
              <a:rPr sz="2600" spc="-15">
                <a:latin typeface="Calibri"/>
                <a:cs typeface="Calibri"/>
              </a:rPr>
              <a:t>Platzvergabe: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259" y="6190731"/>
            <a:ext cx="598551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>
                <a:latin typeface="Calibri"/>
                <a:cs typeface="Calibri"/>
              </a:rPr>
              <a:t>Das IfSKA </a:t>
            </a:r>
            <a:r>
              <a:rPr sz="2600" spc="-10">
                <a:latin typeface="Calibri"/>
                <a:cs typeface="Calibri"/>
              </a:rPr>
              <a:t>hat </a:t>
            </a:r>
            <a:r>
              <a:rPr sz="2600" spc="-20">
                <a:latin typeface="Calibri"/>
                <a:cs typeface="Calibri"/>
              </a:rPr>
              <a:t>keine </a:t>
            </a:r>
            <a:r>
              <a:rPr sz="2600" spc="-5">
                <a:latin typeface="Calibri"/>
                <a:cs typeface="Calibri"/>
              </a:rPr>
              <a:t>eigenen</a:t>
            </a:r>
            <a:r>
              <a:rPr sz="2600" spc="-110">
                <a:latin typeface="Calibri"/>
                <a:cs typeface="Calibri"/>
              </a:rPr>
              <a:t> </a:t>
            </a:r>
            <a:r>
              <a:rPr sz="2600" spc="-10">
                <a:latin typeface="Calibri"/>
                <a:cs typeface="Calibri"/>
              </a:rPr>
              <a:t>Austauschplätze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42576" y="163068"/>
            <a:ext cx="2090927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4AB2882-AB06-4C95-8BF4-09D309943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48" y="1822525"/>
            <a:ext cx="4947552" cy="427347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63128" y="144780"/>
            <a:ext cx="2138171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2804" y="431957"/>
            <a:ext cx="91522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66590" algn="l"/>
              </a:tabLst>
            </a:pPr>
            <a:r>
              <a:rPr sz="4400" b="0" spc="-25">
                <a:latin typeface="Calibri Light"/>
                <a:cs typeface="Calibri Light"/>
              </a:rPr>
              <a:t>Erasmus+ </a:t>
            </a:r>
            <a:r>
              <a:rPr sz="4400" b="0" spc="-25">
                <a:solidFill>
                  <a:srgbClr val="92D050"/>
                </a:solidFill>
                <a:latin typeface="Calibri Light"/>
                <a:cs typeface="Calibri Light"/>
              </a:rPr>
              <a:t>weltweit	</a:t>
            </a:r>
            <a:r>
              <a:rPr sz="4400" b="0" spc="-35">
                <a:latin typeface="Calibri Light"/>
                <a:cs typeface="Calibri Light"/>
              </a:rPr>
              <a:t>Praktikumsförderung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881" y="1236113"/>
            <a:ext cx="11777345" cy="492823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0665" marR="70485" indent="-228600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>
                <a:latin typeface="Calibri"/>
                <a:cs typeface="Calibri"/>
              </a:rPr>
              <a:t>freiwillige </a:t>
            </a:r>
            <a:r>
              <a:rPr sz="2800" spc="-10">
                <a:latin typeface="Calibri"/>
                <a:cs typeface="Calibri"/>
              </a:rPr>
              <a:t>und </a:t>
            </a:r>
            <a:r>
              <a:rPr sz="2800" spc="-15">
                <a:latin typeface="Calibri"/>
                <a:cs typeface="Calibri"/>
              </a:rPr>
              <a:t>obligatorische </a:t>
            </a:r>
            <a:r>
              <a:rPr sz="2800" spc="-25">
                <a:latin typeface="Calibri"/>
                <a:cs typeface="Calibri"/>
              </a:rPr>
              <a:t>Praktika </a:t>
            </a:r>
            <a:r>
              <a:rPr sz="2800" spc="-10">
                <a:latin typeface="Calibri"/>
                <a:cs typeface="Calibri"/>
              </a:rPr>
              <a:t>in allen </a:t>
            </a:r>
            <a:r>
              <a:rPr sz="2800" spc="-5">
                <a:latin typeface="Calibri"/>
                <a:cs typeface="Calibri"/>
              </a:rPr>
              <a:t>EU </a:t>
            </a:r>
            <a:r>
              <a:rPr sz="2800" spc="-15">
                <a:latin typeface="Calibri"/>
                <a:cs typeface="Calibri"/>
              </a:rPr>
              <a:t>Mitgliedsstaaten </a:t>
            </a:r>
            <a:r>
              <a:rPr sz="2800" spc="-10">
                <a:latin typeface="Calibri"/>
                <a:cs typeface="Calibri"/>
              </a:rPr>
              <a:t>sowie </a:t>
            </a:r>
            <a:r>
              <a:rPr sz="2800" spc="-15">
                <a:latin typeface="Calibri"/>
                <a:cs typeface="Calibri"/>
              </a:rPr>
              <a:t>in  </a:t>
            </a:r>
            <a:r>
              <a:rPr sz="2800" spc="-10">
                <a:latin typeface="Calibri"/>
                <a:cs typeface="Calibri"/>
              </a:rPr>
              <a:t>Island, </a:t>
            </a:r>
            <a:r>
              <a:rPr sz="2800" spc="-15">
                <a:latin typeface="Calibri"/>
                <a:cs typeface="Calibri"/>
              </a:rPr>
              <a:t>Liechtenstein, Republik Nordmazedonien, </a:t>
            </a:r>
            <a:r>
              <a:rPr sz="2800" spc="-10">
                <a:latin typeface="Calibri"/>
                <a:cs typeface="Calibri"/>
              </a:rPr>
              <a:t>Serbien, </a:t>
            </a:r>
            <a:r>
              <a:rPr sz="2800" spc="-45">
                <a:latin typeface="Calibri"/>
                <a:cs typeface="Calibri"/>
              </a:rPr>
              <a:t>Türkei </a:t>
            </a:r>
            <a:r>
              <a:rPr sz="2800" spc="-10">
                <a:latin typeface="Calibri"/>
                <a:cs typeface="Calibri"/>
              </a:rPr>
              <a:t>und Norwegen  [plus Schweiz]; </a:t>
            </a:r>
            <a:r>
              <a:rPr sz="2800" spc="-25">
                <a:solidFill>
                  <a:srgbClr val="92D050"/>
                </a:solidFill>
                <a:latin typeface="Calibri"/>
                <a:cs typeface="Calibri"/>
              </a:rPr>
              <a:t>weltweit:</a:t>
            </a:r>
            <a:r>
              <a:rPr sz="2800" spc="75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800" spc="-25">
                <a:solidFill>
                  <a:srgbClr val="92D050"/>
                </a:solidFill>
                <a:latin typeface="Calibri"/>
                <a:cs typeface="Calibri"/>
              </a:rPr>
              <a:t>Sonderkonditionen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>
                <a:latin typeface="Calibri"/>
                <a:cs typeface="Calibri"/>
              </a:rPr>
              <a:t>Selbstorganisiertes </a:t>
            </a:r>
            <a:r>
              <a:rPr sz="2800" spc="-25">
                <a:latin typeface="Calibri"/>
                <a:cs typeface="Calibri"/>
              </a:rPr>
              <a:t>Vollzeitpraktikum </a:t>
            </a:r>
            <a:r>
              <a:rPr sz="2800" spc="-10">
                <a:latin typeface="Calibri"/>
                <a:cs typeface="Calibri"/>
              </a:rPr>
              <a:t>(mind. </a:t>
            </a:r>
            <a:r>
              <a:rPr sz="2800" spc="-5">
                <a:latin typeface="Calibri"/>
                <a:cs typeface="Calibri"/>
              </a:rPr>
              <a:t>35</a:t>
            </a:r>
            <a:r>
              <a:rPr sz="2800" spc="155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Std/Woche)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>
                <a:latin typeface="Calibri"/>
                <a:cs typeface="Calibri"/>
              </a:rPr>
              <a:t>inhaltlicher Zusammenhang mit </a:t>
            </a:r>
            <a:r>
              <a:rPr sz="2800" spc="-5">
                <a:latin typeface="Calibri"/>
                <a:cs typeface="Calibri"/>
              </a:rPr>
              <a:t>dem </a:t>
            </a:r>
            <a:r>
              <a:rPr sz="2800" spc="-10">
                <a:latin typeface="Calibri"/>
                <a:cs typeface="Calibri"/>
              </a:rPr>
              <a:t>Studium und </a:t>
            </a:r>
            <a:r>
              <a:rPr sz="2800" spc="-5">
                <a:latin typeface="Calibri"/>
                <a:cs typeface="Calibri"/>
              </a:rPr>
              <a:t>der </a:t>
            </a:r>
            <a:r>
              <a:rPr sz="2800" spc="-20">
                <a:latin typeface="Calibri"/>
                <a:cs typeface="Calibri"/>
              </a:rPr>
              <a:t>angestrebten </a:t>
            </a:r>
            <a:r>
              <a:rPr sz="2800" spc="-10">
                <a:latin typeface="Calibri"/>
                <a:cs typeface="Calibri"/>
              </a:rPr>
              <a:t>beruflichen  </a:t>
            </a:r>
            <a:r>
              <a:rPr sz="2800" spc="-45">
                <a:latin typeface="Calibri"/>
                <a:cs typeface="Calibri"/>
              </a:rPr>
              <a:t>Tätigkeit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>
                <a:latin typeface="Calibri"/>
                <a:cs typeface="Calibri"/>
              </a:rPr>
              <a:t>Anerkennung durch </a:t>
            </a:r>
            <a:r>
              <a:rPr sz="2800" spc="-10">
                <a:latin typeface="Calibri"/>
                <a:cs typeface="Calibri"/>
              </a:rPr>
              <a:t>die </a:t>
            </a:r>
            <a:r>
              <a:rPr sz="2800" spc="-20">
                <a:latin typeface="Calibri"/>
                <a:cs typeface="Calibri"/>
              </a:rPr>
              <a:t>Universität </a:t>
            </a:r>
            <a:r>
              <a:rPr sz="2800" spc="-10" err="1">
                <a:latin typeface="Calibri"/>
                <a:cs typeface="Calibri"/>
              </a:rPr>
              <a:t>möglich</a:t>
            </a:r>
            <a:r>
              <a:rPr sz="2800" spc="18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(</a:t>
            </a:r>
            <a:r>
              <a:rPr lang="de-DE" sz="2800" spc="-10">
                <a:latin typeface="Calibri"/>
                <a:cs typeface="Calibri"/>
              </a:rPr>
              <a:t>"</a:t>
            </a:r>
            <a:r>
              <a:rPr sz="2800" spc="-10">
                <a:latin typeface="Calibri"/>
                <a:cs typeface="Calibri"/>
              </a:rPr>
              <a:t>sending</a:t>
            </a:r>
            <a:r>
              <a:rPr lang="de-DE" sz="2800" spc="-1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institution</a:t>
            </a:r>
            <a:r>
              <a:rPr lang="de-DE" sz="2800" spc="-10">
                <a:latin typeface="Calibri"/>
                <a:cs typeface="Calibri"/>
              </a:rPr>
              <a:t>"</a:t>
            </a:r>
            <a:r>
              <a:rPr sz="2800" spc="-1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240665" marR="1143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u="heavy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Studierendenpraktika:</a:t>
            </a:r>
            <a:r>
              <a:rPr sz="2800" spc="-15">
                <a:latin typeface="Calibri"/>
                <a:cs typeface="Calibri"/>
              </a:rPr>
              <a:t> Immatrikulation </a:t>
            </a:r>
            <a:r>
              <a:rPr sz="2800" spc="-5">
                <a:latin typeface="Calibri"/>
                <a:cs typeface="Calibri"/>
              </a:rPr>
              <a:t>an der </a:t>
            </a:r>
            <a:r>
              <a:rPr sz="2800" spc="-15">
                <a:latin typeface="Calibri"/>
                <a:cs typeface="Calibri"/>
              </a:rPr>
              <a:t>Freien </a:t>
            </a:r>
            <a:r>
              <a:rPr sz="2800" spc="-20">
                <a:latin typeface="Calibri"/>
                <a:cs typeface="Calibri"/>
              </a:rPr>
              <a:t>Universität </a:t>
            </a:r>
            <a:r>
              <a:rPr sz="2800" spc="-10">
                <a:latin typeface="Calibri"/>
                <a:cs typeface="Calibri"/>
              </a:rPr>
              <a:t>Berlin </a:t>
            </a:r>
            <a:r>
              <a:rPr sz="2800" spc="-15">
                <a:latin typeface="Calibri"/>
                <a:cs typeface="Calibri"/>
              </a:rPr>
              <a:t>während  </a:t>
            </a:r>
            <a:r>
              <a:rPr sz="2800" spc="-5">
                <a:latin typeface="Calibri"/>
                <a:cs typeface="Calibri"/>
              </a:rPr>
              <a:t>des </a:t>
            </a:r>
            <a:r>
              <a:rPr sz="2800" spc="-15">
                <a:latin typeface="Calibri"/>
                <a:cs typeface="Calibri"/>
              </a:rPr>
              <a:t>gesamten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Praktikumszeitraumes</a:t>
            </a:r>
            <a:endParaRPr sz="2800">
              <a:latin typeface="Calibri"/>
              <a:cs typeface="Calibri"/>
            </a:endParaRPr>
          </a:p>
          <a:p>
            <a:pPr marL="240665" marR="761365" indent="-228600">
              <a:lnSpc>
                <a:spcPts val="303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sz="2800" u="heavy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Graduiertenpraktika:</a:t>
            </a:r>
            <a:r>
              <a:rPr sz="2800" spc="-20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Graduierte </a:t>
            </a:r>
            <a:r>
              <a:rPr sz="2800" spc="-10">
                <a:latin typeface="Calibri"/>
                <a:cs typeface="Calibri"/>
              </a:rPr>
              <a:t>müssen </a:t>
            </a:r>
            <a:r>
              <a:rPr sz="2800" spc="-5">
                <a:latin typeface="Calibri"/>
                <a:cs typeface="Calibri"/>
              </a:rPr>
              <a:t>das </a:t>
            </a:r>
            <a:r>
              <a:rPr sz="2800" spc="-10">
                <a:latin typeface="Calibri"/>
                <a:cs typeface="Calibri"/>
              </a:rPr>
              <a:t>Studium zu </a:t>
            </a:r>
            <a:r>
              <a:rPr sz="2800" spc="-15">
                <a:latin typeface="Calibri"/>
                <a:cs typeface="Calibri"/>
              </a:rPr>
              <a:t>Praktikumsbeginn  </a:t>
            </a:r>
            <a:r>
              <a:rPr sz="2800" spc="-10">
                <a:latin typeface="Calibri"/>
                <a:cs typeface="Calibri"/>
              </a:rPr>
              <a:t>nachweislich </a:t>
            </a:r>
            <a:r>
              <a:rPr sz="2800" spc="-15">
                <a:latin typeface="Calibri"/>
                <a:cs typeface="Calibri"/>
              </a:rPr>
              <a:t>erfolgreich </a:t>
            </a:r>
            <a:r>
              <a:rPr sz="2800" spc="-10">
                <a:latin typeface="Calibri"/>
                <a:cs typeface="Calibri"/>
              </a:rPr>
              <a:t>abgeschlossen</a:t>
            </a:r>
            <a:r>
              <a:rPr sz="2800" spc="7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haben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881" y="6222641"/>
            <a:ext cx="8112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>
                <a:latin typeface="Calibri"/>
                <a:cs typeface="Calibri"/>
              </a:rPr>
              <a:t>Feste </a:t>
            </a:r>
            <a:r>
              <a:rPr sz="2800" spc="-20">
                <a:latin typeface="Calibri"/>
                <a:cs typeface="Calibri"/>
              </a:rPr>
              <a:t>Praktikumszusage </a:t>
            </a:r>
            <a:r>
              <a:rPr sz="2800" spc="-10">
                <a:latin typeface="Calibri"/>
                <a:cs typeface="Calibri"/>
              </a:rPr>
              <a:t>zum </a:t>
            </a:r>
            <a:r>
              <a:rPr sz="2800" spc="-15">
                <a:latin typeface="Calibri"/>
                <a:cs typeface="Calibri"/>
              </a:rPr>
              <a:t>Zeitpunkt </a:t>
            </a:r>
            <a:r>
              <a:rPr sz="2800" spc="-5">
                <a:latin typeface="Calibri"/>
                <a:cs typeface="Calibri"/>
              </a:rPr>
              <a:t>der</a:t>
            </a:r>
            <a:r>
              <a:rPr sz="2800" spc="19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Bewerbung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63376" y="6425946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2004</Words>
  <Application>Microsoft Office PowerPoint</Application>
  <PresentationFormat>Breitbild</PresentationFormat>
  <Paragraphs>324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1_Office Theme</vt:lpstr>
      <vt:lpstr>AUSLANDSAUFENTHALTE</vt:lpstr>
      <vt:lpstr>PROGRAMM</vt:lpstr>
      <vt:lpstr>AUSLANDSSTUDIUM &amp; -PRAKTIKUM</vt:lpstr>
      <vt:lpstr>MoveOn</vt:lpstr>
      <vt:lpstr>PARTNERINSTITUTE</vt:lpstr>
      <vt:lpstr>ERASMUS+</vt:lpstr>
      <vt:lpstr>DIREKTAUSTAUSCH</vt:lpstr>
      <vt:lpstr>ERASMUS+ weltweit</vt:lpstr>
      <vt:lpstr>Erasmus+ weltweit Praktikumsförderung</vt:lpstr>
      <vt:lpstr>FINANZIERUNG</vt:lpstr>
      <vt:lpstr>Studierendenmobilität Outgoing</vt:lpstr>
      <vt:lpstr>Studierendenmobilität Outgoing</vt:lpstr>
      <vt:lpstr>FINANZIERUNG – ERASMUS+ AUFSTOCKUNGEN</vt:lpstr>
      <vt:lpstr>FRAGEN ?</vt:lpstr>
      <vt:lpstr>BEWERBUNGSPROZESS</vt:lpstr>
      <vt:lpstr>BEWERBUNGSFRISTEN</vt:lpstr>
      <vt:lpstr>BEWERBUNGSPROZESS</vt:lpstr>
      <vt:lpstr>SPRACHNACHWEIS(E)</vt:lpstr>
      <vt:lpstr>ZENTRALE SPRACHTESTS AM SPZ</vt:lpstr>
      <vt:lpstr>BEWERBUNGSVERFAHREN Erasmus+</vt:lpstr>
      <vt:lpstr>AUSWAHLKRITERIEN</vt:lpstr>
      <vt:lpstr>STUDIENPLANUNG MA MA 2022</vt:lpstr>
      <vt:lpstr>FRAGEN ?</vt:lpstr>
      <vt:lpstr>(PFLICHT-)PRAKTIKA WÄHREND DES STUDIUMS</vt:lpstr>
      <vt:lpstr>FÖRDERBEDINGUNGEN</vt:lpstr>
      <vt:lpstr>PRAKTIKA WÄHREND DES STUDIUMS</vt:lpstr>
      <vt:lpstr>PRAKTIKA NACH STUDIENABSCHLUSS</vt:lpstr>
      <vt:lpstr>PRAKTIKA NACH STUDIENABSCHLUSS In welchen Zielländern kann ich ein Graduiertenpraktikum machen?</vt:lpstr>
      <vt:lpstr>Kontakt / Ansprechpartner:innen</vt:lpstr>
      <vt:lpstr>ANSPRECHPARTNER:INNEN ERASMUS+</vt:lpstr>
      <vt:lpstr>VIELEN DANK FÜR EURE 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AUSLANDSAUFENTHALTE</dc:title>
  <dc:creator>Paredes Siml, Gabriela</dc:creator>
  <cp:lastModifiedBy>Metz, Katharina</cp:lastModifiedBy>
  <cp:revision>15</cp:revision>
  <dcterms:created xsi:type="dcterms:W3CDTF">2024-12-03T10:50:34Z</dcterms:created>
  <dcterms:modified xsi:type="dcterms:W3CDTF">2024-12-05T11:26:59Z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2023-12-15T00:00:00Z</vt:filetime>
  </property>
  <property fmtid="{D5CDD505-2E9C-101B-9397-08002B2CF9AE}" pid="3" name="Creator">
    <vt:lpwstr>Acrobat PDFMaker 20 für PowerPoint</vt:lpwstr>
  </property>
  <property fmtid="{D5CDD505-2E9C-101B-9397-08002B2CF9AE}" pid="4" name="LastSaved">
    <vt:filetime>2024-12-03T00:00:00Z</vt:filetime>
  </property>
</Properties>
</file>