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media/image8.jpg" ContentType="image/jpg"/>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6" r:id="rId2"/>
  </p:sldMasterIdLst>
  <p:sldIdLst>
    <p:sldId id="256" r:id="rId3"/>
    <p:sldId id="257" r:id="rId4"/>
    <p:sldId id="258" r:id="rId5"/>
    <p:sldId id="285" r:id="rId6"/>
    <p:sldId id="259" r:id="rId7"/>
    <p:sldId id="288" r:id="rId8"/>
    <p:sldId id="262" r:id="rId9"/>
    <p:sldId id="261"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86" r:id="rId24"/>
    <p:sldId id="276" r:id="rId25"/>
    <p:sldId id="277" r:id="rId26"/>
    <p:sldId id="278" r:id="rId27"/>
    <p:sldId id="287" r:id="rId28"/>
    <p:sldId id="279" r:id="rId29"/>
    <p:sldId id="280" r:id="rId30"/>
    <p:sldId id="281" r:id="rId31"/>
    <p:sldId id="282" r:id="rId32"/>
    <p:sldId id="283" r:id="rId33"/>
  </p:sldIdLst>
  <p:sldSz cx="12192000" cy="6858000"/>
  <p:notesSz cx="12192000" cy="6858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310" autoAdjust="0"/>
    <p:restoredTop sz="94717" autoAdjust="0"/>
  </p:normalViewPr>
  <p:slideViewPr>
    <p:cSldViewPr>
      <p:cViewPr varScale="1">
        <p:scale>
          <a:sx n="107" d="100"/>
          <a:sy n="107" d="100"/>
        </p:scale>
        <p:origin x="400" y="160"/>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2430017" y="1665414"/>
            <a:ext cx="7331964" cy="1762760"/>
          </a:xfrm>
          <a:prstGeom prst="rect">
            <a:avLst/>
          </a:prstGeom>
        </p:spPr>
        <p:txBody>
          <a:bodyPr wrap="square" lIns="0" tIns="0" rIns="0" bIns="0">
            <a:spAutoFit/>
          </a:bodyPr>
          <a:lstStyle>
            <a:lvl1pPr>
              <a:defRPr sz="6000" b="0" i="0">
                <a:solidFill>
                  <a:schemeClr val="tx1"/>
                </a:solidFill>
                <a:latin typeface="Calibri Light"/>
                <a:cs typeface="Calibri Light"/>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12/4/25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‹Nr.›</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12/4/25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‹Nr.›</a:t>
            </a:fld>
            <a:endParaRPr/>
          </a:p>
        </p:txBody>
      </p:sp>
    </p:spTree>
    <p:extLst>
      <p:ext uri="{BB962C8B-B14F-4D97-AF65-F5344CB8AC3E}">
        <p14:creationId xmlns:p14="http://schemas.microsoft.com/office/powerpoint/2010/main" val="3106798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0" i="0">
                <a:solidFill>
                  <a:schemeClr val="tx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2000" b="1"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12/4/25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0" i="0">
                <a:solidFill>
                  <a:schemeClr val="tx1"/>
                </a:solidFill>
                <a:latin typeface="Calibri"/>
                <a:cs typeface="Calibri"/>
              </a:defRPr>
            </a:lvl1pPr>
          </a:lstStyle>
          <a:p>
            <a:endParaRPr/>
          </a:p>
        </p:txBody>
      </p:sp>
      <p:sp>
        <p:nvSpPr>
          <p:cNvPr id="3" name="Holder 3"/>
          <p:cNvSpPr>
            <a:spLocks noGrp="1"/>
          </p:cNvSpPr>
          <p:nvPr>
            <p:ph sz="half" idx="2"/>
          </p:nvPr>
        </p:nvSpPr>
        <p:spPr>
          <a:xfrm>
            <a:off x="915352" y="1289081"/>
            <a:ext cx="4780915" cy="3571240"/>
          </a:xfrm>
          <a:prstGeom prst="rect">
            <a:avLst/>
          </a:prstGeom>
        </p:spPr>
        <p:txBody>
          <a:bodyPr wrap="square" lIns="0" tIns="0" rIns="0" bIns="0">
            <a:spAutoFit/>
          </a:bodyPr>
          <a:lstStyle>
            <a:lvl1pPr>
              <a:defRPr sz="3300" b="0" i="0">
                <a:solidFill>
                  <a:schemeClr val="tx1"/>
                </a:solidFill>
                <a:latin typeface="Calibri Light"/>
                <a:cs typeface="Calibri Light"/>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12/4/25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‹Nr.›</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0" i="0">
                <a:solidFill>
                  <a:schemeClr val="tx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12/4/25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‹Nr.›</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12/4/25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‹Nr.›</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2430017" y="1665414"/>
            <a:ext cx="7331964" cy="1762760"/>
          </a:xfrm>
          <a:prstGeom prst="rect">
            <a:avLst/>
          </a:prstGeom>
        </p:spPr>
        <p:txBody>
          <a:bodyPr wrap="square" lIns="0" tIns="0" rIns="0" bIns="0">
            <a:spAutoFit/>
          </a:bodyPr>
          <a:lstStyle>
            <a:lvl1pPr>
              <a:defRPr sz="6000" b="0" i="0">
                <a:solidFill>
                  <a:schemeClr val="tx1"/>
                </a:solidFill>
                <a:latin typeface="Calibri Light"/>
                <a:cs typeface="Calibri Light"/>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12/4/25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‹Nr.›</a:t>
            </a:fld>
            <a:endParaRPr/>
          </a:p>
        </p:txBody>
      </p:sp>
    </p:spTree>
    <p:extLst>
      <p:ext uri="{BB962C8B-B14F-4D97-AF65-F5344CB8AC3E}">
        <p14:creationId xmlns:p14="http://schemas.microsoft.com/office/powerpoint/2010/main" val="37370017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0" i="0">
                <a:solidFill>
                  <a:schemeClr val="tx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2000" b="1"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12/4/25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‹Nr.›</a:t>
            </a:fld>
            <a:endParaRPr/>
          </a:p>
        </p:txBody>
      </p:sp>
    </p:spTree>
    <p:extLst>
      <p:ext uri="{BB962C8B-B14F-4D97-AF65-F5344CB8AC3E}">
        <p14:creationId xmlns:p14="http://schemas.microsoft.com/office/powerpoint/2010/main" val="29797267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0" i="0">
                <a:solidFill>
                  <a:schemeClr val="tx1"/>
                </a:solidFill>
                <a:latin typeface="Calibri"/>
                <a:cs typeface="Calibri"/>
              </a:defRPr>
            </a:lvl1pPr>
          </a:lstStyle>
          <a:p>
            <a:endParaRPr/>
          </a:p>
        </p:txBody>
      </p:sp>
      <p:sp>
        <p:nvSpPr>
          <p:cNvPr id="3" name="Holder 3"/>
          <p:cNvSpPr>
            <a:spLocks noGrp="1"/>
          </p:cNvSpPr>
          <p:nvPr>
            <p:ph sz="half" idx="2"/>
          </p:nvPr>
        </p:nvSpPr>
        <p:spPr>
          <a:xfrm>
            <a:off x="915352" y="1289081"/>
            <a:ext cx="4780915" cy="3571240"/>
          </a:xfrm>
          <a:prstGeom prst="rect">
            <a:avLst/>
          </a:prstGeom>
        </p:spPr>
        <p:txBody>
          <a:bodyPr wrap="square" lIns="0" tIns="0" rIns="0" bIns="0">
            <a:spAutoFit/>
          </a:bodyPr>
          <a:lstStyle>
            <a:lvl1pPr>
              <a:defRPr sz="3300" b="0" i="0">
                <a:solidFill>
                  <a:schemeClr val="tx1"/>
                </a:solidFill>
                <a:latin typeface="Calibri Light"/>
                <a:cs typeface="Calibri Light"/>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12/4/25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‹Nr.›</a:t>
            </a:fld>
            <a:endParaRPr/>
          </a:p>
        </p:txBody>
      </p:sp>
    </p:spTree>
    <p:extLst>
      <p:ext uri="{BB962C8B-B14F-4D97-AF65-F5344CB8AC3E}">
        <p14:creationId xmlns:p14="http://schemas.microsoft.com/office/powerpoint/2010/main" val="36474293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0" i="0">
                <a:solidFill>
                  <a:schemeClr val="tx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12/4/25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‹Nr.›</a:t>
            </a:fld>
            <a:endParaRPr/>
          </a:p>
        </p:txBody>
      </p:sp>
    </p:spTree>
    <p:extLst>
      <p:ext uri="{BB962C8B-B14F-4D97-AF65-F5344CB8AC3E}">
        <p14:creationId xmlns:p14="http://schemas.microsoft.com/office/powerpoint/2010/main" val="328447337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92638" y="489089"/>
            <a:ext cx="6934200" cy="574040"/>
          </a:xfrm>
          <a:prstGeom prst="rect">
            <a:avLst/>
          </a:prstGeom>
        </p:spPr>
        <p:txBody>
          <a:bodyPr wrap="square" lIns="0" tIns="0" rIns="0" bIns="0">
            <a:spAutoFit/>
          </a:bodyPr>
          <a:lstStyle>
            <a:lvl1pPr>
              <a:defRPr sz="3600" b="0" i="0">
                <a:solidFill>
                  <a:schemeClr val="tx1"/>
                </a:solidFill>
                <a:latin typeface="Calibri"/>
                <a:cs typeface="Calibri"/>
              </a:defRPr>
            </a:lvl1pPr>
          </a:lstStyle>
          <a:p>
            <a:endParaRPr/>
          </a:p>
        </p:txBody>
      </p:sp>
      <p:sp>
        <p:nvSpPr>
          <p:cNvPr id="3" name="Holder 3"/>
          <p:cNvSpPr>
            <a:spLocks noGrp="1"/>
          </p:cNvSpPr>
          <p:nvPr>
            <p:ph type="body" idx="1"/>
          </p:nvPr>
        </p:nvSpPr>
        <p:spPr>
          <a:xfrm>
            <a:off x="784837" y="2317870"/>
            <a:ext cx="6182995" cy="1630679"/>
          </a:xfrm>
          <a:prstGeom prst="rect">
            <a:avLst/>
          </a:prstGeom>
        </p:spPr>
        <p:txBody>
          <a:bodyPr wrap="square" lIns="0" tIns="0" rIns="0" bIns="0">
            <a:spAutoFit/>
          </a:bodyPr>
          <a:lstStyle>
            <a:lvl1pPr>
              <a:defRPr sz="2000" b="1" i="0">
                <a:solidFill>
                  <a:schemeClr val="tx1"/>
                </a:solidFill>
                <a:latin typeface="Calibri"/>
                <a:cs typeface="Calibri"/>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12/4/25</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t>‹Nr.›</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92638" y="489089"/>
            <a:ext cx="6952615" cy="574040"/>
          </a:xfrm>
          <a:prstGeom prst="rect">
            <a:avLst/>
          </a:prstGeom>
        </p:spPr>
        <p:txBody>
          <a:bodyPr wrap="square" lIns="0" tIns="0" rIns="0" bIns="0">
            <a:spAutoFit/>
          </a:bodyPr>
          <a:lstStyle>
            <a:lvl1pPr>
              <a:defRPr sz="3600" b="0" i="0">
                <a:solidFill>
                  <a:schemeClr val="tx1"/>
                </a:solidFill>
                <a:latin typeface="Calibri"/>
                <a:cs typeface="Calibri"/>
              </a:defRPr>
            </a:lvl1pPr>
          </a:lstStyle>
          <a:p>
            <a:endParaRPr/>
          </a:p>
        </p:txBody>
      </p:sp>
      <p:sp>
        <p:nvSpPr>
          <p:cNvPr id="3" name="Holder 3"/>
          <p:cNvSpPr>
            <a:spLocks noGrp="1"/>
          </p:cNvSpPr>
          <p:nvPr>
            <p:ph type="body" idx="1"/>
          </p:nvPr>
        </p:nvSpPr>
        <p:spPr>
          <a:xfrm>
            <a:off x="784837" y="2317870"/>
            <a:ext cx="6182995" cy="1630679"/>
          </a:xfrm>
          <a:prstGeom prst="rect">
            <a:avLst/>
          </a:prstGeom>
        </p:spPr>
        <p:txBody>
          <a:bodyPr wrap="square" lIns="0" tIns="0" rIns="0" bIns="0">
            <a:spAutoFit/>
          </a:bodyPr>
          <a:lstStyle>
            <a:lvl1pPr>
              <a:defRPr sz="2000" b="1" i="0">
                <a:solidFill>
                  <a:schemeClr val="tx1"/>
                </a:solidFill>
                <a:latin typeface="Calibri"/>
                <a:cs typeface="Calibri"/>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12/4/25</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t>‹Nr.›</a:t>
            </a:fld>
            <a:endParaRPr/>
          </a:p>
        </p:txBody>
      </p:sp>
    </p:spTree>
    <p:extLst>
      <p:ext uri="{BB962C8B-B14F-4D97-AF65-F5344CB8AC3E}">
        <p14:creationId xmlns:p14="http://schemas.microsoft.com/office/powerpoint/2010/main" val="3553949444"/>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erasmus-ska@polsoz.fu-berlin.de"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2.png"/><Relationship Id="rId1" Type="http://schemas.openxmlformats.org/officeDocument/2006/relationships/slideLayout" Target="../slideLayouts/slideLayout3.xml"/><Relationship Id="rId4" Type="http://schemas.openxmlformats.org/officeDocument/2006/relationships/hyperlink" Target="https://www.fu-berlin.de/studium/international/studium_ausland/vorbereitung_eines_auslandsaufenthalts/index.html"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s://www.fu-berlin.de/studium/international/studium_ausland/direkt/bewerbungstermine/index.html" TargetMode="External"/><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7.xml.rels><?xml version="1.0" encoding="UTF-8" standalone="yes"?>
<Relationships xmlns="http://schemas.openxmlformats.org/package/2006/relationships"><Relationship Id="rId3" Type="http://schemas.openxmlformats.org/officeDocument/2006/relationships/hyperlink" Target="mailto:erasmus-ska@polsoz.fu-berlin.de" TargetMode="External"/><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hyperlink" Target="https://www.fu-berlin.de/studium/international/studium_ausland/erasmus/bewerbung/infos_fristen/index.html" TargetMode="Externa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mailto:Testoutgoing-Franzoesisch@sprachenzentrum.fu-berlin.de" TargetMode="External"/><Relationship Id="rId7" Type="http://schemas.openxmlformats.org/officeDocument/2006/relationships/image" Target="../media/image14.png"/><Relationship Id="rId2" Type="http://schemas.openxmlformats.org/officeDocument/2006/relationships/hyperlink" Target="mailto:SprachzeugnisSpanisch@sprachenzentrum.fu-berlin.de" TargetMode="External"/><Relationship Id="rId1" Type="http://schemas.openxmlformats.org/officeDocument/2006/relationships/slideLayout" Target="../slideLayouts/slideLayout2.xml"/><Relationship Id="rId6" Type="http://schemas.openxmlformats.org/officeDocument/2006/relationships/hyperlink" Target="https://www.sprachenzentrum.fu-berlin.de/sprachtests/sprachzeugnis/index.html" TargetMode="External"/><Relationship Id="rId5" Type="http://schemas.openxmlformats.org/officeDocument/2006/relationships/image" Target="../media/image2.png"/><Relationship Id="rId4" Type="http://schemas.openxmlformats.org/officeDocument/2006/relationships/hyperlink" Target="mailto:sprachenzentrum@fu-berlin.de"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fu-berlin.de/studium/international/studium_ausland/erasmus/ola/OLA_DE_before_und_during_Outgoings_Studierende_VersIV_4-2025.pdf" TargetMode="External"/><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mailto:auslandspraktika@fu-berlin.de" TargetMode="External"/><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25.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hyperlink" Target="https://www.fu-berlin.de/studium/international/studium_ausland/erasmus_praktikum/index.html" TargetMode="External"/><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28.xml.rels><?xml version="1.0" encoding="UTF-8" standalone="yes"?>
<Relationships xmlns="http://schemas.openxmlformats.org/package/2006/relationships"><Relationship Id="rId3" Type="http://schemas.openxmlformats.org/officeDocument/2006/relationships/hyperlink" Target="https://www.movetia.ch/" TargetMode="External"/><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mailto:erasmus-ska@polsoz.fu-berlin.de" TargetMode="External"/><Relationship Id="rId2" Type="http://schemas.openxmlformats.org/officeDocument/2006/relationships/hyperlink" Target="https://www.polsoz.fu-berlin.de/ethnologie/studium/erasmus/index.html" TargetMode="External"/><Relationship Id="rId1" Type="http://schemas.openxmlformats.org/officeDocument/2006/relationships/slideLayout" Target="../slideLayouts/slideLayout2.xml"/><Relationship Id="rId5" Type="http://schemas.openxmlformats.org/officeDocument/2006/relationships/image" Target="../media/image8.jpg"/><Relationship Id="rId4" Type="http://schemas.openxmlformats.org/officeDocument/2006/relationships/image" Target="../media/image18.png"/></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mailto:outgoing-erasmus@fu-berlin.de" TargetMode="External"/><Relationship Id="rId2" Type="http://schemas.openxmlformats.org/officeDocument/2006/relationships/image" Target="../media/image8.jpg"/><Relationship Id="rId1" Type="http://schemas.openxmlformats.org/officeDocument/2006/relationships/slideLayout" Target="../slideLayouts/slideLayout2.xml"/><Relationship Id="rId5" Type="http://schemas.openxmlformats.org/officeDocument/2006/relationships/image" Target="../media/image19.png"/><Relationship Id="rId4" Type="http://schemas.openxmlformats.org/officeDocument/2006/relationships/hyperlink" Target="http://www.fu-berlin.de/erasmus-studium" TargetMode="Externa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7.jpg"/></Relationships>
</file>

<file path=ppt/slides/_rels/slide9.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248058" y="2396300"/>
            <a:ext cx="7695565" cy="939800"/>
          </a:xfrm>
          <a:prstGeom prst="rect">
            <a:avLst/>
          </a:prstGeom>
        </p:spPr>
        <p:txBody>
          <a:bodyPr vert="horz" wrap="square" lIns="0" tIns="12700" rIns="0" bIns="0" rtlCol="0">
            <a:spAutoFit/>
          </a:bodyPr>
          <a:lstStyle/>
          <a:p>
            <a:pPr marL="12700">
              <a:lnSpc>
                <a:spcPct val="100000"/>
              </a:lnSpc>
              <a:spcBef>
                <a:spcPts val="100"/>
              </a:spcBef>
            </a:pPr>
            <a:r>
              <a:rPr sz="6000" b="0" spc="-40" dirty="0">
                <a:solidFill>
                  <a:srgbClr val="92D050"/>
                </a:solidFill>
                <a:latin typeface="Calibri Light"/>
                <a:cs typeface="Calibri Light"/>
              </a:rPr>
              <a:t>AUSLANDSAUFENTHALTE</a:t>
            </a:r>
            <a:endParaRPr sz="6000" dirty="0">
              <a:solidFill>
                <a:srgbClr val="92D050"/>
              </a:solidFill>
              <a:latin typeface="Calibri Light"/>
              <a:cs typeface="Calibri Light"/>
            </a:endParaRPr>
          </a:p>
        </p:txBody>
      </p:sp>
      <p:sp>
        <p:nvSpPr>
          <p:cNvPr id="3" name="object 3"/>
          <p:cNvSpPr txBox="1"/>
          <p:nvPr/>
        </p:nvSpPr>
        <p:spPr>
          <a:xfrm>
            <a:off x="2543714" y="3325304"/>
            <a:ext cx="7103109" cy="939800"/>
          </a:xfrm>
          <a:prstGeom prst="rect">
            <a:avLst/>
          </a:prstGeom>
        </p:spPr>
        <p:txBody>
          <a:bodyPr vert="horz" wrap="square" lIns="0" tIns="104140" rIns="0" bIns="0" rtlCol="0">
            <a:spAutoFit/>
          </a:bodyPr>
          <a:lstStyle/>
          <a:p>
            <a:pPr marL="635" algn="ctr">
              <a:lnSpc>
                <a:spcPct val="100000"/>
              </a:lnSpc>
              <a:spcBef>
                <a:spcPts val="820"/>
              </a:spcBef>
            </a:pPr>
            <a:r>
              <a:rPr sz="2400" spc="-5" dirty="0">
                <a:latin typeface="Calibri"/>
                <a:cs typeface="Calibri"/>
              </a:rPr>
              <a:t>ERASMUS+, </a:t>
            </a:r>
            <a:r>
              <a:rPr sz="2400" spc="-35" dirty="0">
                <a:latin typeface="Calibri"/>
                <a:cs typeface="Calibri"/>
              </a:rPr>
              <a:t>DIREKTAUSTAUSCH,</a:t>
            </a:r>
            <a:r>
              <a:rPr sz="2400" spc="-40" dirty="0">
                <a:latin typeface="Calibri"/>
                <a:cs typeface="Calibri"/>
              </a:rPr>
              <a:t> </a:t>
            </a:r>
            <a:r>
              <a:rPr sz="2400" spc="-5" dirty="0">
                <a:latin typeface="Calibri"/>
                <a:cs typeface="Calibri"/>
              </a:rPr>
              <a:t>PRAKTIKA</a:t>
            </a:r>
            <a:endParaRPr sz="2400" dirty="0">
              <a:latin typeface="Calibri"/>
              <a:cs typeface="Calibri"/>
            </a:endParaRPr>
          </a:p>
          <a:p>
            <a:pPr algn="ctr">
              <a:lnSpc>
                <a:spcPct val="100000"/>
              </a:lnSpc>
              <a:spcBef>
                <a:spcPts val="720"/>
              </a:spcBef>
            </a:pPr>
            <a:r>
              <a:rPr sz="2400" dirty="0">
                <a:latin typeface="Calibri"/>
                <a:cs typeface="Calibri"/>
              </a:rPr>
              <a:t>AM </a:t>
            </a:r>
            <a:r>
              <a:rPr sz="2400" spc="-10" dirty="0">
                <a:latin typeface="Calibri"/>
                <a:cs typeface="Calibri"/>
              </a:rPr>
              <a:t>INSTITUT </a:t>
            </a:r>
            <a:r>
              <a:rPr sz="2400" spc="-5" dirty="0">
                <a:latin typeface="Calibri"/>
                <a:cs typeface="Calibri"/>
              </a:rPr>
              <a:t>FÜR </a:t>
            </a:r>
            <a:r>
              <a:rPr sz="2400" spc="-10" dirty="0">
                <a:latin typeface="Calibri"/>
                <a:cs typeface="Calibri"/>
              </a:rPr>
              <a:t>SOZIAL- </a:t>
            </a:r>
            <a:r>
              <a:rPr sz="2400" spc="-5" dirty="0">
                <a:latin typeface="Calibri"/>
                <a:cs typeface="Calibri"/>
              </a:rPr>
              <a:t>UND</a:t>
            </a:r>
            <a:r>
              <a:rPr sz="2400" spc="-40" dirty="0">
                <a:latin typeface="Calibri"/>
                <a:cs typeface="Calibri"/>
              </a:rPr>
              <a:t> </a:t>
            </a:r>
            <a:r>
              <a:rPr sz="2400" spc="-20" dirty="0">
                <a:latin typeface="Calibri"/>
                <a:cs typeface="Calibri"/>
              </a:rPr>
              <a:t>KULTURANTHROPOLOGIE</a:t>
            </a:r>
            <a:endParaRPr sz="2400" dirty="0">
              <a:latin typeface="Calibri"/>
              <a:cs typeface="Calibri"/>
            </a:endParaRPr>
          </a:p>
        </p:txBody>
      </p:sp>
      <p:sp>
        <p:nvSpPr>
          <p:cNvPr id="4" name="object 4"/>
          <p:cNvSpPr txBox="1"/>
          <p:nvPr/>
        </p:nvSpPr>
        <p:spPr>
          <a:xfrm>
            <a:off x="4223966" y="1746940"/>
            <a:ext cx="3742603" cy="382156"/>
          </a:xfrm>
          <a:prstGeom prst="rect">
            <a:avLst/>
          </a:prstGeom>
        </p:spPr>
        <p:txBody>
          <a:bodyPr vert="horz" wrap="square" lIns="0" tIns="12700" rIns="0" bIns="0" rtlCol="0">
            <a:spAutoFit/>
          </a:bodyPr>
          <a:lstStyle/>
          <a:p>
            <a:pPr marL="12700">
              <a:lnSpc>
                <a:spcPct val="100000"/>
              </a:lnSpc>
              <a:spcBef>
                <a:spcPts val="100"/>
              </a:spcBef>
            </a:pPr>
            <a:r>
              <a:rPr sz="2400" spc="-20" dirty="0">
                <a:latin typeface="Calibri"/>
                <a:cs typeface="Calibri"/>
              </a:rPr>
              <a:t>STUDIERENDENMOBILITÄT</a:t>
            </a:r>
            <a:endParaRPr sz="2400" dirty="0">
              <a:latin typeface="Calibri"/>
              <a:cs typeface="Calibri"/>
            </a:endParaRPr>
          </a:p>
        </p:txBody>
      </p:sp>
      <p:sp>
        <p:nvSpPr>
          <p:cNvPr id="5" name="object 5"/>
          <p:cNvSpPr txBox="1"/>
          <p:nvPr/>
        </p:nvSpPr>
        <p:spPr>
          <a:xfrm>
            <a:off x="2248058" y="5562600"/>
            <a:ext cx="7900892" cy="1120820"/>
          </a:xfrm>
          <a:prstGeom prst="rect">
            <a:avLst/>
          </a:prstGeom>
        </p:spPr>
        <p:txBody>
          <a:bodyPr vert="horz" wrap="square" lIns="0" tIns="12700" rIns="0" bIns="0" rtlCol="0">
            <a:spAutoFit/>
          </a:bodyPr>
          <a:lstStyle/>
          <a:p>
            <a:pPr marL="722630" marR="5080" indent="-710565">
              <a:lnSpc>
                <a:spcPct val="100000"/>
              </a:lnSpc>
              <a:spcBef>
                <a:spcPts val="100"/>
              </a:spcBef>
            </a:pPr>
            <a:r>
              <a:rPr sz="2400" b="0" spc="-25" dirty="0" err="1">
                <a:latin typeface="Calibri" panose="020F0502020204030204" pitchFamily="34" charset="0"/>
                <a:ea typeface="Calibri" panose="020F0502020204030204" pitchFamily="34" charset="0"/>
                <a:cs typeface="Calibri" panose="020F0502020204030204" pitchFamily="34" charset="0"/>
              </a:rPr>
              <a:t>Fachkoordination</a:t>
            </a:r>
            <a:r>
              <a:rPr sz="2400" b="0" spc="-25" dirty="0">
                <a:latin typeface="Calibri" panose="020F0502020204030204" pitchFamily="34" charset="0"/>
                <a:ea typeface="Calibri" panose="020F0502020204030204" pitchFamily="34" charset="0"/>
                <a:cs typeface="Calibri" panose="020F0502020204030204" pitchFamily="34" charset="0"/>
              </a:rPr>
              <a:t> </a:t>
            </a:r>
            <a:r>
              <a:rPr sz="2400" b="0" dirty="0">
                <a:latin typeface="Calibri" panose="020F0502020204030204" pitchFamily="34" charset="0"/>
                <a:ea typeface="Calibri" panose="020F0502020204030204" pitchFamily="34" charset="0"/>
                <a:cs typeface="Calibri" panose="020F0502020204030204" pitchFamily="34" charset="0"/>
              </a:rPr>
              <a:t>/ </a:t>
            </a:r>
            <a:r>
              <a:rPr sz="2400" b="0" spc="-10" dirty="0">
                <a:latin typeface="Calibri" panose="020F0502020204030204" pitchFamily="34" charset="0"/>
                <a:ea typeface="Calibri" panose="020F0502020204030204" pitchFamily="34" charset="0"/>
                <a:cs typeface="Calibri" panose="020F0502020204030204" pitchFamily="34" charset="0"/>
              </a:rPr>
              <a:t>Departmental coordination: </a:t>
            </a:r>
            <a:br>
              <a:rPr lang="de-DE" sz="2400" b="0" spc="-10" dirty="0">
                <a:latin typeface="Calibri" panose="020F0502020204030204" pitchFamily="34" charset="0"/>
                <a:ea typeface="Calibri" panose="020F0502020204030204" pitchFamily="34" charset="0"/>
                <a:cs typeface="Calibri" panose="020F0502020204030204" pitchFamily="34" charset="0"/>
              </a:rPr>
            </a:br>
            <a:r>
              <a:rPr lang="de-DE" sz="2400" spc="-20" dirty="0">
                <a:latin typeface="Calibri" panose="020F0502020204030204" pitchFamily="34" charset="0"/>
                <a:ea typeface="Calibri" panose="020F0502020204030204" pitchFamily="34" charset="0"/>
                <a:cs typeface="Calibri" panose="020F0502020204030204" pitchFamily="34" charset="0"/>
              </a:rPr>
              <a:t>Katharina Kirchhoff &amp; S</a:t>
            </a:r>
            <a:r>
              <a:rPr sz="2400" b="0" spc="-20" dirty="0" err="1">
                <a:latin typeface="Calibri" panose="020F0502020204030204" pitchFamily="34" charset="0"/>
                <a:ea typeface="Calibri" panose="020F0502020204030204" pitchFamily="34" charset="0"/>
                <a:cs typeface="Calibri" panose="020F0502020204030204" pitchFamily="34" charset="0"/>
              </a:rPr>
              <a:t>tefan</a:t>
            </a:r>
            <a:r>
              <a:rPr sz="2400" b="0" spc="-20" dirty="0">
                <a:latin typeface="Calibri" panose="020F0502020204030204" pitchFamily="34" charset="0"/>
                <a:ea typeface="Calibri" panose="020F0502020204030204" pitchFamily="34" charset="0"/>
                <a:cs typeface="Calibri" panose="020F0502020204030204" pitchFamily="34" charset="0"/>
              </a:rPr>
              <a:t> Hoffmann</a:t>
            </a:r>
            <a:r>
              <a:rPr lang="de-DE" sz="2400" b="0" spc="-20" dirty="0">
                <a:latin typeface="Calibri" panose="020F0502020204030204" pitchFamily="34" charset="0"/>
                <a:ea typeface="Calibri" panose="020F0502020204030204" pitchFamily="34" charset="0"/>
                <a:cs typeface="Calibri" panose="020F0502020204030204" pitchFamily="34" charset="0"/>
              </a:rPr>
              <a:t> </a:t>
            </a:r>
            <a:br>
              <a:rPr lang="de-DE" sz="2400" b="0" spc="-20" dirty="0">
                <a:latin typeface="Calibri" panose="020F0502020204030204" pitchFamily="34" charset="0"/>
                <a:ea typeface="Calibri" panose="020F0502020204030204" pitchFamily="34" charset="0"/>
                <a:cs typeface="Calibri" panose="020F0502020204030204" pitchFamily="34" charset="0"/>
              </a:rPr>
            </a:br>
            <a:r>
              <a:rPr sz="2400" b="0" spc="-5" dirty="0" err="1">
                <a:latin typeface="Calibri" panose="020F0502020204030204" pitchFamily="34" charset="0"/>
                <a:ea typeface="Calibri" panose="020F0502020204030204" pitchFamily="34" charset="0"/>
                <a:cs typeface="Calibri" panose="020F0502020204030204" pitchFamily="34" charset="0"/>
              </a:rPr>
              <a:t>Funktionsmail</a:t>
            </a:r>
            <a:r>
              <a:rPr sz="2400" b="0" spc="-5" dirty="0">
                <a:latin typeface="Calibri" panose="020F0502020204030204" pitchFamily="34" charset="0"/>
                <a:ea typeface="Calibri" panose="020F0502020204030204" pitchFamily="34" charset="0"/>
                <a:cs typeface="Calibri" panose="020F0502020204030204" pitchFamily="34" charset="0"/>
              </a:rPr>
              <a:t>:</a:t>
            </a:r>
            <a:r>
              <a:rPr sz="2400" b="0" spc="15" dirty="0">
                <a:latin typeface="Calibri" panose="020F0502020204030204" pitchFamily="34" charset="0"/>
                <a:ea typeface="Calibri" panose="020F0502020204030204" pitchFamily="34" charset="0"/>
                <a:cs typeface="Calibri" panose="020F0502020204030204" pitchFamily="34" charset="0"/>
              </a:rPr>
              <a:t> </a:t>
            </a:r>
            <a:r>
              <a:rPr sz="2400" b="0" u="sng" spc="-10" dirty="0">
                <a:solidFill>
                  <a:srgbClr val="92D050"/>
                </a:solidFill>
                <a:uFill>
                  <a:solidFill>
                    <a:srgbClr val="0562C1"/>
                  </a:solidFill>
                </a:uFill>
                <a:latin typeface="Calibri" panose="020F0502020204030204" pitchFamily="34" charset="0"/>
                <a:ea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erasmus-ska@polsoz.fu-berlin.de</a:t>
            </a:r>
            <a:endParaRPr sz="2400" u="sng" dirty="0">
              <a:solidFill>
                <a:srgbClr val="92D050"/>
              </a:solidFill>
              <a:latin typeface="Calibri" panose="020F0502020204030204" pitchFamily="34" charset="0"/>
              <a:ea typeface="Calibri" panose="020F0502020204030204" pitchFamily="34" charset="0"/>
              <a:cs typeface="Calibri" panose="020F0502020204030204" pitchFamily="34" charset="0"/>
            </a:endParaRPr>
          </a:p>
        </p:txBody>
      </p:sp>
      <p:sp>
        <p:nvSpPr>
          <p:cNvPr id="6" name="object 6"/>
          <p:cNvSpPr/>
          <p:nvPr/>
        </p:nvSpPr>
        <p:spPr>
          <a:xfrm>
            <a:off x="9916668" y="158495"/>
            <a:ext cx="2089403" cy="516635"/>
          </a:xfrm>
          <a:prstGeom prst="rect">
            <a:avLst/>
          </a:prstGeom>
          <a:blipFill>
            <a:blip r:embed="rId3" cstate="print"/>
            <a:stretch>
              <a:fillRect/>
            </a:stretch>
          </a:blipFill>
        </p:spPr>
        <p:txBody>
          <a:bodyPr wrap="square" lIns="0" tIns="0" rIns="0" bIns="0" rtlCol="0"/>
          <a:lstStyle/>
          <a:p>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49250" y="556553"/>
            <a:ext cx="3478529" cy="696595"/>
          </a:xfrm>
          <a:prstGeom prst="rect">
            <a:avLst/>
          </a:prstGeom>
        </p:spPr>
        <p:txBody>
          <a:bodyPr vert="horz" wrap="square" lIns="0" tIns="13335" rIns="0" bIns="0" rtlCol="0">
            <a:spAutoFit/>
          </a:bodyPr>
          <a:lstStyle/>
          <a:p>
            <a:pPr marL="12700">
              <a:lnSpc>
                <a:spcPct val="100000"/>
              </a:lnSpc>
              <a:spcBef>
                <a:spcPts val="105"/>
              </a:spcBef>
            </a:pPr>
            <a:r>
              <a:rPr sz="4400" b="0" spc="-5" dirty="0">
                <a:latin typeface="Calibri Light"/>
                <a:cs typeface="Calibri Light"/>
              </a:rPr>
              <a:t>FINANZIERUNG</a:t>
            </a:r>
            <a:endParaRPr sz="4400" dirty="0">
              <a:latin typeface="Calibri Light"/>
              <a:cs typeface="Calibri Light"/>
            </a:endParaRPr>
          </a:p>
        </p:txBody>
      </p:sp>
      <p:sp>
        <p:nvSpPr>
          <p:cNvPr id="3" name="object 3"/>
          <p:cNvSpPr/>
          <p:nvPr/>
        </p:nvSpPr>
        <p:spPr>
          <a:xfrm>
            <a:off x="10021823" y="106680"/>
            <a:ext cx="2090927" cy="518159"/>
          </a:xfrm>
          <a:prstGeom prst="rect">
            <a:avLst/>
          </a:prstGeom>
          <a:blipFill>
            <a:blip r:embed="rId2" cstate="print"/>
            <a:stretch>
              <a:fillRect/>
            </a:stretch>
          </a:blipFill>
        </p:spPr>
        <p:txBody>
          <a:bodyPr wrap="square" lIns="0" tIns="0" rIns="0" bIns="0" rtlCol="0"/>
          <a:lstStyle/>
          <a:p>
            <a:endParaRPr/>
          </a:p>
        </p:txBody>
      </p:sp>
      <p:sp>
        <p:nvSpPr>
          <p:cNvPr id="4" name="object 4"/>
          <p:cNvSpPr txBox="1"/>
          <p:nvPr/>
        </p:nvSpPr>
        <p:spPr>
          <a:xfrm>
            <a:off x="78739" y="59738"/>
            <a:ext cx="1929764" cy="299720"/>
          </a:xfrm>
          <a:prstGeom prst="rect">
            <a:avLst/>
          </a:prstGeom>
        </p:spPr>
        <p:txBody>
          <a:bodyPr vert="horz" wrap="square" lIns="0" tIns="12700" rIns="0" bIns="0" rtlCol="0">
            <a:spAutoFit/>
          </a:bodyPr>
          <a:lstStyle/>
          <a:p>
            <a:pPr marL="12700">
              <a:lnSpc>
                <a:spcPct val="100000"/>
              </a:lnSpc>
              <a:spcBef>
                <a:spcPts val="100"/>
              </a:spcBef>
            </a:pPr>
            <a:r>
              <a:rPr sz="1800" spc="-10">
                <a:latin typeface="Calibri"/>
                <a:cs typeface="Calibri"/>
              </a:rPr>
              <a:t>AUSLANDSSTUDIUM</a:t>
            </a:r>
            <a:endParaRPr sz="1800">
              <a:latin typeface="Calibri"/>
              <a:cs typeface="Calibri"/>
            </a:endParaRPr>
          </a:p>
        </p:txBody>
      </p:sp>
      <p:sp>
        <p:nvSpPr>
          <p:cNvPr id="5" name="object 5"/>
          <p:cNvSpPr txBox="1"/>
          <p:nvPr/>
        </p:nvSpPr>
        <p:spPr>
          <a:xfrm>
            <a:off x="764540" y="1242576"/>
            <a:ext cx="8989060" cy="5635517"/>
          </a:xfrm>
          <a:prstGeom prst="rect">
            <a:avLst/>
          </a:prstGeom>
        </p:spPr>
        <p:txBody>
          <a:bodyPr vert="horz" wrap="square" lIns="0" tIns="13335" rIns="0" bIns="0" rtlCol="0">
            <a:spAutoFit/>
          </a:bodyPr>
          <a:lstStyle/>
          <a:p>
            <a:pPr marL="12700">
              <a:lnSpc>
                <a:spcPct val="100000"/>
              </a:lnSpc>
              <a:spcBef>
                <a:spcPts val="105"/>
              </a:spcBef>
            </a:pPr>
            <a:r>
              <a:rPr sz="2000" spc="-15" dirty="0" err="1">
                <a:latin typeface="Calibri"/>
                <a:cs typeface="Calibri"/>
              </a:rPr>
              <a:t>Welche</a:t>
            </a:r>
            <a:r>
              <a:rPr sz="2000" spc="-15" dirty="0">
                <a:latin typeface="Calibri"/>
                <a:cs typeface="Calibri"/>
              </a:rPr>
              <a:t> </a:t>
            </a:r>
            <a:r>
              <a:rPr sz="2000" spc="-5" dirty="0" err="1">
                <a:latin typeface="Calibri"/>
                <a:cs typeface="Calibri"/>
              </a:rPr>
              <a:t>Optionen</a:t>
            </a:r>
            <a:r>
              <a:rPr sz="2000" spc="-5" dirty="0">
                <a:latin typeface="Calibri"/>
                <a:cs typeface="Calibri"/>
              </a:rPr>
              <a:t> </a:t>
            </a:r>
            <a:r>
              <a:rPr sz="2000" spc="-5" dirty="0" err="1">
                <a:latin typeface="Calibri"/>
                <a:cs typeface="Calibri"/>
              </a:rPr>
              <a:t>gibt</a:t>
            </a:r>
            <a:r>
              <a:rPr sz="2000" spc="-5" dirty="0">
                <a:latin typeface="Calibri"/>
                <a:cs typeface="Calibri"/>
              </a:rPr>
              <a:t> es, </a:t>
            </a:r>
            <a:r>
              <a:rPr sz="2000" dirty="0">
                <a:latin typeface="Calibri"/>
                <a:cs typeface="Calibri"/>
              </a:rPr>
              <a:t>um </a:t>
            </a:r>
            <a:r>
              <a:rPr sz="2000" spc="-5" dirty="0" err="1">
                <a:latin typeface="Calibri"/>
                <a:cs typeface="Calibri"/>
              </a:rPr>
              <a:t>einen</a:t>
            </a:r>
            <a:r>
              <a:rPr sz="2000" spc="-5" dirty="0">
                <a:latin typeface="Calibri"/>
                <a:cs typeface="Calibri"/>
              </a:rPr>
              <a:t> </a:t>
            </a:r>
            <a:r>
              <a:rPr sz="2000" spc="-5" dirty="0" err="1">
                <a:latin typeface="Calibri"/>
                <a:cs typeface="Calibri"/>
              </a:rPr>
              <a:t>Auslandsaufenthalt</a:t>
            </a:r>
            <a:r>
              <a:rPr sz="2000" spc="-5" dirty="0">
                <a:latin typeface="Calibri"/>
                <a:cs typeface="Calibri"/>
              </a:rPr>
              <a:t> </a:t>
            </a:r>
            <a:r>
              <a:rPr sz="2000" spc="-5" dirty="0" err="1">
                <a:latin typeface="Calibri"/>
                <a:cs typeface="Calibri"/>
              </a:rPr>
              <a:t>im</a:t>
            </a:r>
            <a:r>
              <a:rPr sz="2000" spc="-5" dirty="0">
                <a:latin typeface="Calibri"/>
                <a:cs typeface="Calibri"/>
              </a:rPr>
              <a:t> </a:t>
            </a:r>
            <a:r>
              <a:rPr sz="2000" dirty="0">
                <a:latin typeface="Calibri"/>
                <a:cs typeface="Calibri"/>
              </a:rPr>
              <a:t>Studium </a:t>
            </a:r>
            <a:r>
              <a:rPr sz="2000" spc="-10" dirty="0" err="1">
                <a:latin typeface="Calibri"/>
                <a:cs typeface="Calibri"/>
              </a:rPr>
              <a:t>zu</a:t>
            </a:r>
            <a:r>
              <a:rPr sz="2000" spc="-5" dirty="0">
                <a:latin typeface="Calibri"/>
                <a:cs typeface="Calibri"/>
              </a:rPr>
              <a:t> </a:t>
            </a:r>
            <a:r>
              <a:rPr sz="2000" spc="-5" dirty="0" err="1">
                <a:latin typeface="Calibri"/>
                <a:cs typeface="Calibri"/>
              </a:rPr>
              <a:t>finanzieren</a:t>
            </a:r>
            <a:r>
              <a:rPr sz="2000" spc="-5" dirty="0">
                <a:latin typeface="Calibri"/>
                <a:cs typeface="Calibri"/>
              </a:rPr>
              <a:t>?</a:t>
            </a:r>
            <a:endParaRPr sz="2000" dirty="0">
              <a:latin typeface="Calibri"/>
              <a:cs typeface="Calibri"/>
            </a:endParaRPr>
          </a:p>
          <a:p>
            <a:pPr>
              <a:lnSpc>
                <a:spcPct val="100000"/>
              </a:lnSpc>
              <a:spcBef>
                <a:spcPts val="15"/>
              </a:spcBef>
            </a:pPr>
            <a:endParaRPr sz="1550" dirty="0">
              <a:latin typeface="Calibri"/>
              <a:cs typeface="Calibri"/>
            </a:endParaRPr>
          </a:p>
          <a:p>
            <a:pPr marL="668655">
              <a:lnSpc>
                <a:spcPct val="100000"/>
              </a:lnSpc>
              <a:spcBef>
                <a:spcPts val="5"/>
              </a:spcBef>
            </a:pPr>
            <a:r>
              <a:rPr sz="1800" spc="-5" dirty="0">
                <a:solidFill>
                  <a:srgbClr val="92D050"/>
                </a:solidFill>
                <a:latin typeface="Calibri"/>
                <a:cs typeface="Calibri"/>
              </a:rPr>
              <a:t>ERASMUS+</a:t>
            </a:r>
            <a:endParaRPr sz="1800" dirty="0">
              <a:solidFill>
                <a:srgbClr val="92D050"/>
              </a:solidFill>
              <a:latin typeface="Calibri"/>
              <a:cs typeface="Calibri"/>
            </a:endParaRPr>
          </a:p>
          <a:p>
            <a:pPr marL="897255" indent="-229235">
              <a:lnSpc>
                <a:spcPct val="100000"/>
              </a:lnSpc>
              <a:spcBef>
                <a:spcPts val="285"/>
              </a:spcBef>
              <a:buFont typeface="Arial"/>
              <a:buChar char="•"/>
              <a:tabLst>
                <a:tab pos="897255" algn="l"/>
                <a:tab pos="897890" algn="l"/>
              </a:tabLst>
            </a:pPr>
            <a:r>
              <a:rPr sz="1800" spc="-10" dirty="0" err="1">
                <a:latin typeface="Calibri"/>
                <a:cs typeface="Calibri"/>
              </a:rPr>
              <a:t>Mobilitätsförderung</a:t>
            </a:r>
            <a:r>
              <a:rPr lang="de-DE" spc="-10" dirty="0">
                <a:latin typeface="Calibri"/>
                <a:cs typeface="Calibri"/>
              </a:rPr>
              <a:t>, </a:t>
            </a:r>
            <a:r>
              <a:rPr sz="1800" spc="-10" dirty="0" err="1">
                <a:latin typeface="Calibri"/>
                <a:cs typeface="Calibri"/>
              </a:rPr>
              <a:t>Förderung</a:t>
            </a:r>
            <a:r>
              <a:rPr sz="1800" spc="-10" dirty="0">
                <a:latin typeface="Calibri"/>
                <a:cs typeface="Calibri"/>
              </a:rPr>
              <a:t> </a:t>
            </a:r>
            <a:r>
              <a:rPr sz="1800" dirty="0">
                <a:latin typeface="Calibri"/>
                <a:cs typeface="Calibri"/>
              </a:rPr>
              <a:t>des</a:t>
            </a:r>
            <a:r>
              <a:rPr sz="1800" spc="60" dirty="0">
                <a:latin typeface="Calibri"/>
                <a:cs typeface="Calibri"/>
              </a:rPr>
              <a:t> </a:t>
            </a:r>
            <a:r>
              <a:rPr sz="1800" spc="-10" dirty="0" err="1">
                <a:latin typeface="Calibri"/>
                <a:cs typeface="Calibri"/>
              </a:rPr>
              <a:t>Studienplatzes</a:t>
            </a:r>
            <a:r>
              <a:rPr lang="de-DE" sz="1800" spc="-10" dirty="0">
                <a:latin typeface="Calibri"/>
                <a:cs typeface="Calibri"/>
              </a:rPr>
              <a:t>, ggf. Zusatzförderung für </a:t>
            </a:r>
            <a:r>
              <a:rPr lang="de-DE" sz="1800" spc="-5" dirty="0" err="1">
                <a:latin typeface="Calibri"/>
                <a:cs typeface="Calibri"/>
              </a:rPr>
              <a:t>Erstakademiker:innen</a:t>
            </a:r>
            <a:r>
              <a:rPr lang="de-DE" sz="1800" spc="-5" dirty="0">
                <a:latin typeface="Calibri"/>
                <a:cs typeface="Calibri"/>
              </a:rPr>
              <a:t>, Studierende mit Kind(</a:t>
            </a:r>
            <a:r>
              <a:rPr lang="de-DE" sz="1800" spc="-5" dirty="0" err="1">
                <a:latin typeface="Calibri"/>
                <a:cs typeface="Calibri"/>
              </a:rPr>
              <a:t>ern</a:t>
            </a:r>
            <a:r>
              <a:rPr lang="de-DE" sz="1800" spc="-5" dirty="0">
                <a:latin typeface="Calibri"/>
                <a:cs typeface="Calibri"/>
              </a:rPr>
              <a:t>), - mit Behinderung, - mit </a:t>
            </a:r>
            <a:r>
              <a:rPr lang="de-DE" sz="1800" spc="-10" dirty="0">
                <a:latin typeface="Calibri"/>
                <a:cs typeface="Calibri"/>
              </a:rPr>
              <a:t>chronischer Krankheit,  </a:t>
            </a:r>
            <a:r>
              <a:rPr lang="de-DE" sz="1800" spc="-5" dirty="0">
                <a:latin typeface="Calibri"/>
                <a:cs typeface="Calibri"/>
              </a:rPr>
              <a:t>nachhaltiges</a:t>
            </a:r>
            <a:r>
              <a:rPr lang="de-DE" sz="1800" spc="-35" dirty="0">
                <a:latin typeface="Calibri"/>
                <a:cs typeface="Calibri"/>
              </a:rPr>
              <a:t> </a:t>
            </a:r>
            <a:r>
              <a:rPr lang="de-DE" sz="1800" spc="-10" dirty="0">
                <a:latin typeface="Calibri"/>
                <a:cs typeface="Calibri"/>
              </a:rPr>
              <a:t>Reisen</a:t>
            </a:r>
            <a:endParaRPr sz="1800" dirty="0">
              <a:latin typeface="Calibri"/>
              <a:cs typeface="Calibri"/>
            </a:endParaRPr>
          </a:p>
          <a:p>
            <a:pPr marL="897255" indent="-229235">
              <a:lnSpc>
                <a:spcPct val="100000"/>
              </a:lnSpc>
              <a:spcBef>
                <a:spcPts val="290"/>
              </a:spcBef>
              <a:buFont typeface="Arial"/>
              <a:buChar char="•"/>
              <a:tabLst>
                <a:tab pos="897255" algn="l"/>
                <a:tab pos="897890" algn="l"/>
              </a:tabLst>
            </a:pPr>
            <a:r>
              <a:rPr sz="1800" b="1" spc="-10" dirty="0" err="1">
                <a:latin typeface="Calibri"/>
                <a:cs typeface="Calibri"/>
              </a:rPr>
              <a:t>zwölfmonatiges</a:t>
            </a:r>
            <a:r>
              <a:rPr sz="1800" b="1" spc="-10" dirty="0">
                <a:latin typeface="Calibri"/>
                <a:cs typeface="Calibri"/>
              </a:rPr>
              <a:t> </a:t>
            </a:r>
            <a:r>
              <a:rPr sz="1800" spc="-10" dirty="0">
                <a:latin typeface="Calibri"/>
                <a:cs typeface="Calibri"/>
              </a:rPr>
              <a:t>Erasmus+ „</a:t>
            </a:r>
            <a:r>
              <a:rPr sz="1800" spc="-10" dirty="0" err="1">
                <a:latin typeface="Calibri"/>
                <a:cs typeface="Calibri"/>
              </a:rPr>
              <a:t>Kontingent</a:t>
            </a:r>
            <a:r>
              <a:rPr sz="1800" spc="-10" dirty="0">
                <a:latin typeface="Calibri"/>
                <a:cs typeface="Calibri"/>
              </a:rPr>
              <a:t>“ pro </a:t>
            </a:r>
            <a:r>
              <a:rPr sz="1800" spc="-5" dirty="0" err="1">
                <a:latin typeface="Calibri"/>
                <a:cs typeface="Calibri"/>
              </a:rPr>
              <a:t>Studienphase</a:t>
            </a:r>
            <a:r>
              <a:rPr sz="1800" spc="-5" dirty="0">
                <a:latin typeface="Calibri"/>
                <a:cs typeface="Calibri"/>
              </a:rPr>
              <a:t> </a:t>
            </a:r>
            <a:r>
              <a:rPr sz="1800" spc="-10" dirty="0">
                <a:latin typeface="Calibri"/>
                <a:cs typeface="Calibri"/>
              </a:rPr>
              <a:t>(BA </a:t>
            </a:r>
            <a:r>
              <a:rPr sz="1800" dirty="0">
                <a:latin typeface="Calibri"/>
                <a:cs typeface="Calibri"/>
              </a:rPr>
              <a:t>/ </a:t>
            </a:r>
            <a:r>
              <a:rPr sz="1800" spc="-5" dirty="0">
                <a:latin typeface="Calibri"/>
                <a:cs typeface="Calibri"/>
              </a:rPr>
              <a:t>MA </a:t>
            </a:r>
            <a:r>
              <a:rPr sz="1800" dirty="0">
                <a:latin typeface="Calibri"/>
                <a:cs typeface="Calibri"/>
              </a:rPr>
              <a:t>/</a:t>
            </a:r>
            <a:r>
              <a:rPr sz="1800" spc="45" dirty="0">
                <a:latin typeface="Calibri"/>
                <a:cs typeface="Calibri"/>
              </a:rPr>
              <a:t> </a:t>
            </a:r>
            <a:r>
              <a:rPr sz="1800" spc="-10" dirty="0">
                <a:latin typeface="Calibri"/>
                <a:cs typeface="Calibri"/>
              </a:rPr>
              <a:t>Promotion)</a:t>
            </a:r>
            <a:endParaRPr sz="1800" dirty="0">
              <a:latin typeface="Calibri"/>
              <a:cs typeface="Calibri"/>
            </a:endParaRPr>
          </a:p>
          <a:p>
            <a:pPr marL="897255" indent="-229235">
              <a:lnSpc>
                <a:spcPct val="100000"/>
              </a:lnSpc>
              <a:spcBef>
                <a:spcPts val="275"/>
              </a:spcBef>
              <a:buFont typeface="Arial"/>
              <a:buChar char="•"/>
              <a:tabLst>
                <a:tab pos="897255" algn="l"/>
                <a:tab pos="897890" algn="l"/>
              </a:tabLst>
            </a:pPr>
            <a:r>
              <a:rPr sz="1800" spc="-15" dirty="0">
                <a:latin typeface="Calibri"/>
                <a:cs typeface="Calibri"/>
              </a:rPr>
              <a:t>Zero </a:t>
            </a:r>
            <a:r>
              <a:rPr sz="1800" spc="-10" dirty="0">
                <a:latin typeface="Calibri"/>
                <a:cs typeface="Calibri"/>
              </a:rPr>
              <a:t>Grant: </a:t>
            </a:r>
            <a:r>
              <a:rPr sz="1800" spc="-10" dirty="0" err="1">
                <a:latin typeface="Calibri"/>
                <a:cs typeface="Calibri"/>
              </a:rPr>
              <a:t>Förderung</a:t>
            </a:r>
            <a:r>
              <a:rPr sz="1800" spc="-10" dirty="0">
                <a:latin typeface="Calibri"/>
                <a:cs typeface="Calibri"/>
              </a:rPr>
              <a:t> </a:t>
            </a:r>
            <a:r>
              <a:rPr sz="1800" dirty="0">
                <a:latin typeface="Calibri"/>
                <a:cs typeface="Calibri"/>
              </a:rPr>
              <a:t>des </a:t>
            </a:r>
            <a:r>
              <a:rPr sz="1800" spc="-10" dirty="0" err="1">
                <a:latin typeface="Calibri"/>
                <a:cs typeface="Calibri"/>
              </a:rPr>
              <a:t>Studienplatzes</a:t>
            </a:r>
            <a:r>
              <a:rPr sz="1800" spc="-10" dirty="0">
                <a:latin typeface="Calibri"/>
                <a:cs typeface="Calibri"/>
              </a:rPr>
              <a:t> </a:t>
            </a:r>
            <a:r>
              <a:rPr sz="1800" spc="-5" dirty="0">
                <a:latin typeface="Calibri"/>
                <a:cs typeface="Calibri"/>
              </a:rPr>
              <a:t>(</a:t>
            </a:r>
            <a:r>
              <a:rPr sz="1800" spc="-5" dirty="0" err="1">
                <a:latin typeface="Calibri"/>
                <a:cs typeface="Calibri"/>
              </a:rPr>
              <a:t>Erlass</a:t>
            </a:r>
            <a:r>
              <a:rPr sz="1800" spc="-5" dirty="0">
                <a:latin typeface="Calibri"/>
                <a:cs typeface="Calibri"/>
              </a:rPr>
              <a:t> </a:t>
            </a:r>
            <a:r>
              <a:rPr sz="1800" dirty="0">
                <a:latin typeface="Calibri"/>
                <a:cs typeface="Calibri"/>
              </a:rPr>
              <a:t>der</a:t>
            </a:r>
            <a:r>
              <a:rPr sz="1800" spc="80" dirty="0">
                <a:latin typeface="Calibri"/>
                <a:cs typeface="Calibri"/>
              </a:rPr>
              <a:t> </a:t>
            </a:r>
            <a:r>
              <a:rPr sz="1800" spc="-5" dirty="0" err="1">
                <a:latin typeface="Calibri"/>
                <a:cs typeface="Calibri"/>
              </a:rPr>
              <a:t>Studiengebühren</a:t>
            </a:r>
            <a:r>
              <a:rPr sz="1800" spc="-5" dirty="0">
                <a:latin typeface="Calibri"/>
                <a:cs typeface="Calibri"/>
              </a:rPr>
              <a:t>)</a:t>
            </a:r>
            <a:endParaRPr sz="1800" dirty="0">
              <a:latin typeface="Calibri"/>
              <a:cs typeface="Calibri"/>
            </a:endParaRPr>
          </a:p>
          <a:p>
            <a:pPr>
              <a:lnSpc>
                <a:spcPct val="100000"/>
              </a:lnSpc>
              <a:spcBef>
                <a:spcPts val="50"/>
              </a:spcBef>
              <a:buFont typeface="Arial"/>
              <a:buChar char="•"/>
            </a:pPr>
            <a:endParaRPr sz="2200" dirty="0">
              <a:latin typeface="Calibri"/>
              <a:cs typeface="Calibri"/>
            </a:endParaRPr>
          </a:p>
          <a:p>
            <a:pPr marL="668655">
              <a:lnSpc>
                <a:spcPct val="100000"/>
              </a:lnSpc>
            </a:pPr>
            <a:r>
              <a:rPr sz="1800" spc="-5" dirty="0">
                <a:solidFill>
                  <a:srgbClr val="92D050"/>
                </a:solidFill>
                <a:latin typeface="Calibri"/>
                <a:cs typeface="Calibri"/>
              </a:rPr>
              <a:t>ANDERE </a:t>
            </a:r>
            <a:r>
              <a:rPr sz="1800" spc="-5" dirty="0">
                <a:latin typeface="Calibri"/>
                <a:cs typeface="Calibri"/>
              </a:rPr>
              <a:t>STIPENDIEN</a:t>
            </a:r>
            <a:r>
              <a:rPr sz="1800" spc="-15" dirty="0">
                <a:latin typeface="Calibri"/>
                <a:cs typeface="Calibri"/>
              </a:rPr>
              <a:t> </a:t>
            </a:r>
            <a:r>
              <a:rPr sz="1800" spc="-5" dirty="0">
                <a:latin typeface="Calibri"/>
                <a:cs typeface="Calibri"/>
              </a:rPr>
              <a:t>(NICHT-ERASMUS)</a:t>
            </a:r>
            <a:endParaRPr sz="1800" dirty="0">
              <a:latin typeface="Calibri"/>
              <a:cs typeface="Calibri"/>
            </a:endParaRPr>
          </a:p>
          <a:p>
            <a:pPr marL="897255" indent="-229235">
              <a:lnSpc>
                <a:spcPct val="100000"/>
              </a:lnSpc>
              <a:spcBef>
                <a:spcPts val="275"/>
              </a:spcBef>
              <a:buFont typeface="Arial"/>
              <a:buChar char="•"/>
              <a:tabLst>
                <a:tab pos="897255" algn="l"/>
                <a:tab pos="897890" algn="l"/>
              </a:tabLst>
            </a:pPr>
            <a:r>
              <a:rPr sz="1800" spc="-10" dirty="0">
                <a:latin typeface="Calibri"/>
                <a:cs typeface="Calibri"/>
              </a:rPr>
              <a:t>PROMOS</a:t>
            </a:r>
            <a:r>
              <a:rPr lang="de-DE" sz="1800" spc="-10" dirty="0">
                <a:latin typeface="Calibri"/>
                <a:cs typeface="Calibri"/>
              </a:rPr>
              <a:t>, DAAD, ASA</a:t>
            </a:r>
            <a:r>
              <a:rPr sz="1800" spc="-10" dirty="0">
                <a:latin typeface="Calibri"/>
                <a:cs typeface="Calibri"/>
              </a:rPr>
              <a:t>-</a:t>
            </a:r>
            <a:r>
              <a:rPr sz="1800" spc="-10" dirty="0" err="1">
                <a:latin typeface="Calibri"/>
                <a:cs typeface="Calibri"/>
              </a:rPr>
              <a:t>Förderung</a:t>
            </a:r>
            <a:endParaRPr sz="1800" dirty="0">
              <a:latin typeface="Calibri"/>
              <a:cs typeface="Calibri"/>
            </a:endParaRPr>
          </a:p>
          <a:p>
            <a:pPr marL="897255" indent="-229235">
              <a:lnSpc>
                <a:spcPct val="100000"/>
              </a:lnSpc>
              <a:spcBef>
                <a:spcPts val="290"/>
              </a:spcBef>
              <a:buFont typeface="Arial"/>
              <a:buChar char="•"/>
              <a:tabLst>
                <a:tab pos="897255" algn="l"/>
                <a:tab pos="897890" algn="l"/>
              </a:tabLst>
            </a:pPr>
            <a:r>
              <a:rPr sz="1800" spc="-30" dirty="0" err="1">
                <a:latin typeface="Calibri"/>
                <a:cs typeface="Calibri"/>
              </a:rPr>
              <a:t>Ggf</a:t>
            </a:r>
            <a:r>
              <a:rPr sz="1800" spc="-30" dirty="0">
                <a:latin typeface="Calibri"/>
                <a:cs typeface="Calibri"/>
              </a:rPr>
              <a:t>. </a:t>
            </a:r>
            <a:r>
              <a:rPr sz="1800" spc="-10" dirty="0" err="1">
                <a:latin typeface="Calibri"/>
                <a:cs typeface="Calibri"/>
              </a:rPr>
              <a:t>rechtzeitige</a:t>
            </a:r>
            <a:r>
              <a:rPr sz="1800" spc="-10" dirty="0">
                <a:latin typeface="Calibri"/>
                <a:cs typeface="Calibri"/>
              </a:rPr>
              <a:t> </a:t>
            </a:r>
            <a:r>
              <a:rPr sz="1800" spc="-10" dirty="0" err="1">
                <a:latin typeface="Calibri"/>
                <a:cs typeface="Calibri"/>
              </a:rPr>
              <a:t>Anfrage</a:t>
            </a:r>
            <a:r>
              <a:rPr sz="1800" spc="-10" dirty="0">
                <a:latin typeface="Calibri"/>
                <a:cs typeface="Calibri"/>
              </a:rPr>
              <a:t> </a:t>
            </a:r>
            <a:r>
              <a:rPr sz="1800" spc="-5" dirty="0">
                <a:latin typeface="Calibri"/>
                <a:cs typeface="Calibri"/>
              </a:rPr>
              <a:t>von </a:t>
            </a:r>
            <a:r>
              <a:rPr sz="1800" spc="-10" dirty="0">
                <a:solidFill>
                  <a:srgbClr val="92D050"/>
                </a:solidFill>
                <a:latin typeface="Calibri"/>
                <a:cs typeface="Calibri"/>
              </a:rPr>
              <a:t>(</a:t>
            </a:r>
            <a:r>
              <a:rPr sz="1800" spc="-10" dirty="0" err="1">
                <a:solidFill>
                  <a:srgbClr val="92D050"/>
                </a:solidFill>
                <a:latin typeface="Calibri"/>
                <a:cs typeface="Calibri"/>
              </a:rPr>
              <a:t>Fach</a:t>
            </a:r>
            <a:r>
              <a:rPr sz="1800" spc="-10" dirty="0">
                <a:solidFill>
                  <a:srgbClr val="92D050"/>
                </a:solidFill>
                <a:latin typeface="Calibri"/>
                <a:cs typeface="Calibri"/>
              </a:rPr>
              <a:t>-)</a:t>
            </a:r>
            <a:r>
              <a:rPr sz="1800" spc="-10" dirty="0" err="1">
                <a:solidFill>
                  <a:srgbClr val="92D050"/>
                </a:solidFill>
                <a:latin typeface="Calibri"/>
                <a:cs typeface="Calibri"/>
              </a:rPr>
              <a:t>Gutachten</a:t>
            </a:r>
            <a:r>
              <a:rPr sz="1800" spc="-10" dirty="0">
                <a:solidFill>
                  <a:srgbClr val="92D050"/>
                </a:solidFill>
                <a:latin typeface="Calibri"/>
                <a:cs typeface="Calibri"/>
              </a:rPr>
              <a:t> </a:t>
            </a:r>
            <a:r>
              <a:rPr sz="1800" spc="-10" dirty="0">
                <a:latin typeface="Calibri"/>
                <a:cs typeface="Calibri"/>
              </a:rPr>
              <a:t>(</a:t>
            </a:r>
            <a:r>
              <a:rPr sz="1800" spc="-10" dirty="0" err="1">
                <a:uFill>
                  <a:solidFill>
                    <a:srgbClr val="000000"/>
                  </a:solidFill>
                </a:uFill>
                <a:latin typeface="Calibri"/>
                <a:cs typeface="Calibri"/>
              </a:rPr>
              <a:t>nicht</a:t>
            </a:r>
            <a:r>
              <a:rPr sz="1800" spc="-10" dirty="0">
                <a:uFill>
                  <a:solidFill>
                    <a:srgbClr val="000000"/>
                  </a:solidFill>
                </a:uFill>
                <a:latin typeface="Calibri"/>
                <a:cs typeface="Calibri"/>
              </a:rPr>
              <a:t> </a:t>
            </a:r>
            <a:r>
              <a:rPr sz="1800" dirty="0" err="1">
                <a:uFill>
                  <a:solidFill>
                    <a:srgbClr val="000000"/>
                  </a:solidFill>
                </a:uFill>
                <a:latin typeface="Calibri"/>
                <a:cs typeface="Calibri"/>
              </a:rPr>
              <a:t>bei</a:t>
            </a:r>
            <a:r>
              <a:rPr sz="1800" spc="80" dirty="0">
                <a:uFill>
                  <a:solidFill>
                    <a:srgbClr val="000000"/>
                  </a:solidFill>
                </a:uFill>
                <a:latin typeface="Calibri"/>
                <a:cs typeface="Calibri"/>
              </a:rPr>
              <a:t> </a:t>
            </a:r>
            <a:r>
              <a:rPr sz="1800" spc="-10" dirty="0">
                <a:uFill>
                  <a:solidFill>
                    <a:srgbClr val="000000"/>
                  </a:solidFill>
                </a:uFill>
                <a:latin typeface="Calibri"/>
                <a:cs typeface="Calibri"/>
              </a:rPr>
              <a:t>Erasmus</a:t>
            </a:r>
            <a:r>
              <a:rPr lang="de-DE" sz="1800" spc="-10" dirty="0">
                <a:uFill>
                  <a:solidFill>
                    <a:srgbClr val="000000"/>
                  </a:solidFill>
                </a:uFill>
                <a:latin typeface="Calibri"/>
                <a:cs typeface="Calibri"/>
              </a:rPr>
              <a:t>+</a:t>
            </a:r>
            <a:r>
              <a:rPr sz="1800" spc="-10" dirty="0">
                <a:latin typeface="Calibri"/>
                <a:cs typeface="Calibri"/>
              </a:rPr>
              <a:t>)</a:t>
            </a:r>
            <a:endParaRPr sz="1800" dirty="0">
              <a:latin typeface="Calibri"/>
              <a:cs typeface="Calibri"/>
            </a:endParaRPr>
          </a:p>
          <a:p>
            <a:pPr>
              <a:lnSpc>
                <a:spcPct val="100000"/>
              </a:lnSpc>
              <a:spcBef>
                <a:spcPts val="35"/>
              </a:spcBef>
              <a:buFont typeface="Arial"/>
              <a:buChar char="•"/>
            </a:pPr>
            <a:endParaRPr sz="2200" dirty="0">
              <a:latin typeface="Calibri"/>
              <a:cs typeface="Calibri"/>
            </a:endParaRPr>
          </a:p>
          <a:p>
            <a:pPr marL="668655">
              <a:lnSpc>
                <a:spcPct val="100000"/>
              </a:lnSpc>
              <a:spcBef>
                <a:spcPts val="5"/>
              </a:spcBef>
            </a:pPr>
            <a:r>
              <a:rPr sz="1800" spc="-10" dirty="0">
                <a:solidFill>
                  <a:srgbClr val="92D050"/>
                </a:solidFill>
                <a:latin typeface="Calibri"/>
                <a:cs typeface="Calibri"/>
              </a:rPr>
              <a:t>AUSLANDSBAFÖG</a:t>
            </a:r>
            <a:endParaRPr sz="1800" dirty="0">
              <a:solidFill>
                <a:srgbClr val="92D050"/>
              </a:solidFill>
              <a:latin typeface="Calibri"/>
              <a:cs typeface="Calibri"/>
            </a:endParaRPr>
          </a:p>
          <a:p>
            <a:pPr marL="897255" indent="-229235">
              <a:lnSpc>
                <a:spcPct val="100000"/>
              </a:lnSpc>
              <a:spcBef>
                <a:spcPts val="285"/>
              </a:spcBef>
              <a:buFont typeface="Arial"/>
              <a:buChar char="•"/>
              <a:tabLst>
                <a:tab pos="897255" algn="l"/>
                <a:tab pos="897890" algn="l"/>
              </a:tabLst>
            </a:pPr>
            <a:r>
              <a:rPr sz="1800" spc="-5" dirty="0" err="1">
                <a:latin typeface="Calibri"/>
                <a:cs typeface="Calibri"/>
              </a:rPr>
              <a:t>Berechtigung</a:t>
            </a:r>
            <a:r>
              <a:rPr sz="1800" dirty="0">
                <a:latin typeface="Calibri"/>
                <a:cs typeface="Calibri"/>
              </a:rPr>
              <a:t> </a:t>
            </a:r>
            <a:r>
              <a:rPr sz="1800" spc="-10" dirty="0" err="1">
                <a:latin typeface="Calibri"/>
                <a:cs typeface="Calibri"/>
              </a:rPr>
              <a:t>prüfen</a:t>
            </a:r>
            <a:endParaRPr sz="1800" dirty="0">
              <a:latin typeface="Calibri"/>
              <a:cs typeface="Calibri"/>
            </a:endParaRPr>
          </a:p>
          <a:p>
            <a:pPr marL="897255" indent="-229235">
              <a:lnSpc>
                <a:spcPct val="100000"/>
              </a:lnSpc>
              <a:spcBef>
                <a:spcPts val="290"/>
              </a:spcBef>
              <a:buFont typeface="Arial"/>
              <a:buChar char="•"/>
              <a:tabLst>
                <a:tab pos="897255" algn="l"/>
                <a:tab pos="897890" algn="l"/>
              </a:tabLst>
            </a:pPr>
            <a:r>
              <a:rPr sz="1800" spc="-10" dirty="0" err="1">
                <a:latin typeface="Calibri"/>
                <a:cs typeface="Calibri"/>
              </a:rPr>
              <a:t>Urlaubssemester</a:t>
            </a:r>
            <a:r>
              <a:rPr sz="1800" spc="-5" dirty="0">
                <a:latin typeface="Calibri"/>
                <a:cs typeface="Calibri"/>
              </a:rPr>
              <a:t> </a:t>
            </a:r>
            <a:r>
              <a:rPr sz="1800" spc="-10" dirty="0" err="1">
                <a:latin typeface="Calibri"/>
                <a:cs typeface="Calibri"/>
              </a:rPr>
              <a:t>beantragen</a:t>
            </a:r>
            <a:endParaRPr sz="1800" dirty="0">
              <a:latin typeface="Calibri"/>
              <a:cs typeface="Calibri"/>
            </a:endParaRPr>
          </a:p>
          <a:p>
            <a:pPr marL="897255" indent="-229235">
              <a:lnSpc>
                <a:spcPct val="100000"/>
              </a:lnSpc>
              <a:spcBef>
                <a:spcPts val="275"/>
              </a:spcBef>
              <a:buFont typeface="Arial"/>
              <a:buChar char="•"/>
              <a:tabLst>
                <a:tab pos="897255" algn="l"/>
                <a:tab pos="897890" algn="l"/>
              </a:tabLst>
            </a:pPr>
            <a:r>
              <a:rPr sz="1800" spc="-10" dirty="0" err="1">
                <a:latin typeface="Calibri"/>
                <a:cs typeface="Calibri"/>
              </a:rPr>
              <a:t>Auslands-BAföG</a:t>
            </a:r>
            <a:r>
              <a:rPr sz="1800" spc="-10" dirty="0">
                <a:latin typeface="Calibri"/>
                <a:cs typeface="Calibri"/>
              </a:rPr>
              <a:t> </a:t>
            </a:r>
            <a:r>
              <a:rPr sz="1800" spc="-10" dirty="0" err="1">
                <a:latin typeface="Calibri"/>
                <a:cs typeface="Calibri"/>
              </a:rPr>
              <a:t>kann</a:t>
            </a:r>
            <a:r>
              <a:rPr sz="1800" spc="-10" dirty="0">
                <a:latin typeface="Calibri"/>
                <a:cs typeface="Calibri"/>
              </a:rPr>
              <a:t> </a:t>
            </a:r>
            <a:r>
              <a:rPr sz="1800" spc="-10" dirty="0" err="1">
                <a:latin typeface="Calibri"/>
                <a:cs typeface="Calibri"/>
              </a:rPr>
              <a:t>zusätzlich</a:t>
            </a:r>
            <a:r>
              <a:rPr sz="1800" spc="-10" dirty="0">
                <a:latin typeface="Calibri"/>
                <a:cs typeface="Calibri"/>
              </a:rPr>
              <a:t> </a:t>
            </a:r>
            <a:r>
              <a:rPr sz="1800" spc="-10" dirty="0" err="1">
                <a:latin typeface="Calibri"/>
                <a:cs typeface="Calibri"/>
              </a:rPr>
              <a:t>zu</a:t>
            </a:r>
            <a:r>
              <a:rPr sz="1800" spc="-10" dirty="0">
                <a:latin typeface="Calibri"/>
                <a:cs typeface="Calibri"/>
              </a:rPr>
              <a:t> Erasmus+ </a:t>
            </a:r>
            <a:r>
              <a:rPr sz="1800" spc="-10" dirty="0" err="1">
                <a:latin typeface="Calibri"/>
                <a:cs typeface="Calibri"/>
              </a:rPr>
              <a:t>bezogen</a:t>
            </a:r>
            <a:r>
              <a:rPr sz="1800" spc="-114" dirty="0">
                <a:latin typeface="Calibri"/>
                <a:cs typeface="Calibri"/>
              </a:rPr>
              <a:t> </a:t>
            </a:r>
            <a:r>
              <a:rPr sz="1800" spc="-10" dirty="0" err="1">
                <a:latin typeface="Calibri"/>
                <a:cs typeface="Calibri"/>
              </a:rPr>
              <a:t>werden</a:t>
            </a:r>
            <a:endParaRPr sz="1800" dirty="0">
              <a:latin typeface="Calibri"/>
              <a:cs typeface="Calibri"/>
            </a:endParaRPr>
          </a:p>
          <a:p>
            <a:pPr>
              <a:lnSpc>
                <a:spcPct val="100000"/>
              </a:lnSpc>
              <a:spcBef>
                <a:spcPts val="30"/>
              </a:spcBef>
            </a:pPr>
            <a:endParaRPr sz="3100" dirty="0">
              <a:latin typeface="Calibri"/>
              <a:cs typeface="Calibri"/>
            </a:endParaRPr>
          </a:p>
        </p:txBody>
      </p:sp>
      <p:pic>
        <p:nvPicPr>
          <p:cNvPr id="12" name="Grafik 11" descr="Ein Bild, das Text, Screenshot, Poster enthält.">
            <a:extLst>
              <a:ext uri="{FF2B5EF4-FFF2-40B4-BE49-F238E27FC236}">
                <a16:creationId xmlns:a16="http://schemas.microsoft.com/office/drawing/2014/main" id="{AFD30169-5125-BAAD-B9DD-0402EBC3899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02950" y="1242576"/>
            <a:ext cx="2209800" cy="2971800"/>
          </a:xfrm>
          <a:prstGeom prst="rect">
            <a:avLst/>
          </a:prstGeom>
        </p:spPr>
      </p:pic>
      <p:pic>
        <p:nvPicPr>
          <p:cNvPr id="10" name="Grafik 9" descr="Ein Bild, das Muster, Grafiken, Pixel, Design enthält.&#10;&#10;KI-generierte Inhalte können fehlerhaft sein.">
            <a:extLst>
              <a:ext uri="{FF2B5EF4-FFF2-40B4-BE49-F238E27FC236}">
                <a16:creationId xmlns:a16="http://schemas.microsoft.com/office/drawing/2014/main" id="{CF1604FD-A3CB-B3AB-B86A-07F19070252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029950" y="4668520"/>
            <a:ext cx="2082800" cy="208280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8263128" y="144780"/>
            <a:ext cx="2138171" cy="566927"/>
          </a:xfrm>
          <a:prstGeom prst="rect">
            <a:avLst/>
          </a:prstGeom>
          <a:blipFill>
            <a:blip r:embed="rId2" cstate="print"/>
            <a:stretch>
              <a:fillRect/>
            </a:stretch>
          </a:blipFill>
        </p:spPr>
        <p:txBody>
          <a:bodyPr wrap="square" lIns="0" tIns="0" rIns="0" bIns="0" rtlCol="0"/>
          <a:lstStyle/>
          <a:p>
            <a:endParaRPr/>
          </a:p>
        </p:txBody>
      </p:sp>
      <p:sp>
        <p:nvSpPr>
          <p:cNvPr id="3" name="object 3"/>
          <p:cNvSpPr txBox="1">
            <a:spLocks noGrp="1"/>
          </p:cNvSpPr>
          <p:nvPr>
            <p:ph type="title"/>
          </p:nvPr>
        </p:nvSpPr>
        <p:spPr>
          <a:xfrm>
            <a:off x="837691" y="616172"/>
            <a:ext cx="7247890" cy="567463"/>
          </a:xfrm>
          <a:prstGeom prst="rect">
            <a:avLst/>
          </a:prstGeom>
        </p:spPr>
        <p:txBody>
          <a:bodyPr vert="horz" wrap="square" lIns="0" tIns="13335" rIns="0" bIns="0" rtlCol="0">
            <a:spAutoFit/>
          </a:bodyPr>
          <a:lstStyle/>
          <a:p>
            <a:pPr marL="12700">
              <a:lnSpc>
                <a:spcPct val="100000"/>
              </a:lnSpc>
              <a:spcBef>
                <a:spcPts val="105"/>
              </a:spcBef>
            </a:pPr>
            <a:r>
              <a:rPr b="0" spc="-15" dirty="0" err="1">
                <a:latin typeface="Calibri Light"/>
                <a:cs typeface="Calibri Light"/>
              </a:rPr>
              <a:t>Studierendenmobilität</a:t>
            </a:r>
            <a:r>
              <a:rPr b="0" spc="-40" dirty="0">
                <a:latin typeface="Calibri Light"/>
                <a:cs typeface="Calibri Light"/>
              </a:rPr>
              <a:t> </a:t>
            </a:r>
            <a:r>
              <a:rPr b="0" spc="-5" dirty="0">
                <a:latin typeface="Calibri Light"/>
                <a:cs typeface="Calibri Light"/>
              </a:rPr>
              <a:t>Outgoing</a:t>
            </a:r>
            <a:endParaRPr dirty="0">
              <a:latin typeface="Calibri Light"/>
              <a:cs typeface="Calibri Light"/>
            </a:endParaRPr>
          </a:p>
        </p:txBody>
      </p:sp>
      <p:sp>
        <p:nvSpPr>
          <p:cNvPr id="4" name="object 4"/>
          <p:cNvSpPr txBox="1"/>
          <p:nvPr/>
        </p:nvSpPr>
        <p:spPr>
          <a:xfrm>
            <a:off x="1066800" y="1288566"/>
            <a:ext cx="5243068" cy="350737"/>
          </a:xfrm>
          <a:prstGeom prst="rect">
            <a:avLst/>
          </a:prstGeom>
        </p:spPr>
        <p:txBody>
          <a:bodyPr vert="horz" wrap="square" lIns="0" tIns="12065" rIns="0" bIns="0" rtlCol="0">
            <a:spAutoFit/>
          </a:bodyPr>
          <a:lstStyle/>
          <a:p>
            <a:pPr marL="12700">
              <a:lnSpc>
                <a:spcPct val="100000"/>
              </a:lnSpc>
              <a:spcBef>
                <a:spcPts val="95"/>
              </a:spcBef>
            </a:pPr>
            <a:r>
              <a:rPr sz="2200" spc="-5" dirty="0">
                <a:solidFill>
                  <a:srgbClr val="92D050"/>
                </a:solidFill>
                <a:latin typeface="Arial"/>
                <a:cs typeface="Arial"/>
              </a:rPr>
              <a:t>Erasmus+ </a:t>
            </a:r>
            <a:r>
              <a:rPr sz="2200" spc="-5" dirty="0" err="1">
                <a:solidFill>
                  <a:srgbClr val="92D050"/>
                </a:solidFill>
                <a:latin typeface="Arial"/>
                <a:cs typeface="Arial"/>
              </a:rPr>
              <a:t>Förder</a:t>
            </a:r>
            <a:r>
              <a:rPr lang="de-DE" sz="2200" spc="-5" dirty="0" err="1">
                <a:solidFill>
                  <a:srgbClr val="92D050"/>
                </a:solidFill>
                <a:latin typeface="Arial"/>
                <a:cs typeface="Arial"/>
              </a:rPr>
              <a:t>leistungen</a:t>
            </a:r>
            <a:r>
              <a:rPr sz="2200" spc="-5" dirty="0">
                <a:solidFill>
                  <a:srgbClr val="92D050"/>
                </a:solidFill>
                <a:latin typeface="Arial"/>
                <a:cs typeface="Arial"/>
              </a:rPr>
              <a:t>:</a:t>
            </a:r>
            <a:r>
              <a:rPr sz="2200" spc="-80" dirty="0">
                <a:solidFill>
                  <a:srgbClr val="92D050"/>
                </a:solidFill>
                <a:latin typeface="Arial"/>
                <a:cs typeface="Arial"/>
              </a:rPr>
              <a:t> </a:t>
            </a:r>
            <a:r>
              <a:rPr sz="2200" b="1" spc="-5" dirty="0">
                <a:solidFill>
                  <a:srgbClr val="92D050"/>
                </a:solidFill>
                <a:latin typeface="Arial"/>
                <a:cs typeface="Arial"/>
              </a:rPr>
              <a:t>Studium</a:t>
            </a:r>
            <a:endParaRPr sz="2200" dirty="0">
              <a:solidFill>
                <a:srgbClr val="92D050"/>
              </a:solidFill>
              <a:latin typeface="Arial"/>
              <a:cs typeface="Arial"/>
            </a:endParaRPr>
          </a:p>
        </p:txBody>
      </p:sp>
      <p:sp>
        <p:nvSpPr>
          <p:cNvPr id="6" name="object 6"/>
          <p:cNvSpPr txBox="1"/>
          <p:nvPr/>
        </p:nvSpPr>
        <p:spPr>
          <a:xfrm>
            <a:off x="11185652" y="6425946"/>
            <a:ext cx="180975" cy="208279"/>
          </a:xfrm>
          <a:prstGeom prst="rect">
            <a:avLst/>
          </a:prstGeom>
        </p:spPr>
        <p:txBody>
          <a:bodyPr vert="horz" wrap="square" lIns="0" tIns="12700" rIns="0" bIns="0" rtlCol="0">
            <a:spAutoFit/>
          </a:bodyPr>
          <a:lstStyle/>
          <a:p>
            <a:pPr marL="12700">
              <a:lnSpc>
                <a:spcPct val="100000"/>
              </a:lnSpc>
              <a:spcBef>
                <a:spcPts val="100"/>
              </a:spcBef>
            </a:pPr>
            <a:r>
              <a:rPr sz="1200">
                <a:solidFill>
                  <a:srgbClr val="888888"/>
                </a:solidFill>
                <a:latin typeface="Calibri"/>
                <a:cs typeface="Calibri"/>
              </a:rPr>
              <a:t>10</a:t>
            </a:r>
            <a:endParaRPr sz="1200">
              <a:latin typeface="Calibri"/>
              <a:cs typeface="Calibri"/>
            </a:endParaRPr>
          </a:p>
        </p:txBody>
      </p:sp>
      <p:sp>
        <p:nvSpPr>
          <p:cNvPr id="9" name="Textfeld 8">
            <a:extLst>
              <a:ext uri="{FF2B5EF4-FFF2-40B4-BE49-F238E27FC236}">
                <a16:creationId xmlns:a16="http://schemas.microsoft.com/office/drawing/2014/main" id="{5997081D-B56A-9DE8-E4D3-97FAA21330D5}"/>
              </a:ext>
            </a:extLst>
          </p:cNvPr>
          <p:cNvSpPr txBox="1"/>
          <p:nvPr/>
        </p:nvSpPr>
        <p:spPr>
          <a:xfrm>
            <a:off x="735582" y="1797594"/>
            <a:ext cx="9665716" cy="1323439"/>
          </a:xfrm>
          <a:prstGeom prst="rect">
            <a:avLst/>
          </a:prstGeom>
          <a:noFill/>
        </p:spPr>
        <p:txBody>
          <a:bodyPr wrap="square" rtlCol="0">
            <a:spAutoFit/>
          </a:bodyPr>
          <a:lstStyle/>
          <a:p>
            <a:r>
              <a:rPr lang="de-DE" sz="2000" dirty="0"/>
              <a:t>Unabhängig vom Zielland erhalten alle Geförderten einen Mobilitätszuschuss in Höhe von</a:t>
            </a:r>
            <a:r>
              <a:rPr lang="de-DE" sz="2000" b="1" dirty="0"/>
              <a:t> </a:t>
            </a:r>
            <a:br>
              <a:rPr lang="de-DE" sz="2000" b="1" dirty="0"/>
            </a:br>
            <a:r>
              <a:rPr lang="de-DE" sz="2000" b="1" dirty="0"/>
              <a:t>700 € pro Monat.</a:t>
            </a:r>
            <a:endParaRPr lang="de-DE" sz="2000" dirty="0"/>
          </a:p>
          <a:p>
            <a:r>
              <a:rPr lang="de-DE" sz="2000" dirty="0"/>
              <a:t>Hinzu kommen Zuschüsse zu Fahrtkosten, gestaffelt in Abstandsgruppen zwischen Start- und Zielland:</a:t>
            </a:r>
          </a:p>
        </p:txBody>
      </p:sp>
      <p:graphicFrame>
        <p:nvGraphicFramePr>
          <p:cNvPr id="11" name="Tabelle 10">
            <a:extLst>
              <a:ext uri="{FF2B5EF4-FFF2-40B4-BE49-F238E27FC236}">
                <a16:creationId xmlns:a16="http://schemas.microsoft.com/office/drawing/2014/main" id="{5886175C-2F55-1FED-3CF0-63510E6F85B1}"/>
              </a:ext>
            </a:extLst>
          </p:cNvPr>
          <p:cNvGraphicFramePr>
            <a:graphicFrameLocks noGrp="1"/>
          </p:cNvGraphicFramePr>
          <p:nvPr>
            <p:extLst>
              <p:ext uri="{D42A27DB-BD31-4B8C-83A1-F6EECF244321}">
                <p14:modId xmlns:p14="http://schemas.microsoft.com/office/powerpoint/2010/main" val="1876284285"/>
              </p:ext>
            </p:extLst>
          </p:nvPr>
        </p:nvGraphicFramePr>
        <p:xfrm>
          <a:off x="2175636" y="3279324"/>
          <a:ext cx="4571999" cy="1630360"/>
        </p:xfrm>
        <a:graphic>
          <a:graphicData uri="http://schemas.openxmlformats.org/drawingml/2006/table">
            <a:tbl>
              <a:tblPr/>
              <a:tblGrid>
                <a:gridCol w="1456103">
                  <a:extLst>
                    <a:ext uri="{9D8B030D-6E8A-4147-A177-3AD203B41FA5}">
                      <a16:colId xmlns:a16="http://schemas.microsoft.com/office/drawing/2014/main" val="4272993020"/>
                    </a:ext>
                  </a:extLst>
                </a:gridCol>
                <a:gridCol w="1557948">
                  <a:extLst>
                    <a:ext uri="{9D8B030D-6E8A-4147-A177-3AD203B41FA5}">
                      <a16:colId xmlns:a16="http://schemas.microsoft.com/office/drawing/2014/main" val="2402852893"/>
                    </a:ext>
                  </a:extLst>
                </a:gridCol>
                <a:gridCol w="1557948">
                  <a:extLst>
                    <a:ext uri="{9D8B030D-6E8A-4147-A177-3AD203B41FA5}">
                      <a16:colId xmlns:a16="http://schemas.microsoft.com/office/drawing/2014/main" val="4106373516"/>
                    </a:ext>
                  </a:extLst>
                </a:gridCol>
              </a:tblGrid>
              <a:tr h="366886">
                <a:tc>
                  <a:txBody>
                    <a:bodyPr/>
                    <a:lstStyle/>
                    <a:p>
                      <a:r>
                        <a:rPr lang="de-DE" sz="1000"/>
                        <a:t>Entfernung (in km)</a:t>
                      </a:r>
                    </a:p>
                  </a:txBody>
                  <a:tcPr marL="27137" marR="27137" marT="27137" marB="27137" anchor="ctr">
                    <a:lnL>
                      <a:noFill/>
                    </a:lnL>
                    <a:lnR>
                      <a:noFill/>
                    </a:lnR>
                    <a:lnT>
                      <a:noFill/>
                    </a:lnT>
                    <a:lnB>
                      <a:noFill/>
                    </a:lnB>
                    <a:noFill/>
                  </a:tcPr>
                </a:tc>
                <a:tc>
                  <a:txBody>
                    <a:bodyPr/>
                    <a:lstStyle/>
                    <a:p>
                      <a:r>
                        <a:rPr lang="de-DE" sz="1000"/>
                        <a:t>Zuschuss Fahrtkosten</a:t>
                      </a:r>
                    </a:p>
                  </a:txBody>
                  <a:tcPr marL="27137" marR="27137" marT="27137" marB="27137" anchor="ctr">
                    <a:lnL>
                      <a:noFill/>
                    </a:lnL>
                    <a:lnR>
                      <a:noFill/>
                    </a:lnR>
                    <a:lnT>
                      <a:noFill/>
                    </a:lnT>
                    <a:lnB>
                      <a:noFill/>
                    </a:lnB>
                    <a:noFill/>
                  </a:tcPr>
                </a:tc>
                <a:tc>
                  <a:txBody>
                    <a:bodyPr/>
                    <a:lstStyle/>
                    <a:p>
                      <a:r>
                        <a:rPr lang="de-DE" sz="1000"/>
                        <a:t>Zuschuss grünes Reisen</a:t>
                      </a:r>
                    </a:p>
                  </a:txBody>
                  <a:tcPr marL="27137" marR="27137" marT="27137" marB="27137" anchor="ctr">
                    <a:lnL>
                      <a:noFill/>
                    </a:lnL>
                    <a:lnR>
                      <a:noFill/>
                    </a:lnR>
                    <a:lnT>
                      <a:noFill/>
                    </a:lnT>
                    <a:lnB>
                      <a:noFill/>
                    </a:lnB>
                    <a:noFill/>
                  </a:tcPr>
                </a:tc>
                <a:extLst>
                  <a:ext uri="{0D108BD9-81ED-4DB2-BD59-A6C34878D82A}">
                    <a16:rowId xmlns:a16="http://schemas.microsoft.com/office/drawing/2014/main" val="2392891777"/>
                  </a:ext>
                </a:extLst>
              </a:tr>
              <a:tr h="210579">
                <a:tc>
                  <a:txBody>
                    <a:bodyPr/>
                    <a:lstStyle/>
                    <a:p>
                      <a:r>
                        <a:rPr lang="de-DE" sz="1000" dirty="0"/>
                        <a:t>100 bis  499 km </a:t>
                      </a:r>
                    </a:p>
                  </a:txBody>
                  <a:tcPr marL="27137" marR="27137" marT="27137" marB="27137" anchor="ctr">
                    <a:lnL>
                      <a:noFill/>
                    </a:lnL>
                    <a:lnR>
                      <a:noFill/>
                    </a:lnR>
                    <a:lnT>
                      <a:noFill/>
                    </a:lnT>
                    <a:lnB>
                      <a:noFill/>
                    </a:lnB>
                    <a:noFill/>
                  </a:tcPr>
                </a:tc>
                <a:tc>
                  <a:txBody>
                    <a:bodyPr/>
                    <a:lstStyle/>
                    <a:p>
                      <a:r>
                        <a:rPr lang="de-DE" sz="1000"/>
                        <a:t>180 €</a:t>
                      </a:r>
                    </a:p>
                  </a:txBody>
                  <a:tcPr marL="27137" marR="27137" marT="27137" marB="27137" anchor="ctr">
                    <a:lnL>
                      <a:noFill/>
                    </a:lnL>
                    <a:lnR>
                      <a:noFill/>
                    </a:lnR>
                    <a:lnT>
                      <a:noFill/>
                    </a:lnT>
                    <a:lnB>
                      <a:noFill/>
                    </a:lnB>
                    <a:noFill/>
                  </a:tcPr>
                </a:tc>
                <a:tc>
                  <a:txBody>
                    <a:bodyPr/>
                    <a:lstStyle/>
                    <a:p>
                      <a:r>
                        <a:rPr lang="de-DE" sz="1000"/>
                        <a:t>210 €</a:t>
                      </a:r>
                    </a:p>
                  </a:txBody>
                  <a:tcPr marL="27137" marR="27137" marT="27137" marB="27137" anchor="ctr">
                    <a:lnL>
                      <a:noFill/>
                    </a:lnL>
                    <a:lnR>
                      <a:noFill/>
                    </a:lnR>
                    <a:lnT>
                      <a:noFill/>
                    </a:lnT>
                    <a:lnB>
                      <a:noFill/>
                    </a:lnB>
                    <a:noFill/>
                  </a:tcPr>
                </a:tc>
                <a:extLst>
                  <a:ext uri="{0D108BD9-81ED-4DB2-BD59-A6C34878D82A}">
                    <a16:rowId xmlns:a16="http://schemas.microsoft.com/office/drawing/2014/main" val="1084394801"/>
                  </a:ext>
                </a:extLst>
              </a:tr>
              <a:tr h="210579">
                <a:tc>
                  <a:txBody>
                    <a:bodyPr/>
                    <a:lstStyle/>
                    <a:p>
                      <a:r>
                        <a:rPr lang="de-DE" sz="1000"/>
                        <a:t>500 bis 1999 km</a:t>
                      </a:r>
                    </a:p>
                  </a:txBody>
                  <a:tcPr marL="27137" marR="27137" marT="27137" marB="27137" anchor="ctr">
                    <a:lnL>
                      <a:noFill/>
                    </a:lnL>
                    <a:lnR>
                      <a:noFill/>
                    </a:lnR>
                    <a:lnT>
                      <a:noFill/>
                    </a:lnT>
                    <a:lnB>
                      <a:noFill/>
                    </a:lnB>
                    <a:noFill/>
                  </a:tcPr>
                </a:tc>
                <a:tc>
                  <a:txBody>
                    <a:bodyPr/>
                    <a:lstStyle/>
                    <a:p>
                      <a:r>
                        <a:rPr lang="de-DE" sz="1000"/>
                        <a:t>275 €</a:t>
                      </a:r>
                    </a:p>
                  </a:txBody>
                  <a:tcPr marL="27137" marR="27137" marT="27137" marB="27137" anchor="ctr">
                    <a:lnL>
                      <a:noFill/>
                    </a:lnL>
                    <a:lnR>
                      <a:noFill/>
                    </a:lnR>
                    <a:lnT>
                      <a:noFill/>
                    </a:lnT>
                    <a:lnB>
                      <a:noFill/>
                    </a:lnB>
                    <a:noFill/>
                  </a:tcPr>
                </a:tc>
                <a:tc>
                  <a:txBody>
                    <a:bodyPr/>
                    <a:lstStyle/>
                    <a:p>
                      <a:r>
                        <a:rPr lang="de-DE" sz="1000"/>
                        <a:t>320 €</a:t>
                      </a:r>
                    </a:p>
                  </a:txBody>
                  <a:tcPr marL="27137" marR="27137" marT="27137" marB="27137" anchor="ctr">
                    <a:lnL>
                      <a:noFill/>
                    </a:lnL>
                    <a:lnR>
                      <a:noFill/>
                    </a:lnR>
                    <a:lnT>
                      <a:noFill/>
                    </a:lnT>
                    <a:lnB>
                      <a:noFill/>
                    </a:lnB>
                    <a:noFill/>
                  </a:tcPr>
                </a:tc>
                <a:extLst>
                  <a:ext uri="{0D108BD9-81ED-4DB2-BD59-A6C34878D82A}">
                    <a16:rowId xmlns:a16="http://schemas.microsoft.com/office/drawing/2014/main" val="2028308551"/>
                  </a:ext>
                </a:extLst>
              </a:tr>
              <a:tr h="210579">
                <a:tc>
                  <a:txBody>
                    <a:bodyPr/>
                    <a:lstStyle/>
                    <a:p>
                      <a:r>
                        <a:rPr lang="de-DE" sz="1000"/>
                        <a:t>2000 bis 2999 km</a:t>
                      </a:r>
                    </a:p>
                  </a:txBody>
                  <a:tcPr marL="27137" marR="27137" marT="27137" marB="27137" anchor="ctr">
                    <a:lnL>
                      <a:noFill/>
                    </a:lnL>
                    <a:lnR>
                      <a:noFill/>
                    </a:lnR>
                    <a:lnT>
                      <a:noFill/>
                    </a:lnT>
                    <a:lnB>
                      <a:noFill/>
                    </a:lnB>
                    <a:noFill/>
                  </a:tcPr>
                </a:tc>
                <a:tc>
                  <a:txBody>
                    <a:bodyPr/>
                    <a:lstStyle/>
                    <a:p>
                      <a:r>
                        <a:rPr lang="de-DE" sz="1000"/>
                        <a:t>360 €</a:t>
                      </a:r>
                    </a:p>
                  </a:txBody>
                  <a:tcPr marL="27137" marR="27137" marT="27137" marB="27137" anchor="ctr">
                    <a:lnL>
                      <a:noFill/>
                    </a:lnL>
                    <a:lnR>
                      <a:noFill/>
                    </a:lnR>
                    <a:lnT>
                      <a:noFill/>
                    </a:lnT>
                    <a:lnB>
                      <a:noFill/>
                    </a:lnB>
                    <a:noFill/>
                  </a:tcPr>
                </a:tc>
                <a:tc>
                  <a:txBody>
                    <a:bodyPr/>
                    <a:lstStyle/>
                    <a:p>
                      <a:r>
                        <a:rPr lang="de-DE" sz="1000"/>
                        <a:t>410 €</a:t>
                      </a:r>
                    </a:p>
                  </a:txBody>
                  <a:tcPr marL="27137" marR="27137" marT="27137" marB="27137" anchor="ctr">
                    <a:lnL>
                      <a:noFill/>
                    </a:lnL>
                    <a:lnR>
                      <a:noFill/>
                    </a:lnR>
                    <a:lnT>
                      <a:noFill/>
                    </a:lnT>
                    <a:lnB>
                      <a:noFill/>
                    </a:lnB>
                    <a:noFill/>
                  </a:tcPr>
                </a:tc>
                <a:extLst>
                  <a:ext uri="{0D108BD9-81ED-4DB2-BD59-A6C34878D82A}">
                    <a16:rowId xmlns:a16="http://schemas.microsoft.com/office/drawing/2014/main" val="4069430629"/>
                  </a:ext>
                </a:extLst>
              </a:tr>
              <a:tr h="210579">
                <a:tc>
                  <a:txBody>
                    <a:bodyPr/>
                    <a:lstStyle/>
                    <a:p>
                      <a:r>
                        <a:rPr lang="de-DE" sz="1000"/>
                        <a:t>3000 bis 3999 km</a:t>
                      </a:r>
                    </a:p>
                  </a:txBody>
                  <a:tcPr marL="27137" marR="27137" marT="27137" marB="27137" anchor="ctr">
                    <a:lnL>
                      <a:noFill/>
                    </a:lnL>
                    <a:lnR>
                      <a:noFill/>
                    </a:lnR>
                    <a:lnT>
                      <a:noFill/>
                    </a:lnT>
                    <a:lnB>
                      <a:noFill/>
                    </a:lnB>
                    <a:noFill/>
                  </a:tcPr>
                </a:tc>
                <a:tc>
                  <a:txBody>
                    <a:bodyPr/>
                    <a:lstStyle/>
                    <a:p>
                      <a:r>
                        <a:rPr lang="de-DE" sz="1000"/>
                        <a:t>530 €</a:t>
                      </a:r>
                    </a:p>
                  </a:txBody>
                  <a:tcPr marL="27137" marR="27137" marT="27137" marB="27137" anchor="ctr">
                    <a:lnL>
                      <a:noFill/>
                    </a:lnL>
                    <a:lnR>
                      <a:noFill/>
                    </a:lnR>
                    <a:lnT>
                      <a:noFill/>
                    </a:lnT>
                    <a:lnB>
                      <a:noFill/>
                    </a:lnB>
                    <a:noFill/>
                  </a:tcPr>
                </a:tc>
                <a:tc>
                  <a:txBody>
                    <a:bodyPr/>
                    <a:lstStyle/>
                    <a:p>
                      <a:r>
                        <a:rPr lang="de-DE" sz="1000"/>
                        <a:t>610 €</a:t>
                      </a:r>
                    </a:p>
                  </a:txBody>
                  <a:tcPr marL="27137" marR="27137" marT="27137" marB="27137" anchor="ctr">
                    <a:lnL>
                      <a:noFill/>
                    </a:lnL>
                    <a:lnR>
                      <a:noFill/>
                    </a:lnR>
                    <a:lnT>
                      <a:noFill/>
                    </a:lnT>
                    <a:lnB>
                      <a:noFill/>
                    </a:lnB>
                    <a:noFill/>
                  </a:tcPr>
                </a:tc>
                <a:extLst>
                  <a:ext uri="{0D108BD9-81ED-4DB2-BD59-A6C34878D82A}">
                    <a16:rowId xmlns:a16="http://schemas.microsoft.com/office/drawing/2014/main" val="3286761389"/>
                  </a:ext>
                </a:extLst>
              </a:tr>
              <a:tr h="210579">
                <a:tc>
                  <a:txBody>
                    <a:bodyPr/>
                    <a:lstStyle/>
                    <a:p>
                      <a:r>
                        <a:rPr lang="de-DE" sz="1000"/>
                        <a:t>4000 bis 7999 km</a:t>
                      </a:r>
                    </a:p>
                  </a:txBody>
                  <a:tcPr marL="27137" marR="27137" marT="27137" marB="27137" anchor="ctr">
                    <a:lnL>
                      <a:noFill/>
                    </a:lnL>
                    <a:lnR>
                      <a:noFill/>
                    </a:lnR>
                    <a:lnT>
                      <a:noFill/>
                    </a:lnT>
                    <a:lnB>
                      <a:noFill/>
                    </a:lnB>
                    <a:noFill/>
                  </a:tcPr>
                </a:tc>
                <a:tc>
                  <a:txBody>
                    <a:bodyPr/>
                    <a:lstStyle/>
                    <a:p>
                      <a:r>
                        <a:rPr lang="de-DE" sz="1000"/>
                        <a:t>820 €</a:t>
                      </a:r>
                    </a:p>
                  </a:txBody>
                  <a:tcPr marL="27137" marR="27137" marT="27137" marB="27137" anchor="ctr">
                    <a:lnL>
                      <a:noFill/>
                    </a:lnL>
                    <a:lnR>
                      <a:noFill/>
                    </a:lnR>
                    <a:lnT>
                      <a:noFill/>
                    </a:lnT>
                    <a:lnB>
                      <a:noFill/>
                    </a:lnB>
                    <a:noFill/>
                  </a:tcPr>
                </a:tc>
                <a:tc>
                  <a:txBody>
                    <a:bodyPr/>
                    <a:lstStyle/>
                    <a:p>
                      <a:r>
                        <a:rPr lang="de-DE" sz="1000"/>
                        <a:t>-</a:t>
                      </a:r>
                    </a:p>
                  </a:txBody>
                  <a:tcPr marL="27137" marR="27137" marT="27137" marB="27137" anchor="ctr">
                    <a:lnL>
                      <a:noFill/>
                    </a:lnL>
                    <a:lnR>
                      <a:noFill/>
                    </a:lnR>
                    <a:lnT>
                      <a:noFill/>
                    </a:lnT>
                    <a:lnB>
                      <a:noFill/>
                    </a:lnB>
                    <a:noFill/>
                  </a:tcPr>
                </a:tc>
                <a:extLst>
                  <a:ext uri="{0D108BD9-81ED-4DB2-BD59-A6C34878D82A}">
                    <a16:rowId xmlns:a16="http://schemas.microsoft.com/office/drawing/2014/main" val="731090975"/>
                  </a:ext>
                </a:extLst>
              </a:tr>
              <a:tr h="210579">
                <a:tc>
                  <a:txBody>
                    <a:bodyPr/>
                    <a:lstStyle/>
                    <a:p>
                      <a:r>
                        <a:rPr lang="de-DE" sz="1000"/>
                        <a:t>8000 km und mehr</a:t>
                      </a:r>
                    </a:p>
                  </a:txBody>
                  <a:tcPr marL="27137" marR="27137" marT="27137" marB="27137" anchor="ctr">
                    <a:lnL>
                      <a:noFill/>
                    </a:lnL>
                    <a:lnR>
                      <a:noFill/>
                    </a:lnR>
                    <a:lnT>
                      <a:noFill/>
                    </a:lnT>
                    <a:lnB>
                      <a:noFill/>
                    </a:lnB>
                    <a:noFill/>
                  </a:tcPr>
                </a:tc>
                <a:tc>
                  <a:txBody>
                    <a:bodyPr/>
                    <a:lstStyle/>
                    <a:p>
                      <a:r>
                        <a:rPr lang="de-DE" sz="1000"/>
                        <a:t>1.500 €</a:t>
                      </a:r>
                    </a:p>
                  </a:txBody>
                  <a:tcPr marL="27137" marR="27137" marT="27137" marB="27137" anchor="ctr">
                    <a:lnL>
                      <a:noFill/>
                    </a:lnL>
                    <a:lnR>
                      <a:noFill/>
                    </a:lnR>
                    <a:lnT>
                      <a:noFill/>
                    </a:lnT>
                    <a:lnB>
                      <a:noFill/>
                    </a:lnB>
                    <a:noFill/>
                  </a:tcPr>
                </a:tc>
                <a:tc>
                  <a:txBody>
                    <a:bodyPr/>
                    <a:lstStyle/>
                    <a:p>
                      <a:r>
                        <a:rPr lang="de-DE" sz="1000" dirty="0"/>
                        <a:t>-</a:t>
                      </a:r>
                    </a:p>
                  </a:txBody>
                  <a:tcPr marL="27137" marR="27137" marT="27137" marB="27137" anchor="ctr">
                    <a:lnL>
                      <a:noFill/>
                    </a:lnL>
                    <a:lnR>
                      <a:noFill/>
                    </a:lnR>
                    <a:lnT>
                      <a:noFill/>
                    </a:lnT>
                    <a:lnB>
                      <a:noFill/>
                    </a:lnB>
                    <a:noFill/>
                  </a:tcPr>
                </a:tc>
                <a:extLst>
                  <a:ext uri="{0D108BD9-81ED-4DB2-BD59-A6C34878D82A}">
                    <a16:rowId xmlns:a16="http://schemas.microsoft.com/office/drawing/2014/main" val="4269832481"/>
                  </a:ext>
                </a:extLst>
              </a:tr>
            </a:tbl>
          </a:graphicData>
        </a:graphic>
      </p:graphicFrame>
      <p:sp>
        <p:nvSpPr>
          <p:cNvPr id="12" name="Textfeld 11">
            <a:extLst>
              <a:ext uri="{FF2B5EF4-FFF2-40B4-BE49-F238E27FC236}">
                <a16:creationId xmlns:a16="http://schemas.microsoft.com/office/drawing/2014/main" id="{AA50DDF2-1AC1-FD38-6BEA-14D60C0FB95C}"/>
              </a:ext>
            </a:extLst>
          </p:cNvPr>
          <p:cNvSpPr txBox="1"/>
          <p:nvPr/>
        </p:nvSpPr>
        <p:spPr>
          <a:xfrm>
            <a:off x="735581" y="5107769"/>
            <a:ext cx="9665717" cy="1323439"/>
          </a:xfrm>
          <a:prstGeom prst="rect">
            <a:avLst/>
          </a:prstGeom>
          <a:noFill/>
        </p:spPr>
        <p:txBody>
          <a:bodyPr wrap="square" rtlCol="0">
            <a:spAutoFit/>
          </a:bodyPr>
          <a:lstStyle/>
          <a:p>
            <a:r>
              <a:rPr lang="de-DE" sz="2000" dirty="0"/>
              <a:t>Darüber hinaus erhalten die Geförderten eine bevorzugte Zulassung an der Partneruniversität, den Erlass der Studiengebühren und werden vor und während des Auslandsaufenthaltes durch die Heimatuniversität und die Gasthochschule im Ausland betreut.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8263128" y="144780"/>
            <a:ext cx="2138171" cy="566927"/>
          </a:xfrm>
          <a:prstGeom prst="rect">
            <a:avLst/>
          </a:prstGeom>
          <a:blipFill>
            <a:blip r:embed="rId2" cstate="print"/>
            <a:stretch>
              <a:fillRect/>
            </a:stretch>
          </a:blipFill>
        </p:spPr>
        <p:txBody>
          <a:bodyPr wrap="square" lIns="0" tIns="0" rIns="0" bIns="0" rtlCol="0"/>
          <a:lstStyle/>
          <a:p>
            <a:endParaRPr/>
          </a:p>
        </p:txBody>
      </p:sp>
      <p:sp>
        <p:nvSpPr>
          <p:cNvPr id="3" name="object 3"/>
          <p:cNvSpPr txBox="1">
            <a:spLocks noGrp="1"/>
          </p:cNvSpPr>
          <p:nvPr>
            <p:ph type="title"/>
          </p:nvPr>
        </p:nvSpPr>
        <p:spPr>
          <a:xfrm>
            <a:off x="837691" y="616172"/>
            <a:ext cx="7247890" cy="567463"/>
          </a:xfrm>
          <a:prstGeom prst="rect">
            <a:avLst/>
          </a:prstGeom>
        </p:spPr>
        <p:txBody>
          <a:bodyPr vert="horz" wrap="square" lIns="0" tIns="13335" rIns="0" bIns="0" rtlCol="0">
            <a:spAutoFit/>
          </a:bodyPr>
          <a:lstStyle/>
          <a:p>
            <a:pPr marL="12700">
              <a:lnSpc>
                <a:spcPct val="100000"/>
              </a:lnSpc>
              <a:spcBef>
                <a:spcPts val="105"/>
              </a:spcBef>
            </a:pPr>
            <a:r>
              <a:rPr b="0" spc="-15" dirty="0" err="1">
                <a:latin typeface="Calibri Light"/>
                <a:cs typeface="Calibri Light"/>
              </a:rPr>
              <a:t>Studierendenmobilität</a:t>
            </a:r>
            <a:r>
              <a:rPr b="0" spc="-40" dirty="0">
                <a:latin typeface="Calibri Light"/>
                <a:cs typeface="Calibri Light"/>
              </a:rPr>
              <a:t> </a:t>
            </a:r>
            <a:r>
              <a:rPr b="0" spc="-5" dirty="0">
                <a:latin typeface="Calibri Light"/>
                <a:cs typeface="Calibri Light"/>
              </a:rPr>
              <a:t>Outgoing</a:t>
            </a:r>
            <a:endParaRPr dirty="0">
              <a:latin typeface="Calibri Light"/>
              <a:cs typeface="Calibri Light"/>
            </a:endParaRPr>
          </a:p>
        </p:txBody>
      </p:sp>
      <p:sp>
        <p:nvSpPr>
          <p:cNvPr id="4" name="object 4"/>
          <p:cNvSpPr txBox="1"/>
          <p:nvPr/>
        </p:nvSpPr>
        <p:spPr>
          <a:xfrm>
            <a:off x="916939" y="1315362"/>
            <a:ext cx="10217150" cy="352019"/>
          </a:xfrm>
          <a:prstGeom prst="rect">
            <a:avLst/>
          </a:prstGeom>
        </p:spPr>
        <p:txBody>
          <a:bodyPr vert="horz" wrap="square" lIns="0" tIns="13335" rIns="0" bIns="0" rtlCol="0">
            <a:spAutoFit/>
          </a:bodyPr>
          <a:lstStyle/>
          <a:p>
            <a:pPr marL="24765">
              <a:lnSpc>
                <a:spcPct val="100000"/>
              </a:lnSpc>
              <a:spcBef>
                <a:spcPts val="105"/>
              </a:spcBef>
            </a:pPr>
            <a:r>
              <a:rPr sz="2200" spc="-5" dirty="0">
                <a:solidFill>
                  <a:srgbClr val="92D050"/>
                </a:solidFill>
                <a:latin typeface="Arial"/>
                <a:cs typeface="Arial"/>
              </a:rPr>
              <a:t>Erasmus+ </a:t>
            </a:r>
            <a:r>
              <a:rPr sz="2200" spc="-10" dirty="0" err="1">
                <a:solidFill>
                  <a:srgbClr val="92D050"/>
                </a:solidFill>
                <a:latin typeface="Arial"/>
                <a:cs typeface="Arial"/>
              </a:rPr>
              <a:t>Förder</a:t>
            </a:r>
            <a:r>
              <a:rPr lang="de-DE" sz="2200" spc="-10" dirty="0" err="1">
                <a:solidFill>
                  <a:srgbClr val="92D050"/>
                </a:solidFill>
                <a:latin typeface="Arial"/>
                <a:cs typeface="Arial"/>
              </a:rPr>
              <a:t>leistungen</a:t>
            </a:r>
            <a:r>
              <a:rPr sz="2200" spc="-10" dirty="0">
                <a:solidFill>
                  <a:srgbClr val="92D050"/>
                </a:solidFill>
                <a:latin typeface="Arial"/>
                <a:cs typeface="Arial"/>
              </a:rPr>
              <a:t>:</a:t>
            </a:r>
            <a:r>
              <a:rPr sz="2200" spc="-120" dirty="0">
                <a:solidFill>
                  <a:srgbClr val="92D050"/>
                </a:solidFill>
                <a:latin typeface="Arial"/>
                <a:cs typeface="Arial"/>
              </a:rPr>
              <a:t> </a:t>
            </a:r>
            <a:r>
              <a:rPr sz="2200" b="1" spc="-5" dirty="0" err="1">
                <a:solidFill>
                  <a:srgbClr val="92D050"/>
                </a:solidFill>
                <a:latin typeface="Arial"/>
                <a:cs typeface="Arial"/>
              </a:rPr>
              <a:t>Praktikum</a:t>
            </a:r>
            <a:endParaRPr sz="2200" dirty="0">
              <a:solidFill>
                <a:srgbClr val="92D050"/>
              </a:solidFill>
              <a:latin typeface="Arial"/>
              <a:cs typeface="Arial"/>
            </a:endParaRPr>
          </a:p>
        </p:txBody>
      </p:sp>
      <p:sp>
        <p:nvSpPr>
          <p:cNvPr id="5" name="object 5"/>
          <p:cNvSpPr txBox="1"/>
          <p:nvPr/>
        </p:nvSpPr>
        <p:spPr>
          <a:xfrm>
            <a:off x="11185652" y="6425946"/>
            <a:ext cx="180975" cy="208279"/>
          </a:xfrm>
          <a:prstGeom prst="rect">
            <a:avLst/>
          </a:prstGeom>
        </p:spPr>
        <p:txBody>
          <a:bodyPr vert="horz" wrap="square" lIns="0" tIns="12700" rIns="0" bIns="0" rtlCol="0">
            <a:spAutoFit/>
          </a:bodyPr>
          <a:lstStyle/>
          <a:p>
            <a:pPr marL="12700">
              <a:lnSpc>
                <a:spcPct val="100000"/>
              </a:lnSpc>
              <a:spcBef>
                <a:spcPts val="100"/>
              </a:spcBef>
            </a:pPr>
            <a:r>
              <a:rPr sz="1200">
                <a:solidFill>
                  <a:srgbClr val="888888"/>
                </a:solidFill>
                <a:latin typeface="Calibri"/>
                <a:cs typeface="Calibri"/>
              </a:rPr>
              <a:t>11</a:t>
            </a:r>
            <a:endParaRPr sz="1200">
              <a:latin typeface="Calibri"/>
              <a:cs typeface="Calibri"/>
            </a:endParaRPr>
          </a:p>
        </p:txBody>
      </p:sp>
      <p:graphicFrame>
        <p:nvGraphicFramePr>
          <p:cNvPr id="12" name="Tabelle 11">
            <a:extLst>
              <a:ext uri="{FF2B5EF4-FFF2-40B4-BE49-F238E27FC236}">
                <a16:creationId xmlns:a16="http://schemas.microsoft.com/office/drawing/2014/main" id="{AEC13663-DB10-2AFF-6B62-1A3C38C0AD2B}"/>
              </a:ext>
            </a:extLst>
          </p:cNvPr>
          <p:cNvGraphicFramePr>
            <a:graphicFrameLocks noGrp="1"/>
          </p:cNvGraphicFramePr>
          <p:nvPr>
            <p:extLst>
              <p:ext uri="{D42A27DB-BD31-4B8C-83A1-F6EECF244321}">
                <p14:modId xmlns:p14="http://schemas.microsoft.com/office/powerpoint/2010/main" val="1957963863"/>
              </p:ext>
            </p:extLst>
          </p:nvPr>
        </p:nvGraphicFramePr>
        <p:xfrm>
          <a:off x="990600" y="1986628"/>
          <a:ext cx="7272528" cy="2884744"/>
        </p:xfrm>
        <a:graphic>
          <a:graphicData uri="http://schemas.openxmlformats.org/drawingml/2006/table">
            <a:tbl>
              <a:tblPr/>
              <a:tblGrid>
                <a:gridCol w="3636264">
                  <a:extLst>
                    <a:ext uri="{9D8B030D-6E8A-4147-A177-3AD203B41FA5}">
                      <a16:colId xmlns:a16="http://schemas.microsoft.com/office/drawing/2014/main" val="2415491357"/>
                    </a:ext>
                  </a:extLst>
                </a:gridCol>
                <a:gridCol w="3636264">
                  <a:extLst>
                    <a:ext uri="{9D8B030D-6E8A-4147-A177-3AD203B41FA5}">
                      <a16:colId xmlns:a16="http://schemas.microsoft.com/office/drawing/2014/main" val="2276536555"/>
                    </a:ext>
                  </a:extLst>
                </a:gridCol>
              </a:tblGrid>
              <a:tr h="107728">
                <a:tc>
                  <a:txBody>
                    <a:bodyPr/>
                    <a:lstStyle/>
                    <a:p>
                      <a:r>
                        <a:rPr lang="de-DE" sz="1400" b="1"/>
                        <a:t>Zielland</a:t>
                      </a:r>
                      <a:endParaRPr lang="de-DE" sz="1400"/>
                    </a:p>
                  </a:txBody>
                  <a:tcPr marL="13883" marR="13883" marT="13883" marB="13883" anchor="ctr">
                    <a:lnL>
                      <a:noFill/>
                    </a:lnL>
                    <a:lnR>
                      <a:noFill/>
                    </a:lnR>
                    <a:lnT>
                      <a:noFill/>
                    </a:lnT>
                    <a:lnB>
                      <a:noFill/>
                    </a:lnB>
                    <a:noFill/>
                  </a:tcPr>
                </a:tc>
                <a:tc>
                  <a:txBody>
                    <a:bodyPr/>
                    <a:lstStyle/>
                    <a:p>
                      <a:r>
                        <a:rPr lang="de-DE" sz="1400" b="1"/>
                        <a:t>monatlicher Mobilitätszuschuss</a:t>
                      </a:r>
                      <a:endParaRPr lang="de-DE" sz="1400"/>
                    </a:p>
                  </a:txBody>
                  <a:tcPr marL="13883" marR="13883" marT="13883" marB="13883" anchor="ctr">
                    <a:lnL>
                      <a:noFill/>
                    </a:lnL>
                    <a:lnR>
                      <a:noFill/>
                    </a:lnR>
                    <a:lnT>
                      <a:noFill/>
                    </a:lnT>
                    <a:lnB>
                      <a:noFill/>
                    </a:lnB>
                    <a:noFill/>
                  </a:tcPr>
                </a:tc>
                <a:extLst>
                  <a:ext uri="{0D108BD9-81ED-4DB2-BD59-A6C34878D82A}">
                    <a16:rowId xmlns:a16="http://schemas.microsoft.com/office/drawing/2014/main" val="997986411"/>
                  </a:ext>
                </a:extLst>
              </a:tr>
              <a:tr h="667471">
                <a:tc>
                  <a:txBody>
                    <a:bodyPr/>
                    <a:lstStyle/>
                    <a:p>
                      <a:pPr algn="l"/>
                      <a:r>
                        <a:rPr lang="de-DE" sz="1400" b="1" dirty="0">
                          <a:effectLst/>
                        </a:rPr>
                        <a:t>Ländergruppe 1:</a:t>
                      </a:r>
                      <a:br>
                        <a:rPr lang="de-DE" sz="1400" dirty="0">
                          <a:effectLst/>
                        </a:rPr>
                      </a:br>
                      <a:r>
                        <a:rPr lang="de-DE" sz="1400" dirty="0">
                          <a:effectLst/>
                        </a:rPr>
                        <a:t>Belgien, Dänemark, Deutschland, Finnland, Frankreich, Irland, Island, Italien, Liechtenstein, Luxemburg, Niederlande, Norwegen, Österreich, Schweden</a:t>
                      </a:r>
                    </a:p>
                  </a:txBody>
                  <a:tcPr marL="13883" marR="13883" marT="13883" marB="13883" anchor="ctr">
                    <a:lnL>
                      <a:noFill/>
                    </a:lnL>
                    <a:lnR>
                      <a:noFill/>
                    </a:lnR>
                    <a:lnT>
                      <a:noFill/>
                    </a:lnT>
                    <a:lnB>
                      <a:noFill/>
                    </a:lnB>
                    <a:noFill/>
                  </a:tcPr>
                </a:tc>
                <a:tc>
                  <a:txBody>
                    <a:bodyPr/>
                    <a:lstStyle/>
                    <a:p>
                      <a:pPr algn="ctr"/>
                      <a:r>
                        <a:rPr lang="de-DE" sz="1400">
                          <a:effectLst/>
                        </a:rPr>
                        <a:t>750,- €</a:t>
                      </a:r>
                    </a:p>
                  </a:txBody>
                  <a:tcPr marL="13883" marR="13883" marT="13883" marB="13883" anchor="ctr">
                    <a:lnL>
                      <a:noFill/>
                    </a:lnL>
                    <a:lnR>
                      <a:noFill/>
                    </a:lnR>
                    <a:lnT>
                      <a:noFill/>
                    </a:lnT>
                    <a:lnB>
                      <a:noFill/>
                    </a:lnB>
                    <a:noFill/>
                  </a:tcPr>
                </a:tc>
                <a:extLst>
                  <a:ext uri="{0D108BD9-81ED-4DB2-BD59-A6C34878D82A}">
                    <a16:rowId xmlns:a16="http://schemas.microsoft.com/office/drawing/2014/main" val="3916213323"/>
                  </a:ext>
                </a:extLst>
              </a:tr>
              <a:tr h="427582">
                <a:tc>
                  <a:txBody>
                    <a:bodyPr/>
                    <a:lstStyle/>
                    <a:p>
                      <a:r>
                        <a:rPr lang="de-DE" sz="1400" b="1" dirty="0"/>
                        <a:t>Ländergruppe 2:</a:t>
                      </a:r>
                      <a:br>
                        <a:rPr lang="de-DE" sz="1400" b="1" dirty="0"/>
                      </a:br>
                      <a:r>
                        <a:rPr lang="de-DE" sz="1400" dirty="0"/>
                        <a:t>Estland, Griechenland, Lettland, Malta, Portugal, Slowakei, Slowenien, Spanien, Tschechien, Zypern</a:t>
                      </a:r>
                    </a:p>
                  </a:txBody>
                  <a:tcPr marL="13883" marR="13883" marT="13883" marB="13883" anchor="ctr">
                    <a:lnL>
                      <a:noFill/>
                    </a:lnL>
                    <a:lnR>
                      <a:noFill/>
                    </a:lnR>
                    <a:lnT>
                      <a:noFill/>
                    </a:lnT>
                    <a:lnB>
                      <a:noFill/>
                    </a:lnB>
                    <a:noFill/>
                  </a:tcPr>
                </a:tc>
                <a:tc>
                  <a:txBody>
                    <a:bodyPr/>
                    <a:lstStyle/>
                    <a:p>
                      <a:pPr algn="ctr"/>
                      <a:r>
                        <a:rPr lang="de-DE" sz="1400">
                          <a:effectLst/>
                        </a:rPr>
                        <a:t>690,- €</a:t>
                      </a:r>
                    </a:p>
                  </a:txBody>
                  <a:tcPr marL="13883" marR="13883" marT="13883" marB="13883" anchor="ctr">
                    <a:lnL>
                      <a:noFill/>
                    </a:lnL>
                    <a:lnR>
                      <a:noFill/>
                    </a:lnR>
                    <a:lnT>
                      <a:noFill/>
                    </a:lnT>
                    <a:lnB>
                      <a:noFill/>
                    </a:lnB>
                    <a:noFill/>
                  </a:tcPr>
                </a:tc>
                <a:extLst>
                  <a:ext uri="{0D108BD9-81ED-4DB2-BD59-A6C34878D82A}">
                    <a16:rowId xmlns:a16="http://schemas.microsoft.com/office/drawing/2014/main" val="2968707848"/>
                  </a:ext>
                </a:extLst>
              </a:tr>
              <a:tr h="427582">
                <a:tc>
                  <a:txBody>
                    <a:bodyPr/>
                    <a:lstStyle/>
                    <a:p>
                      <a:r>
                        <a:rPr lang="de-DE" sz="1400" b="1"/>
                        <a:t>Ländergruppe 3:</a:t>
                      </a:r>
                      <a:br>
                        <a:rPr lang="de-DE" sz="1400" b="1"/>
                      </a:br>
                      <a:r>
                        <a:rPr lang="de-DE" sz="1400"/>
                        <a:t>Bulgarien, Kroatien, Litauen, Nordmazedonien, Polen, Rumänien, Serbien, Türkei, Ungarn</a:t>
                      </a:r>
                    </a:p>
                  </a:txBody>
                  <a:tcPr marL="13883" marR="13883" marT="13883" marB="13883" anchor="ctr">
                    <a:lnL>
                      <a:noFill/>
                    </a:lnL>
                    <a:lnR>
                      <a:noFill/>
                    </a:lnR>
                    <a:lnT>
                      <a:noFill/>
                    </a:lnT>
                    <a:lnB>
                      <a:noFill/>
                    </a:lnB>
                    <a:noFill/>
                  </a:tcPr>
                </a:tc>
                <a:tc>
                  <a:txBody>
                    <a:bodyPr/>
                    <a:lstStyle/>
                    <a:p>
                      <a:pPr algn="ctr"/>
                      <a:r>
                        <a:rPr lang="de-DE" sz="1400" dirty="0">
                          <a:effectLst/>
                        </a:rPr>
                        <a:t>690.- €</a:t>
                      </a:r>
                    </a:p>
                  </a:txBody>
                  <a:tcPr marL="13883" marR="13883" marT="13883" marB="13883" anchor="ctr">
                    <a:lnL>
                      <a:noFill/>
                    </a:lnL>
                    <a:lnR>
                      <a:noFill/>
                    </a:lnR>
                    <a:lnT>
                      <a:noFill/>
                    </a:lnT>
                    <a:lnB>
                      <a:noFill/>
                    </a:lnB>
                    <a:noFill/>
                  </a:tcPr>
                </a:tc>
                <a:extLst>
                  <a:ext uri="{0D108BD9-81ED-4DB2-BD59-A6C34878D82A}">
                    <a16:rowId xmlns:a16="http://schemas.microsoft.com/office/drawing/2014/main" val="2075305060"/>
                  </a:ext>
                </a:extLst>
              </a:tr>
            </a:tbl>
          </a:graphicData>
        </a:graphic>
      </p:graphicFrame>
      <p:sp>
        <p:nvSpPr>
          <p:cNvPr id="13" name="Textfeld 12">
            <a:extLst>
              <a:ext uri="{FF2B5EF4-FFF2-40B4-BE49-F238E27FC236}">
                <a16:creationId xmlns:a16="http://schemas.microsoft.com/office/drawing/2014/main" id="{3CA428BC-E3F0-5F69-BB2F-BCEE04546CA7}"/>
              </a:ext>
            </a:extLst>
          </p:cNvPr>
          <p:cNvSpPr txBox="1"/>
          <p:nvPr/>
        </p:nvSpPr>
        <p:spPr>
          <a:xfrm>
            <a:off x="916939" y="5638800"/>
            <a:ext cx="8608061" cy="584775"/>
          </a:xfrm>
          <a:prstGeom prst="rect">
            <a:avLst/>
          </a:prstGeom>
          <a:noFill/>
        </p:spPr>
        <p:txBody>
          <a:bodyPr wrap="square" rtlCol="0">
            <a:spAutoFit/>
          </a:bodyPr>
          <a:lstStyle/>
          <a:p>
            <a:r>
              <a:rPr lang="de-DE" sz="1600" dirty="0"/>
              <a:t>Die </a:t>
            </a:r>
            <a:r>
              <a:rPr lang="de-DE" sz="1600" dirty="0">
                <a:solidFill>
                  <a:srgbClr val="92D050"/>
                </a:solidFill>
              </a:rPr>
              <a:t>Schweiz</a:t>
            </a:r>
            <a:r>
              <a:rPr lang="de-DE" sz="1600" dirty="0"/>
              <a:t> und </a:t>
            </a:r>
            <a:r>
              <a:rPr lang="de-DE" sz="1600" dirty="0">
                <a:solidFill>
                  <a:srgbClr val="92D050"/>
                </a:solidFill>
              </a:rPr>
              <a:t>Großbritannien</a:t>
            </a:r>
            <a:r>
              <a:rPr lang="de-DE" sz="1600" dirty="0"/>
              <a:t> gehören in Erasmus+ zur weltweiten Mobilität, allerdings berechnen sich hier die Raten nach denen der Ländergruppe 1 Europas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9826752" y="227075"/>
            <a:ext cx="2138171" cy="566927"/>
          </a:xfrm>
          <a:prstGeom prst="rect">
            <a:avLst/>
          </a:prstGeom>
          <a:blipFill>
            <a:blip r:embed="rId2" cstate="print"/>
            <a:stretch>
              <a:fillRect/>
            </a:stretch>
          </a:blipFill>
        </p:spPr>
        <p:txBody>
          <a:bodyPr wrap="square" lIns="0" tIns="0" rIns="0" bIns="0" rtlCol="0"/>
          <a:lstStyle/>
          <a:p>
            <a:endParaRPr/>
          </a:p>
        </p:txBody>
      </p:sp>
      <p:sp>
        <p:nvSpPr>
          <p:cNvPr id="3" name="object 3"/>
          <p:cNvSpPr txBox="1"/>
          <p:nvPr/>
        </p:nvSpPr>
        <p:spPr>
          <a:xfrm>
            <a:off x="636960" y="1673786"/>
            <a:ext cx="9267825" cy="4686539"/>
          </a:xfrm>
          <a:prstGeom prst="rect">
            <a:avLst/>
          </a:prstGeom>
        </p:spPr>
        <p:txBody>
          <a:bodyPr vert="horz" wrap="square" lIns="0" tIns="13335" rIns="0" bIns="0" rtlCol="0">
            <a:spAutoFit/>
          </a:bodyPr>
          <a:lstStyle/>
          <a:p>
            <a:pPr marL="12700">
              <a:lnSpc>
                <a:spcPct val="100000"/>
              </a:lnSpc>
              <a:spcBef>
                <a:spcPts val="105"/>
              </a:spcBef>
              <a:tabLst>
                <a:tab pos="469265" algn="l"/>
              </a:tabLst>
            </a:pPr>
            <a:r>
              <a:rPr sz="2000" spc="-10" dirty="0">
                <a:latin typeface="Calibri"/>
                <a:cs typeface="Calibri"/>
              </a:rPr>
              <a:t>(1)</a:t>
            </a:r>
            <a:r>
              <a:rPr lang="de-DE" sz="2000" spc="-10" dirty="0">
                <a:latin typeface="Calibri"/>
                <a:cs typeface="Calibri"/>
              </a:rPr>
              <a:t> </a:t>
            </a:r>
            <a:r>
              <a:rPr sz="2000" spc="-15" dirty="0" err="1">
                <a:latin typeface="Calibri"/>
                <a:cs typeface="Calibri"/>
              </a:rPr>
              <a:t>Aufstockungsbetrag</a:t>
            </a:r>
            <a:r>
              <a:rPr sz="2000" spc="-15" dirty="0">
                <a:latin typeface="Calibri"/>
                <a:cs typeface="Calibri"/>
              </a:rPr>
              <a:t> </a:t>
            </a:r>
            <a:r>
              <a:rPr sz="2000" spc="-10" dirty="0" err="1">
                <a:solidFill>
                  <a:srgbClr val="92D050"/>
                </a:solidFill>
                <a:latin typeface="Calibri"/>
                <a:cs typeface="Calibri"/>
              </a:rPr>
              <a:t>Nachhaltiges</a:t>
            </a:r>
            <a:r>
              <a:rPr sz="2000" spc="-10" dirty="0">
                <a:solidFill>
                  <a:srgbClr val="92D050"/>
                </a:solidFill>
                <a:latin typeface="Calibri"/>
                <a:cs typeface="Calibri"/>
              </a:rPr>
              <a:t> Reisen/Green</a:t>
            </a:r>
            <a:r>
              <a:rPr sz="2000" spc="-110" dirty="0">
                <a:solidFill>
                  <a:srgbClr val="92D050"/>
                </a:solidFill>
                <a:latin typeface="Calibri"/>
                <a:cs typeface="Calibri"/>
              </a:rPr>
              <a:t> </a:t>
            </a:r>
            <a:r>
              <a:rPr sz="2000" spc="-40" dirty="0">
                <a:solidFill>
                  <a:srgbClr val="92D050"/>
                </a:solidFill>
                <a:latin typeface="Calibri"/>
                <a:cs typeface="Calibri"/>
              </a:rPr>
              <a:t>Travel</a:t>
            </a:r>
            <a:br>
              <a:rPr lang="de-DE" sz="2000" spc="-40" dirty="0">
                <a:solidFill>
                  <a:srgbClr val="92D050"/>
                </a:solidFill>
                <a:latin typeface="Calibri"/>
                <a:cs typeface="Calibri"/>
              </a:rPr>
            </a:br>
            <a:endParaRPr sz="2000" dirty="0">
              <a:solidFill>
                <a:srgbClr val="92D050"/>
              </a:solidFill>
              <a:latin typeface="Calibri"/>
              <a:cs typeface="Calibri"/>
            </a:endParaRPr>
          </a:p>
          <a:p>
            <a:pPr marL="354965" marR="5080" indent="-342900">
              <a:lnSpc>
                <a:spcPct val="100000"/>
              </a:lnSpc>
              <a:buFont typeface="Arial"/>
              <a:buChar char="•"/>
              <a:tabLst>
                <a:tab pos="354965" algn="l"/>
                <a:tab pos="355600" algn="l"/>
              </a:tabLst>
            </a:pPr>
            <a:r>
              <a:rPr sz="2000" spc="-5" dirty="0" err="1">
                <a:latin typeface="Calibri"/>
                <a:cs typeface="Calibri"/>
              </a:rPr>
              <a:t>zusätzliche</a:t>
            </a:r>
            <a:r>
              <a:rPr sz="2000" spc="-5" dirty="0">
                <a:latin typeface="Calibri"/>
                <a:cs typeface="Calibri"/>
              </a:rPr>
              <a:t> </a:t>
            </a:r>
            <a:r>
              <a:rPr lang="de-DE" sz="2000" spc="-5" dirty="0">
                <a:latin typeface="Calibri"/>
                <a:cs typeface="Calibri"/>
              </a:rPr>
              <a:t>Länderpauschalen</a:t>
            </a:r>
            <a:r>
              <a:rPr sz="2000" b="1" spc="-5" dirty="0">
                <a:latin typeface="Calibri"/>
                <a:cs typeface="Calibri"/>
              </a:rPr>
              <a:t> </a:t>
            </a:r>
            <a:r>
              <a:rPr sz="2000" dirty="0">
                <a:latin typeface="Calibri"/>
                <a:cs typeface="Calibri"/>
              </a:rPr>
              <a:t>für </a:t>
            </a:r>
            <a:r>
              <a:rPr sz="2000" spc="-5" dirty="0" err="1">
                <a:latin typeface="Calibri"/>
                <a:cs typeface="Calibri"/>
              </a:rPr>
              <a:t>Nutzung</a:t>
            </a:r>
            <a:r>
              <a:rPr sz="2000" spc="-5" dirty="0">
                <a:latin typeface="Calibri"/>
                <a:cs typeface="Calibri"/>
              </a:rPr>
              <a:t> </a:t>
            </a:r>
            <a:r>
              <a:rPr sz="2000" spc="-10" dirty="0">
                <a:latin typeface="Calibri"/>
                <a:cs typeface="Calibri"/>
              </a:rPr>
              <a:t>von </a:t>
            </a:r>
            <a:r>
              <a:rPr sz="2000" spc="-5" dirty="0" err="1">
                <a:latin typeface="Calibri"/>
                <a:cs typeface="Calibri"/>
              </a:rPr>
              <a:t>nachhaltigen</a:t>
            </a:r>
            <a:r>
              <a:rPr sz="2000" spc="-5" dirty="0">
                <a:latin typeface="Calibri"/>
                <a:cs typeface="Calibri"/>
              </a:rPr>
              <a:t>,</a:t>
            </a:r>
            <a:r>
              <a:rPr sz="2000" spc="-225" dirty="0">
                <a:latin typeface="Calibri"/>
                <a:cs typeface="Calibri"/>
              </a:rPr>
              <a:t> </a:t>
            </a:r>
            <a:r>
              <a:rPr sz="2000" spc="-5" dirty="0" err="1">
                <a:latin typeface="Calibri"/>
                <a:cs typeface="Calibri"/>
              </a:rPr>
              <a:t>emissionsarmen</a:t>
            </a:r>
            <a:r>
              <a:rPr sz="2000" spc="-5" dirty="0">
                <a:latin typeface="Calibri"/>
                <a:cs typeface="Calibri"/>
              </a:rPr>
              <a:t>  </a:t>
            </a:r>
            <a:r>
              <a:rPr sz="2000" spc="-20" dirty="0" err="1">
                <a:latin typeface="Calibri"/>
                <a:cs typeface="Calibri"/>
              </a:rPr>
              <a:t>Transportmitteln</a:t>
            </a:r>
            <a:r>
              <a:rPr sz="2000" spc="-20" dirty="0">
                <a:latin typeface="Calibri"/>
                <a:cs typeface="Calibri"/>
              </a:rPr>
              <a:t> </a:t>
            </a:r>
            <a:r>
              <a:rPr sz="2000" dirty="0">
                <a:latin typeface="Calibri"/>
                <a:cs typeface="Calibri"/>
              </a:rPr>
              <a:t>für den </a:t>
            </a:r>
            <a:r>
              <a:rPr sz="2000" spc="-10" dirty="0" err="1">
                <a:latin typeface="Calibri"/>
                <a:cs typeface="Calibri"/>
              </a:rPr>
              <a:t>Hauptteil</a:t>
            </a:r>
            <a:r>
              <a:rPr sz="2000" spc="-10" dirty="0">
                <a:latin typeface="Calibri"/>
                <a:cs typeface="Calibri"/>
              </a:rPr>
              <a:t> </a:t>
            </a:r>
            <a:r>
              <a:rPr sz="2000" dirty="0">
                <a:latin typeface="Calibri"/>
                <a:cs typeface="Calibri"/>
              </a:rPr>
              <a:t>der </a:t>
            </a:r>
            <a:r>
              <a:rPr sz="2000" spc="-5" dirty="0" err="1">
                <a:latin typeface="Calibri"/>
                <a:cs typeface="Calibri"/>
              </a:rPr>
              <a:t>Anreise</a:t>
            </a:r>
            <a:r>
              <a:rPr sz="2000" spc="-5" dirty="0">
                <a:latin typeface="Calibri"/>
                <a:cs typeface="Calibri"/>
              </a:rPr>
              <a:t> </a:t>
            </a:r>
            <a:r>
              <a:rPr sz="2000" spc="-10" dirty="0">
                <a:latin typeface="Calibri"/>
                <a:cs typeface="Calibri"/>
              </a:rPr>
              <a:t>ins/</a:t>
            </a:r>
            <a:r>
              <a:rPr sz="2000" spc="-10" dirty="0" err="1">
                <a:latin typeface="Calibri"/>
                <a:cs typeface="Calibri"/>
              </a:rPr>
              <a:t>Abreise</a:t>
            </a:r>
            <a:r>
              <a:rPr sz="2000" spc="-10" dirty="0">
                <a:latin typeface="Calibri"/>
                <a:cs typeface="Calibri"/>
              </a:rPr>
              <a:t> </a:t>
            </a:r>
            <a:r>
              <a:rPr sz="2000" dirty="0" err="1">
                <a:latin typeface="Calibri"/>
                <a:cs typeface="Calibri"/>
              </a:rPr>
              <a:t>aus</a:t>
            </a:r>
            <a:r>
              <a:rPr sz="2000" dirty="0">
                <a:latin typeface="Calibri"/>
                <a:cs typeface="Calibri"/>
              </a:rPr>
              <a:t> dem</a:t>
            </a:r>
            <a:r>
              <a:rPr sz="2000" spc="-254" dirty="0">
                <a:latin typeface="Calibri"/>
                <a:cs typeface="Calibri"/>
              </a:rPr>
              <a:t> </a:t>
            </a:r>
            <a:r>
              <a:rPr sz="2000" dirty="0" err="1">
                <a:latin typeface="Calibri"/>
                <a:cs typeface="Calibri"/>
              </a:rPr>
              <a:t>Ausland</a:t>
            </a:r>
            <a:endParaRPr sz="2000" dirty="0">
              <a:latin typeface="Calibri"/>
              <a:cs typeface="Calibri"/>
            </a:endParaRPr>
          </a:p>
          <a:p>
            <a:pPr>
              <a:lnSpc>
                <a:spcPct val="100000"/>
              </a:lnSpc>
            </a:pPr>
            <a:endParaRPr sz="2000" dirty="0">
              <a:latin typeface="Calibri"/>
              <a:cs typeface="Calibri"/>
            </a:endParaRPr>
          </a:p>
          <a:p>
            <a:pPr>
              <a:lnSpc>
                <a:spcPct val="100000"/>
              </a:lnSpc>
              <a:spcBef>
                <a:spcPts val="40"/>
              </a:spcBef>
            </a:pPr>
            <a:endParaRPr sz="1900" dirty="0">
              <a:latin typeface="Calibri"/>
              <a:cs typeface="Calibri"/>
            </a:endParaRPr>
          </a:p>
          <a:p>
            <a:pPr marL="12700">
              <a:lnSpc>
                <a:spcPct val="100000"/>
              </a:lnSpc>
              <a:spcBef>
                <a:spcPts val="5"/>
              </a:spcBef>
            </a:pPr>
            <a:r>
              <a:rPr sz="2000" spc="-5" dirty="0">
                <a:latin typeface="Calibri"/>
                <a:cs typeface="Calibri"/>
              </a:rPr>
              <a:t>(2) </a:t>
            </a:r>
            <a:r>
              <a:rPr sz="2000" spc="-15" dirty="0" err="1">
                <a:latin typeface="Calibri"/>
                <a:cs typeface="Calibri"/>
              </a:rPr>
              <a:t>Aufstockungsbetrag</a:t>
            </a:r>
            <a:r>
              <a:rPr sz="2000" spc="-15" dirty="0">
                <a:latin typeface="Calibri"/>
                <a:cs typeface="Calibri"/>
              </a:rPr>
              <a:t> </a:t>
            </a:r>
            <a:r>
              <a:rPr sz="2000" spc="-10" dirty="0" err="1">
                <a:solidFill>
                  <a:srgbClr val="92D050"/>
                </a:solidFill>
                <a:latin typeface="Calibri"/>
                <a:cs typeface="Calibri"/>
              </a:rPr>
              <a:t>Geringere</a:t>
            </a:r>
            <a:r>
              <a:rPr sz="2000" spc="-75" dirty="0">
                <a:solidFill>
                  <a:srgbClr val="92D050"/>
                </a:solidFill>
                <a:latin typeface="Calibri"/>
                <a:cs typeface="Calibri"/>
              </a:rPr>
              <a:t> </a:t>
            </a:r>
            <a:r>
              <a:rPr sz="2000" spc="-5" dirty="0" err="1">
                <a:solidFill>
                  <a:srgbClr val="92D050"/>
                </a:solidFill>
                <a:latin typeface="Calibri"/>
                <a:cs typeface="Calibri"/>
              </a:rPr>
              <a:t>Chancen</a:t>
            </a:r>
            <a:br>
              <a:rPr lang="de-DE" sz="2000" spc="-5" dirty="0">
                <a:solidFill>
                  <a:srgbClr val="92D050"/>
                </a:solidFill>
                <a:latin typeface="Calibri"/>
                <a:cs typeface="Calibri"/>
              </a:rPr>
            </a:br>
            <a:endParaRPr sz="2000" dirty="0">
              <a:solidFill>
                <a:srgbClr val="92D050"/>
              </a:solidFill>
              <a:latin typeface="Calibri"/>
              <a:cs typeface="Calibri"/>
            </a:endParaRPr>
          </a:p>
          <a:p>
            <a:pPr marL="355600" indent="-342900">
              <a:lnSpc>
                <a:spcPct val="100000"/>
              </a:lnSpc>
              <a:buFont typeface="Arial"/>
              <a:buChar char="•"/>
              <a:tabLst>
                <a:tab pos="354965" algn="l"/>
                <a:tab pos="355600" algn="l"/>
              </a:tabLst>
            </a:pPr>
            <a:r>
              <a:rPr sz="2000" spc="-5" dirty="0" err="1">
                <a:latin typeface="Calibri"/>
                <a:cs typeface="Calibri"/>
              </a:rPr>
              <a:t>zusätzliche</a:t>
            </a:r>
            <a:r>
              <a:rPr sz="2000" spc="-5" dirty="0">
                <a:latin typeface="Calibri"/>
                <a:cs typeface="Calibri"/>
              </a:rPr>
              <a:t> </a:t>
            </a:r>
            <a:r>
              <a:rPr sz="2000" spc="-10" dirty="0" err="1">
                <a:latin typeface="Calibri"/>
                <a:cs typeface="Calibri"/>
              </a:rPr>
              <a:t>Pauschale</a:t>
            </a:r>
            <a:r>
              <a:rPr sz="2000" spc="-10" dirty="0">
                <a:latin typeface="Calibri"/>
                <a:cs typeface="Calibri"/>
              </a:rPr>
              <a:t> </a:t>
            </a:r>
            <a:r>
              <a:rPr sz="2000" spc="-5" dirty="0" err="1">
                <a:latin typeface="Calibri"/>
                <a:cs typeface="Calibri"/>
              </a:rPr>
              <a:t>zur</a:t>
            </a:r>
            <a:r>
              <a:rPr sz="2000" spc="-5" dirty="0">
                <a:latin typeface="Calibri"/>
                <a:cs typeface="Calibri"/>
              </a:rPr>
              <a:t> </a:t>
            </a:r>
            <a:r>
              <a:rPr sz="2000" spc="-15" dirty="0" err="1">
                <a:latin typeface="Calibri"/>
                <a:cs typeface="Calibri"/>
              </a:rPr>
              <a:t>Förderrate</a:t>
            </a:r>
            <a:r>
              <a:rPr sz="2000" dirty="0">
                <a:latin typeface="Calibri"/>
                <a:cs typeface="Calibri"/>
              </a:rPr>
              <a:t>: </a:t>
            </a:r>
            <a:r>
              <a:rPr sz="2000" b="1" dirty="0">
                <a:latin typeface="Calibri"/>
                <a:cs typeface="Calibri"/>
              </a:rPr>
              <a:t>250 </a:t>
            </a:r>
            <a:r>
              <a:rPr sz="2000" b="1" spc="-10" dirty="0">
                <a:latin typeface="Calibri"/>
                <a:cs typeface="Calibri"/>
              </a:rPr>
              <a:t>Euro/Monat </a:t>
            </a:r>
            <a:r>
              <a:rPr sz="2000" b="1" spc="-5" dirty="0">
                <a:latin typeface="Calibri"/>
                <a:cs typeface="Calibri"/>
              </a:rPr>
              <a:t>(8,33</a:t>
            </a:r>
            <a:r>
              <a:rPr sz="2000" b="1" spc="-265" dirty="0">
                <a:latin typeface="Calibri"/>
                <a:cs typeface="Calibri"/>
              </a:rPr>
              <a:t> </a:t>
            </a:r>
            <a:r>
              <a:rPr sz="2000" b="1" spc="-25" dirty="0">
                <a:latin typeface="Calibri"/>
                <a:cs typeface="Calibri"/>
              </a:rPr>
              <a:t>Euro/Tag)</a:t>
            </a:r>
            <a:endParaRPr sz="2000" dirty="0">
              <a:latin typeface="Calibri"/>
              <a:cs typeface="Calibri"/>
            </a:endParaRPr>
          </a:p>
          <a:p>
            <a:pPr marL="1213485" lvl="1" indent="-287020">
              <a:lnSpc>
                <a:spcPct val="100000"/>
              </a:lnSpc>
              <a:spcBef>
                <a:spcPts val="10"/>
              </a:spcBef>
              <a:buChar char="•"/>
              <a:tabLst>
                <a:tab pos="1213485" algn="l"/>
                <a:tab pos="1214120" algn="l"/>
              </a:tabLst>
            </a:pPr>
            <a:r>
              <a:rPr sz="1800" dirty="0">
                <a:latin typeface="Calibri"/>
                <a:cs typeface="Calibri"/>
              </a:rPr>
              <a:t>für </a:t>
            </a:r>
            <a:r>
              <a:rPr sz="1800" spc="-5" dirty="0" err="1">
                <a:latin typeface="Calibri"/>
                <a:cs typeface="Calibri"/>
              </a:rPr>
              <a:t>Studierende</a:t>
            </a:r>
            <a:r>
              <a:rPr sz="1800" spc="-5" dirty="0">
                <a:latin typeface="Calibri"/>
                <a:cs typeface="Calibri"/>
              </a:rPr>
              <a:t> </a:t>
            </a:r>
            <a:r>
              <a:rPr sz="1800" spc="-5" dirty="0" err="1">
                <a:latin typeface="Calibri"/>
                <a:cs typeface="Calibri"/>
              </a:rPr>
              <a:t>mit</a:t>
            </a:r>
            <a:r>
              <a:rPr sz="1800" spc="-55" dirty="0">
                <a:latin typeface="Calibri"/>
                <a:cs typeface="Calibri"/>
              </a:rPr>
              <a:t> </a:t>
            </a:r>
            <a:r>
              <a:rPr sz="1800" spc="-10" dirty="0">
                <a:latin typeface="Calibri"/>
                <a:cs typeface="Calibri"/>
              </a:rPr>
              <a:t>Kind/ern</a:t>
            </a:r>
            <a:endParaRPr sz="1800" dirty="0">
              <a:latin typeface="Calibri"/>
              <a:cs typeface="Calibri"/>
            </a:endParaRPr>
          </a:p>
          <a:p>
            <a:pPr marL="1213485" lvl="1" indent="-287020">
              <a:lnSpc>
                <a:spcPct val="100000"/>
              </a:lnSpc>
              <a:spcBef>
                <a:spcPts val="505"/>
              </a:spcBef>
              <a:buChar char="•"/>
              <a:tabLst>
                <a:tab pos="1213485" algn="l"/>
                <a:tab pos="1214120" algn="l"/>
              </a:tabLst>
            </a:pPr>
            <a:r>
              <a:rPr sz="1800" dirty="0">
                <a:latin typeface="Calibri"/>
                <a:cs typeface="Calibri"/>
              </a:rPr>
              <a:t>für </a:t>
            </a:r>
            <a:r>
              <a:rPr sz="1800" spc="-5" dirty="0" err="1">
                <a:latin typeface="Calibri"/>
                <a:cs typeface="Calibri"/>
              </a:rPr>
              <a:t>Studierende</a:t>
            </a:r>
            <a:r>
              <a:rPr sz="1800" spc="-5" dirty="0">
                <a:latin typeface="Calibri"/>
                <a:cs typeface="Calibri"/>
              </a:rPr>
              <a:t> </a:t>
            </a:r>
            <a:r>
              <a:rPr sz="1800" spc="-5" dirty="0" err="1">
                <a:latin typeface="Calibri"/>
                <a:cs typeface="Calibri"/>
              </a:rPr>
              <a:t>mit</a:t>
            </a:r>
            <a:r>
              <a:rPr sz="1800" spc="-5" dirty="0">
                <a:latin typeface="Calibri"/>
                <a:cs typeface="Calibri"/>
              </a:rPr>
              <a:t> </a:t>
            </a:r>
            <a:r>
              <a:rPr sz="1800" spc="-5" dirty="0" err="1">
                <a:latin typeface="Calibri"/>
                <a:cs typeface="Calibri"/>
              </a:rPr>
              <a:t>Behinderung</a:t>
            </a:r>
            <a:r>
              <a:rPr sz="1800" spc="-5" dirty="0">
                <a:latin typeface="Calibri"/>
                <a:cs typeface="Calibri"/>
              </a:rPr>
              <a:t> (ab </a:t>
            </a:r>
            <a:r>
              <a:rPr sz="1800" dirty="0" err="1">
                <a:latin typeface="Calibri"/>
                <a:cs typeface="Calibri"/>
              </a:rPr>
              <a:t>GdB</a:t>
            </a:r>
            <a:r>
              <a:rPr sz="1800" spc="-80" dirty="0">
                <a:latin typeface="Calibri"/>
                <a:cs typeface="Calibri"/>
              </a:rPr>
              <a:t> </a:t>
            </a:r>
            <a:r>
              <a:rPr sz="1800" dirty="0">
                <a:latin typeface="Calibri"/>
                <a:cs typeface="Calibri"/>
              </a:rPr>
              <a:t>20)</a:t>
            </a:r>
          </a:p>
          <a:p>
            <a:pPr marL="1213485" lvl="1" indent="-287020">
              <a:lnSpc>
                <a:spcPct val="100000"/>
              </a:lnSpc>
              <a:spcBef>
                <a:spcPts val="500"/>
              </a:spcBef>
              <a:buChar char="•"/>
              <a:tabLst>
                <a:tab pos="1213485" algn="l"/>
                <a:tab pos="1214120" algn="l"/>
              </a:tabLst>
            </a:pPr>
            <a:r>
              <a:rPr sz="1800" dirty="0">
                <a:latin typeface="Calibri"/>
                <a:cs typeface="Calibri"/>
              </a:rPr>
              <a:t>für </a:t>
            </a:r>
            <a:r>
              <a:rPr sz="1800" spc="-5" dirty="0" err="1">
                <a:latin typeface="Calibri"/>
                <a:cs typeface="Calibri"/>
              </a:rPr>
              <a:t>Studierende</a:t>
            </a:r>
            <a:r>
              <a:rPr sz="1800" spc="-5" dirty="0">
                <a:latin typeface="Calibri"/>
                <a:cs typeface="Calibri"/>
              </a:rPr>
              <a:t> </a:t>
            </a:r>
            <a:r>
              <a:rPr sz="1800" spc="-5" dirty="0" err="1">
                <a:latin typeface="Calibri"/>
                <a:cs typeface="Calibri"/>
              </a:rPr>
              <a:t>mit</a:t>
            </a:r>
            <a:r>
              <a:rPr sz="1800" spc="-5" dirty="0">
                <a:latin typeface="Calibri"/>
                <a:cs typeface="Calibri"/>
              </a:rPr>
              <a:t> </a:t>
            </a:r>
            <a:r>
              <a:rPr sz="1800" spc="-10" dirty="0" err="1">
                <a:latin typeface="Calibri"/>
                <a:cs typeface="Calibri"/>
              </a:rPr>
              <a:t>chronischer</a:t>
            </a:r>
            <a:r>
              <a:rPr sz="1800" spc="-90" dirty="0">
                <a:latin typeface="Calibri"/>
                <a:cs typeface="Calibri"/>
              </a:rPr>
              <a:t> </a:t>
            </a:r>
            <a:r>
              <a:rPr sz="1800" spc="-10" dirty="0" err="1">
                <a:latin typeface="Calibri"/>
                <a:cs typeface="Calibri"/>
              </a:rPr>
              <a:t>Erkrankung</a:t>
            </a:r>
            <a:endParaRPr sz="1800" dirty="0">
              <a:latin typeface="Calibri"/>
              <a:cs typeface="Calibri"/>
            </a:endParaRPr>
          </a:p>
          <a:p>
            <a:pPr marL="1213485" lvl="1" indent="-287020">
              <a:lnSpc>
                <a:spcPct val="100000"/>
              </a:lnSpc>
              <a:spcBef>
                <a:spcPts val="495"/>
              </a:spcBef>
              <a:buChar char="•"/>
              <a:tabLst>
                <a:tab pos="1213485" algn="l"/>
                <a:tab pos="1214120" algn="l"/>
              </a:tabLst>
            </a:pPr>
            <a:r>
              <a:rPr sz="1800" dirty="0">
                <a:latin typeface="Calibri"/>
                <a:cs typeface="Calibri"/>
              </a:rPr>
              <a:t>für </a:t>
            </a:r>
            <a:r>
              <a:rPr sz="1800" spc="-5" dirty="0" err="1">
                <a:latin typeface="Calibri"/>
                <a:cs typeface="Calibri"/>
              </a:rPr>
              <a:t>Studierende</a:t>
            </a:r>
            <a:r>
              <a:rPr sz="1800" spc="-5" dirty="0">
                <a:latin typeface="Calibri"/>
                <a:cs typeface="Calibri"/>
              </a:rPr>
              <a:t> </a:t>
            </a:r>
            <a:r>
              <a:rPr sz="1800" dirty="0" err="1">
                <a:latin typeface="Calibri"/>
                <a:cs typeface="Calibri"/>
              </a:rPr>
              <a:t>aus</a:t>
            </a:r>
            <a:r>
              <a:rPr sz="1800" dirty="0">
                <a:latin typeface="Calibri"/>
                <a:cs typeface="Calibri"/>
              </a:rPr>
              <a:t> </a:t>
            </a:r>
            <a:r>
              <a:rPr sz="1800" spc="-10" dirty="0" err="1">
                <a:latin typeface="Calibri"/>
                <a:cs typeface="Calibri"/>
              </a:rPr>
              <a:t>nicht-akademischem</a:t>
            </a:r>
            <a:r>
              <a:rPr sz="1800" spc="-10" dirty="0">
                <a:latin typeface="Calibri"/>
                <a:cs typeface="Calibri"/>
              </a:rPr>
              <a:t> </a:t>
            </a:r>
            <a:r>
              <a:rPr sz="1800" spc="-5" dirty="0" err="1">
                <a:latin typeface="Calibri"/>
                <a:cs typeface="Calibri"/>
              </a:rPr>
              <a:t>Elternhaus</a:t>
            </a:r>
            <a:r>
              <a:rPr sz="1800" spc="-105" dirty="0">
                <a:latin typeface="Calibri"/>
                <a:cs typeface="Calibri"/>
              </a:rPr>
              <a:t> </a:t>
            </a:r>
            <a:r>
              <a:rPr sz="1800" spc="-15" dirty="0">
                <a:latin typeface="Calibri"/>
                <a:cs typeface="Calibri"/>
              </a:rPr>
              <a:t>(</a:t>
            </a:r>
            <a:r>
              <a:rPr sz="1800" spc="-15" dirty="0" err="1">
                <a:latin typeface="Calibri"/>
                <a:cs typeface="Calibri"/>
              </a:rPr>
              <a:t>Erstakademiker</a:t>
            </a:r>
            <a:r>
              <a:rPr sz="1800" spc="-15" dirty="0">
                <a:latin typeface="Calibri"/>
                <a:cs typeface="Calibri"/>
              </a:rPr>
              <a:t>*</a:t>
            </a:r>
            <a:r>
              <a:rPr sz="1800" spc="-15" dirty="0" err="1">
                <a:latin typeface="Calibri"/>
                <a:cs typeface="Calibri"/>
              </a:rPr>
              <a:t>innen</a:t>
            </a:r>
            <a:r>
              <a:rPr sz="1800" spc="-15" dirty="0">
                <a:latin typeface="Calibri"/>
                <a:cs typeface="Calibri"/>
              </a:rPr>
              <a:t>)</a:t>
            </a:r>
            <a:endParaRPr lang="de-DE" sz="1800" spc="-15" dirty="0">
              <a:latin typeface="Calibri"/>
              <a:cs typeface="Calibri"/>
            </a:endParaRPr>
          </a:p>
          <a:p>
            <a:pPr marL="1213485" lvl="1" indent="-287020">
              <a:lnSpc>
                <a:spcPct val="100000"/>
              </a:lnSpc>
              <a:spcBef>
                <a:spcPts val="495"/>
              </a:spcBef>
              <a:buChar char="•"/>
              <a:tabLst>
                <a:tab pos="1213485" algn="l"/>
                <a:tab pos="1214120" algn="l"/>
              </a:tabLst>
            </a:pPr>
            <a:r>
              <a:rPr lang="de-DE" sz="1800" spc="-15" dirty="0">
                <a:latin typeface="Calibri"/>
                <a:cs typeface="Calibri"/>
              </a:rPr>
              <a:t>Ab 2026/27 keine Förderung von berufstätigen Studierenden mehr</a:t>
            </a:r>
            <a:br>
              <a:rPr lang="de-DE" sz="1800" spc="-15" dirty="0">
                <a:latin typeface="Calibri"/>
                <a:cs typeface="Calibri"/>
              </a:rPr>
            </a:br>
            <a:endParaRPr lang="de-DE" sz="1800" dirty="0">
              <a:latin typeface="Calibri"/>
              <a:cs typeface="Calibri"/>
            </a:endParaRPr>
          </a:p>
        </p:txBody>
      </p:sp>
      <p:sp>
        <p:nvSpPr>
          <p:cNvPr id="4" name="object 4"/>
          <p:cNvSpPr txBox="1">
            <a:spLocks noGrp="1"/>
          </p:cNvSpPr>
          <p:nvPr>
            <p:ph type="title"/>
          </p:nvPr>
        </p:nvSpPr>
        <p:spPr>
          <a:xfrm>
            <a:off x="445891" y="685779"/>
            <a:ext cx="8853805" cy="574040"/>
          </a:xfrm>
          <a:prstGeom prst="rect">
            <a:avLst/>
          </a:prstGeom>
        </p:spPr>
        <p:txBody>
          <a:bodyPr vert="horz" wrap="square" lIns="0" tIns="12700" rIns="0" bIns="0" rtlCol="0">
            <a:spAutoFit/>
          </a:bodyPr>
          <a:lstStyle/>
          <a:p>
            <a:pPr marL="12700">
              <a:lnSpc>
                <a:spcPct val="100000"/>
              </a:lnSpc>
              <a:spcBef>
                <a:spcPts val="100"/>
              </a:spcBef>
            </a:pPr>
            <a:r>
              <a:rPr spc="-5" dirty="0"/>
              <a:t>FINANZIERUNG </a:t>
            </a:r>
            <a:r>
              <a:rPr dirty="0"/>
              <a:t>– </a:t>
            </a:r>
            <a:r>
              <a:rPr spc="-5" dirty="0"/>
              <a:t>ERASMUS+</a:t>
            </a:r>
            <a:r>
              <a:rPr spc="-130" dirty="0"/>
              <a:t> </a:t>
            </a:r>
            <a:r>
              <a:rPr spc="-5" dirty="0"/>
              <a:t>AUFSTOCKUNGEN</a:t>
            </a:r>
          </a:p>
        </p:txBody>
      </p:sp>
      <p:sp>
        <p:nvSpPr>
          <p:cNvPr id="5" name="object 5"/>
          <p:cNvSpPr txBox="1"/>
          <p:nvPr/>
        </p:nvSpPr>
        <p:spPr>
          <a:xfrm>
            <a:off x="78739" y="83136"/>
            <a:ext cx="1929764" cy="299720"/>
          </a:xfrm>
          <a:prstGeom prst="rect">
            <a:avLst/>
          </a:prstGeom>
        </p:spPr>
        <p:txBody>
          <a:bodyPr vert="horz" wrap="square" lIns="0" tIns="12700" rIns="0" bIns="0" rtlCol="0">
            <a:spAutoFit/>
          </a:bodyPr>
          <a:lstStyle/>
          <a:p>
            <a:pPr marL="12700">
              <a:lnSpc>
                <a:spcPct val="100000"/>
              </a:lnSpc>
              <a:spcBef>
                <a:spcPts val="100"/>
              </a:spcBef>
            </a:pPr>
            <a:r>
              <a:rPr sz="1800" spc="-10">
                <a:latin typeface="Calibri"/>
                <a:cs typeface="Calibri"/>
              </a:rPr>
              <a:t>AUSLANDSSTUDIUM</a:t>
            </a:r>
            <a:endParaRPr sz="1800">
              <a:latin typeface="Calibri"/>
              <a:cs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49065" y="3010916"/>
            <a:ext cx="2258695" cy="1367682"/>
          </a:xfrm>
          <a:prstGeom prst="rect">
            <a:avLst/>
          </a:prstGeom>
        </p:spPr>
        <p:txBody>
          <a:bodyPr vert="horz" wrap="square" lIns="0" tIns="13335" rIns="0" bIns="0" rtlCol="0">
            <a:spAutoFit/>
          </a:bodyPr>
          <a:lstStyle/>
          <a:p>
            <a:pPr marL="12700">
              <a:lnSpc>
                <a:spcPct val="100000"/>
              </a:lnSpc>
              <a:spcBef>
                <a:spcPts val="105"/>
              </a:spcBef>
            </a:pPr>
            <a:r>
              <a:rPr lang="de-DE" sz="4400" b="0" spc="-10" dirty="0">
                <a:latin typeface="Calibri Light"/>
                <a:cs typeface="Calibri Light"/>
              </a:rPr>
              <a:t>Gibt es </a:t>
            </a:r>
            <a:r>
              <a:rPr sz="4400" b="0" spc="-10" dirty="0">
                <a:solidFill>
                  <a:srgbClr val="92D050"/>
                </a:solidFill>
                <a:latin typeface="Calibri Light"/>
                <a:cs typeface="Calibri Light"/>
              </a:rPr>
              <a:t>FRAGEN</a:t>
            </a:r>
            <a:r>
              <a:rPr sz="4400" b="0" spc="-70" dirty="0">
                <a:latin typeface="Calibri Light"/>
                <a:cs typeface="Calibri Light"/>
              </a:rPr>
              <a:t> </a:t>
            </a:r>
            <a:r>
              <a:rPr sz="4400" b="0" dirty="0">
                <a:latin typeface="Calibri Light"/>
                <a:cs typeface="Calibri Light"/>
              </a:rPr>
              <a:t>?</a:t>
            </a:r>
            <a:endParaRPr sz="4400" dirty="0">
              <a:latin typeface="Calibri Light"/>
              <a:cs typeface="Calibri Light"/>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479514" y="452498"/>
            <a:ext cx="5234305" cy="696595"/>
          </a:xfrm>
          <a:prstGeom prst="rect">
            <a:avLst/>
          </a:prstGeom>
        </p:spPr>
        <p:txBody>
          <a:bodyPr vert="horz" wrap="square" lIns="0" tIns="13335" rIns="0" bIns="0" rtlCol="0">
            <a:spAutoFit/>
          </a:bodyPr>
          <a:lstStyle/>
          <a:p>
            <a:pPr marL="12700">
              <a:lnSpc>
                <a:spcPct val="100000"/>
              </a:lnSpc>
              <a:spcBef>
                <a:spcPts val="105"/>
              </a:spcBef>
            </a:pPr>
            <a:r>
              <a:rPr sz="4400" b="0" spc="-20">
                <a:latin typeface="Calibri Light"/>
                <a:cs typeface="Calibri Light"/>
              </a:rPr>
              <a:t>BEWERBUNGSPROZESS</a:t>
            </a:r>
            <a:endParaRPr sz="4400">
              <a:latin typeface="Calibri Light"/>
              <a:cs typeface="Calibri Light"/>
            </a:endParaRPr>
          </a:p>
        </p:txBody>
      </p:sp>
      <p:sp>
        <p:nvSpPr>
          <p:cNvPr id="3" name="object 3"/>
          <p:cNvSpPr txBox="1">
            <a:spLocks noGrp="1"/>
          </p:cNvSpPr>
          <p:nvPr>
            <p:ph sz="half" idx="2"/>
          </p:nvPr>
        </p:nvSpPr>
        <p:spPr>
          <a:xfrm>
            <a:off x="915352" y="1289081"/>
            <a:ext cx="4780915" cy="3936334"/>
          </a:xfrm>
          <a:prstGeom prst="rect">
            <a:avLst/>
          </a:prstGeom>
        </p:spPr>
        <p:txBody>
          <a:bodyPr vert="horz" wrap="square" lIns="0" tIns="227965" rIns="0" bIns="0" rtlCol="0">
            <a:spAutoFit/>
          </a:bodyPr>
          <a:lstStyle/>
          <a:p>
            <a:pPr marL="12700">
              <a:lnSpc>
                <a:spcPct val="100000"/>
              </a:lnSpc>
              <a:spcBef>
                <a:spcPts val="1795"/>
              </a:spcBef>
            </a:pPr>
            <a:r>
              <a:rPr spc="-10" dirty="0"/>
              <a:t>VORBEREITUNG</a:t>
            </a:r>
          </a:p>
          <a:p>
            <a:pPr marL="244475" marR="78740" indent="-228600">
              <a:lnSpc>
                <a:spcPts val="2590"/>
              </a:lnSpc>
              <a:spcBef>
                <a:spcPts val="1560"/>
              </a:spcBef>
              <a:buFont typeface="Arial"/>
              <a:buChar char="•"/>
              <a:tabLst>
                <a:tab pos="244475" algn="l"/>
              </a:tabLst>
            </a:pPr>
            <a:r>
              <a:rPr sz="2400" spc="-10" dirty="0">
                <a:solidFill>
                  <a:srgbClr val="92D050"/>
                </a:solidFill>
                <a:latin typeface="Calibri"/>
                <a:cs typeface="Calibri"/>
              </a:rPr>
              <a:t>Recherche:</a:t>
            </a:r>
            <a:r>
              <a:rPr sz="2400" b="0" spc="-10" dirty="0">
                <a:latin typeface="Calibri"/>
                <a:cs typeface="Calibri"/>
              </a:rPr>
              <a:t> </a:t>
            </a:r>
            <a:r>
              <a:rPr sz="2400" b="0" spc="-5" dirty="0" err="1">
                <a:latin typeface="Calibri"/>
                <a:cs typeface="Calibri"/>
              </a:rPr>
              <a:t>Studienangebot</a:t>
            </a:r>
            <a:r>
              <a:rPr sz="2400" b="0" spc="-5" dirty="0">
                <a:latin typeface="Calibri"/>
                <a:cs typeface="Calibri"/>
              </a:rPr>
              <a:t> </a:t>
            </a:r>
            <a:r>
              <a:rPr sz="2400" b="0" dirty="0">
                <a:latin typeface="Calibri"/>
                <a:cs typeface="Calibri"/>
              </a:rPr>
              <a:t>&amp;  </a:t>
            </a:r>
            <a:r>
              <a:rPr sz="2400" b="0" spc="-10" dirty="0" err="1">
                <a:latin typeface="Calibri"/>
                <a:cs typeface="Calibri"/>
              </a:rPr>
              <a:t>besondere</a:t>
            </a:r>
            <a:r>
              <a:rPr sz="2400" b="0" spc="-10" dirty="0">
                <a:latin typeface="Calibri"/>
                <a:cs typeface="Calibri"/>
              </a:rPr>
              <a:t> </a:t>
            </a:r>
            <a:r>
              <a:rPr sz="2400" b="0" spc="-15" dirty="0" err="1">
                <a:latin typeface="Calibri"/>
                <a:cs typeface="Calibri"/>
              </a:rPr>
              <a:t>Anforderungen</a:t>
            </a:r>
            <a:r>
              <a:rPr sz="2400" b="0" spc="-15" dirty="0">
                <a:latin typeface="Calibri"/>
                <a:cs typeface="Calibri"/>
              </a:rPr>
              <a:t> </a:t>
            </a:r>
            <a:r>
              <a:rPr sz="2400" b="0" spc="-5" dirty="0">
                <a:latin typeface="Calibri"/>
                <a:cs typeface="Calibri"/>
              </a:rPr>
              <a:t>der  </a:t>
            </a:r>
            <a:r>
              <a:rPr sz="2400" b="0" spc="-10" dirty="0" err="1">
                <a:latin typeface="Calibri"/>
                <a:cs typeface="Calibri"/>
              </a:rPr>
              <a:t>gewünschten</a:t>
            </a:r>
            <a:r>
              <a:rPr sz="2400" b="0" spc="-40" dirty="0">
                <a:latin typeface="Calibri"/>
                <a:cs typeface="Calibri"/>
              </a:rPr>
              <a:t> </a:t>
            </a:r>
            <a:r>
              <a:rPr sz="2400" b="0" spc="-10" dirty="0" err="1">
                <a:latin typeface="Calibri"/>
                <a:cs typeface="Calibri"/>
              </a:rPr>
              <a:t>Partneruniversität</a:t>
            </a:r>
            <a:r>
              <a:rPr sz="2400" b="0" spc="-10" dirty="0">
                <a:latin typeface="Calibri"/>
                <a:cs typeface="Calibri"/>
              </a:rPr>
              <a:t>(</a:t>
            </a:r>
            <a:r>
              <a:rPr sz="2400" b="0" spc="-10" dirty="0" err="1">
                <a:latin typeface="Calibri"/>
                <a:cs typeface="Calibri"/>
              </a:rPr>
              <a:t>en</a:t>
            </a:r>
            <a:r>
              <a:rPr sz="2400" b="0" spc="-10" dirty="0">
                <a:latin typeface="Calibri"/>
                <a:cs typeface="Calibri"/>
              </a:rPr>
              <a:t>)</a:t>
            </a:r>
            <a:endParaRPr sz="2400" dirty="0">
              <a:latin typeface="Calibri"/>
              <a:cs typeface="Calibri"/>
            </a:endParaRPr>
          </a:p>
          <a:p>
            <a:pPr marL="243840" marR="1453515" indent="-228600">
              <a:lnSpc>
                <a:spcPts val="2590"/>
              </a:lnSpc>
              <a:spcBef>
                <a:spcPts val="1015"/>
              </a:spcBef>
              <a:buFont typeface="Arial"/>
              <a:buChar char="•"/>
              <a:tabLst>
                <a:tab pos="244475" algn="l"/>
              </a:tabLst>
            </a:pPr>
            <a:r>
              <a:rPr sz="2400" spc="-10" dirty="0" err="1">
                <a:solidFill>
                  <a:srgbClr val="92D050"/>
                </a:solidFill>
                <a:latin typeface="Calibri"/>
                <a:cs typeface="Calibri"/>
              </a:rPr>
              <a:t>Organisation</a:t>
            </a:r>
            <a:r>
              <a:rPr sz="2400" spc="-10" dirty="0">
                <a:solidFill>
                  <a:srgbClr val="92D050"/>
                </a:solidFill>
                <a:latin typeface="Calibri"/>
                <a:cs typeface="Calibri"/>
              </a:rPr>
              <a:t>:</a:t>
            </a:r>
            <a:r>
              <a:rPr sz="2400" b="0" spc="-10" dirty="0">
                <a:latin typeface="Calibri"/>
                <a:cs typeface="Calibri"/>
              </a:rPr>
              <a:t> </a:t>
            </a:r>
            <a:r>
              <a:rPr sz="2400" b="0" spc="-20" dirty="0" err="1">
                <a:latin typeface="Calibri"/>
                <a:cs typeface="Calibri"/>
              </a:rPr>
              <a:t>geforderte</a:t>
            </a:r>
            <a:r>
              <a:rPr sz="2400" b="0" spc="-20" dirty="0">
                <a:latin typeface="Calibri"/>
                <a:cs typeface="Calibri"/>
              </a:rPr>
              <a:t>  </a:t>
            </a:r>
            <a:r>
              <a:rPr sz="2400" b="0" spc="-10" dirty="0" err="1">
                <a:latin typeface="Calibri"/>
                <a:cs typeface="Calibri"/>
              </a:rPr>
              <a:t>Sprachnachweise</a:t>
            </a:r>
            <a:endParaRPr sz="2400" dirty="0">
              <a:latin typeface="Calibri"/>
              <a:cs typeface="Calibri"/>
            </a:endParaRPr>
          </a:p>
          <a:p>
            <a:pPr marL="244475" indent="-228600">
              <a:lnSpc>
                <a:spcPct val="100000"/>
              </a:lnSpc>
              <a:spcBef>
                <a:spcPts val="670"/>
              </a:spcBef>
              <a:buFont typeface="Arial"/>
              <a:buChar char="•"/>
              <a:tabLst>
                <a:tab pos="244475" algn="l"/>
              </a:tabLst>
            </a:pPr>
            <a:r>
              <a:rPr sz="2400" spc="-10" dirty="0" err="1">
                <a:solidFill>
                  <a:srgbClr val="92D050"/>
                </a:solidFill>
                <a:latin typeface="Calibri"/>
                <a:cs typeface="Calibri"/>
              </a:rPr>
              <a:t>Lektüre</a:t>
            </a:r>
            <a:r>
              <a:rPr sz="2400" spc="-10" dirty="0">
                <a:solidFill>
                  <a:srgbClr val="92D050"/>
                </a:solidFill>
                <a:latin typeface="Calibri"/>
                <a:cs typeface="Calibri"/>
              </a:rPr>
              <a:t>:</a:t>
            </a:r>
            <a:r>
              <a:rPr sz="2400" b="0" spc="-10" dirty="0">
                <a:latin typeface="Calibri"/>
                <a:cs typeface="Calibri"/>
              </a:rPr>
              <a:t> </a:t>
            </a:r>
            <a:r>
              <a:rPr sz="2400" b="0" spc="-15" dirty="0">
                <a:latin typeface="Calibri"/>
                <a:cs typeface="Calibri"/>
              </a:rPr>
              <a:t>von</a:t>
            </a:r>
            <a:r>
              <a:rPr sz="2400" b="0" spc="5" dirty="0">
                <a:latin typeface="Calibri"/>
                <a:cs typeface="Calibri"/>
              </a:rPr>
              <a:t> </a:t>
            </a:r>
            <a:r>
              <a:rPr sz="2400" b="0" spc="-10" dirty="0" err="1">
                <a:latin typeface="Calibri"/>
                <a:cs typeface="Calibri"/>
              </a:rPr>
              <a:t>Erfahrungsberichten</a:t>
            </a:r>
            <a:br>
              <a:rPr lang="de-DE" sz="2400" b="0" spc="-10" dirty="0">
                <a:latin typeface="Calibri"/>
                <a:cs typeface="Calibri"/>
              </a:rPr>
            </a:br>
            <a:br>
              <a:rPr lang="de-DE" sz="2400" b="0" spc="-10" dirty="0">
                <a:latin typeface="Calibri"/>
                <a:cs typeface="Calibri"/>
              </a:rPr>
            </a:br>
            <a:endParaRPr sz="2400" dirty="0">
              <a:latin typeface="Calibri"/>
              <a:cs typeface="Calibri"/>
            </a:endParaRPr>
          </a:p>
        </p:txBody>
      </p:sp>
      <p:sp>
        <p:nvSpPr>
          <p:cNvPr id="4" name="object 4"/>
          <p:cNvSpPr txBox="1"/>
          <p:nvPr/>
        </p:nvSpPr>
        <p:spPr>
          <a:xfrm>
            <a:off x="6174740" y="1289081"/>
            <a:ext cx="4841240" cy="3643946"/>
          </a:xfrm>
          <a:prstGeom prst="rect">
            <a:avLst/>
          </a:prstGeom>
        </p:spPr>
        <p:txBody>
          <a:bodyPr vert="horz" wrap="square" lIns="0" tIns="227965" rIns="0" bIns="0" rtlCol="0">
            <a:spAutoFit/>
          </a:bodyPr>
          <a:lstStyle/>
          <a:p>
            <a:pPr marL="12700">
              <a:lnSpc>
                <a:spcPct val="100000"/>
              </a:lnSpc>
              <a:spcBef>
                <a:spcPts val="1795"/>
              </a:spcBef>
            </a:pPr>
            <a:r>
              <a:rPr sz="3300" b="0" spc="-10" dirty="0">
                <a:latin typeface="Calibri Light"/>
                <a:cs typeface="Calibri Light"/>
              </a:rPr>
              <a:t>VORAUSSETZUNGEN</a:t>
            </a:r>
            <a:endParaRPr sz="3300" dirty="0">
              <a:latin typeface="Calibri Light"/>
              <a:cs typeface="Calibri Light"/>
            </a:endParaRPr>
          </a:p>
          <a:p>
            <a:pPr marL="317500" indent="-228600">
              <a:lnSpc>
                <a:spcPct val="100000"/>
              </a:lnSpc>
              <a:spcBef>
                <a:spcPts val="1230"/>
              </a:spcBef>
              <a:buFont typeface="Arial"/>
              <a:buChar char="•"/>
              <a:tabLst>
                <a:tab pos="317500" algn="l"/>
              </a:tabLst>
            </a:pPr>
            <a:r>
              <a:rPr sz="2400" spc="-15" dirty="0" err="1">
                <a:solidFill>
                  <a:srgbClr val="92D050"/>
                </a:solidFill>
                <a:cs typeface="Calibri"/>
              </a:rPr>
              <a:t>Selbständigkeit</a:t>
            </a:r>
            <a:endParaRPr sz="2400" dirty="0">
              <a:solidFill>
                <a:srgbClr val="92D050"/>
              </a:solidFill>
              <a:cs typeface="Calibri"/>
            </a:endParaRPr>
          </a:p>
          <a:p>
            <a:pPr marL="317500" indent="-228600">
              <a:lnSpc>
                <a:spcPct val="100000"/>
              </a:lnSpc>
              <a:spcBef>
                <a:spcPts val="720"/>
              </a:spcBef>
              <a:buFont typeface="Arial"/>
              <a:buChar char="•"/>
              <a:tabLst>
                <a:tab pos="317500" algn="l"/>
              </a:tabLst>
            </a:pPr>
            <a:r>
              <a:rPr sz="2400" spc="-10" dirty="0" err="1">
                <a:solidFill>
                  <a:srgbClr val="92D050"/>
                </a:solidFill>
                <a:cs typeface="Calibri"/>
              </a:rPr>
              <a:t>Sprachkenntnisse</a:t>
            </a:r>
            <a:r>
              <a:rPr sz="2400" spc="-10" dirty="0">
                <a:solidFill>
                  <a:srgbClr val="92D050"/>
                </a:solidFill>
                <a:cs typeface="Calibri"/>
              </a:rPr>
              <a:t>:</a:t>
            </a:r>
            <a:r>
              <a:rPr sz="2400" b="1" spc="-10" dirty="0">
                <a:cs typeface="Calibri"/>
              </a:rPr>
              <a:t> </a:t>
            </a:r>
            <a:r>
              <a:rPr sz="2400" spc="-5" dirty="0">
                <a:cs typeface="Calibri"/>
              </a:rPr>
              <a:t>B2-Niveau</a:t>
            </a:r>
            <a:endParaRPr sz="2400" dirty="0">
              <a:cs typeface="Calibri"/>
            </a:endParaRPr>
          </a:p>
          <a:p>
            <a:pPr marL="317500" marR="75565" indent="-228600">
              <a:lnSpc>
                <a:spcPts val="2600"/>
              </a:lnSpc>
              <a:spcBef>
                <a:spcPts val="1030"/>
              </a:spcBef>
              <a:buFont typeface="Arial"/>
              <a:buChar char="•"/>
              <a:tabLst>
                <a:tab pos="317500" algn="l"/>
              </a:tabLst>
            </a:pPr>
            <a:r>
              <a:rPr sz="2400" spc="-10" dirty="0">
                <a:solidFill>
                  <a:srgbClr val="92D050"/>
                </a:solidFill>
                <a:cs typeface="Calibri"/>
              </a:rPr>
              <a:t>ECTS: </a:t>
            </a:r>
            <a:r>
              <a:rPr lang="de-DE" sz="2400" spc="-10" dirty="0">
                <a:cs typeface="Calibri"/>
              </a:rPr>
              <a:t>Ziel</a:t>
            </a:r>
            <a:r>
              <a:rPr sz="2400" spc="-10" dirty="0">
                <a:cs typeface="Calibri"/>
              </a:rPr>
              <a:t> </a:t>
            </a:r>
            <a:r>
              <a:rPr sz="2400" spc="-5" dirty="0">
                <a:cs typeface="Calibri"/>
              </a:rPr>
              <a:t>30 </a:t>
            </a:r>
            <a:r>
              <a:rPr sz="2400" spc="-65" dirty="0">
                <a:cs typeface="Calibri"/>
              </a:rPr>
              <a:t>ECT</a:t>
            </a:r>
            <a:r>
              <a:rPr lang="de-DE" sz="2400" spc="-65" dirty="0">
                <a:cs typeface="Calibri"/>
              </a:rPr>
              <a:t>S</a:t>
            </a:r>
            <a:r>
              <a:rPr sz="2400" spc="-65" dirty="0">
                <a:cs typeface="Calibri"/>
              </a:rPr>
              <a:t>,  </a:t>
            </a:r>
            <a:r>
              <a:rPr sz="2400" spc="-10" dirty="0">
                <a:cs typeface="Calibri"/>
              </a:rPr>
              <a:t>min</a:t>
            </a:r>
            <a:r>
              <a:rPr lang="de-DE" sz="2400" spc="-10" dirty="0">
                <a:cs typeface="Calibri"/>
              </a:rPr>
              <a:t>. jedoch</a:t>
            </a:r>
            <a:r>
              <a:rPr sz="2400" spc="-10" dirty="0">
                <a:cs typeface="Calibri"/>
              </a:rPr>
              <a:t> </a:t>
            </a:r>
            <a:r>
              <a:rPr sz="2400" spc="-5" dirty="0">
                <a:cs typeface="Calibri"/>
              </a:rPr>
              <a:t>15 </a:t>
            </a:r>
            <a:r>
              <a:rPr sz="2400" spc="-10" dirty="0">
                <a:cs typeface="Calibri"/>
              </a:rPr>
              <a:t>ECTS/Semester</a:t>
            </a:r>
            <a:r>
              <a:rPr sz="2400" spc="-35" dirty="0">
                <a:cs typeface="Calibri"/>
              </a:rPr>
              <a:t> </a:t>
            </a:r>
            <a:r>
              <a:rPr sz="2400" spc="-10" dirty="0" err="1">
                <a:cs typeface="Arial"/>
              </a:rPr>
              <a:t>inkl</a:t>
            </a:r>
            <a:r>
              <a:rPr sz="2400" spc="-10" dirty="0">
                <a:cs typeface="Arial"/>
              </a:rPr>
              <a:t>.</a:t>
            </a:r>
            <a:r>
              <a:rPr lang="de-DE" sz="2400" spc="-10" dirty="0">
                <a:cs typeface="Arial"/>
              </a:rPr>
              <a:t> Teilnahme an Prüfungsleistungen der Partnerhochschule</a:t>
            </a:r>
          </a:p>
          <a:p>
            <a:pPr marL="317500" marR="75565" indent="-228600">
              <a:lnSpc>
                <a:spcPts val="2600"/>
              </a:lnSpc>
              <a:spcBef>
                <a:spcPts val="1030"/>
              </a:spcBef>
              <a:buFont typeface="Arial"/>
              <a:buChar char="•"/>
              <a:tabLst>
                <a:tab pos="317500" algn="l"/>
              </a:tabLst>
            </a:pPr>
            <a:r>
              <a:rPr lang="de-DE" sz="2400" spc="-10" dirty="0">
                <a:solidFill>
                  <a:srgbClr val="92D050"/>
                </a:solidFill>
                <a:cs typeface="Arial"/>
              </a:rPr>
              <a:t>Fristen</a:t>
            </a:r>
            <a:r>
              <a:rPr lang="de-DE" sz="2400" spc="-10" dirty="0">
                <a:cs typeface="Arial"/>
              </a:rPr>
              <a:t>: bitte beachten!</a:t>
            </a:r>
            <a:endParaRPr sz="2400" dirty="0">
              <a:cs typeface="Arial"/>
            </a:endParaRPr>
          </a:p>
        </p:txBody>
      </p:sp>
      <p:sp>
        <p:nvSpPr>
          <p:cNvPr id="8" name="object 8"/>
          <p:cNvSpPr/>
          <p:nvPr/>
        </p:nvSpPr>
        <p:spPr>
          <a:xfrm>
            <a:off x="10003535" y="106681"/>
            <a:ext cx="2092451" cy="518158"/>
          </a:xfrm>
          <a:prstGeom prst="rect">
            <a:avLst/>
          </a:prstGeom>
          <a:blipFill>
            <a:blip r:embed="rId2" cstate="print"/>
            <a:stretch>
              <a:fillRect/>
            </a:stretch>
          </a:blipFill>
        </p:spPr>
        <p:txBody>
          <a:bodyPr wrap="square" lIns="0" tIns="0" rIns="0" bIns="0" rtlCol="0"/>
          <a:lstStyle/>
          <a:p>
            <a:endParaRPr/>
          </a:p>
        </p:txBody>
      </p:sp>
      <p:sp>
        <p:nvSpPr>
          <p:cNvPr id="9" name="Textfeld 8">
            <a:extLst>
              <a:ext uri="{FF2B5EF4-FFF2-40B4-BE49-F238E27FC236}">
                <a16:creationId xmlns:a16="http://schemas.microsoft.com/office/drawing/2014/main" id="{F4CF15FB-288B-2BF5-0E9C-0A36106D1C3E}"/>
              </a:ext>
            </a:extLst>
          </p:cNvPr>
          <p:cNvSpPr txBox="1"/>
          <p:nvPr/>
        </p:nvSpPr>
        <p:spPr>
          <a:xfrm>
            <a:off x="9601200" y="5638800"/>
            <a:ext cx="1981200" cy="369332"/>
          </a:xfrm>
          <a:prstGeom prst="rect">
            <a:avLst/>
          </a:prstGeom>
          <a:noFill/>
        </p:spPr>
        <p:txBody>
          <a:bodyPr wrap="square" rtlCol="0">
            <a:spAutoFit/>
          </a:bodyPr>
          <a:lstStyle/>
          <a:p>
            <a:endParaRPr lang="de-DE" dirty="0"/>
          </a:p>
        </p:txBody>
      </p:sp>
      <p:pic>
        <p:nvPicPr>
          <p:cNvPr id="11" name="Grafik 10" descr="Ein Bild, das Muster, nähen, Pixel enthält.">
            <a:extLst>
              <a:ext uri="{FF2B5EF4-FFF2-40B4-BE49-F238E27FC236}">
                <a16:creationId xmlns:a16="http://schemas.microsoft.com/office/drawing/2014/main" id="{117A5F85-8E25-DBE8-193C-3CB81BBAA0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08108" y="4199377"/>
            <a:ext cx="1831492" cy="1743075"/>
          </a:xfrm>
          <a:prstGeom prst="rect">
            <a:avLst/>
          </a:prstGeom>
        </p:spPr>
      </p:pic>
      <p:sp>
        <p:nvSpPr>
          <p:cNvPr id="12" name="Textfeld 11">
            <a:extLst>
              <a:ext uri="{FF2B5EF4-FFF2-40B4-BE49-F238E27FC236}">
                <a16:creationId xmlns:a16="http://schemas.microsoft.com/office/drawing/2014/main" id="{4FD10321-8723-D952-E143-2A2438D5B40C}"/>
              </a:ext>
            </a:extLst>
          </p:cNvPr>
          <p:cNvSpPr txBox="1"/>
          <p:nvPr/>
        </p:nvSpPr>
        <p:spPr>
          <a:xfrm>
            <a:off x="228600" y="6220836"/>
            <a:ext cx="11811000" cy="369332"/>
          </a:xfrm>
          <a:prstGeom prst="rect">
            <a:avLst/>
          </a:prstGeom>
          <a:noFill/>
        </p:spPr>
        <p:txBody>
          <a:bodyPr wrap="square" rtlCol="0">
            <a:spAutoFit/>
          </a:bodyPr>
          <a:lstStyle/>
          <a:p>
            <a:pPr marL="15875">
              <a:lnSpc>
                <a:spcPct val="100000"/>
              </a:lnSpc>
              <a:spcBef>
                <a:spcPts val="785"/>
              </a:spcBef>
            </a:pPr>
            <a:r>
              <a:rPr lang="de-DE" sz="1800" u="heavy" spc="-5">
                <a:solidFill>
                  <a:srgbClr val="92D050"/>
                </a:solidFill>
                <a:uFill>
                  <a:solidFill>
                    <a:srgbClr val="0562C1"/>
                  </a:solidFill>
                </a:uFill>
                <a:latin typeface="Calibri"/>
                <a:cs typeface="Calibri"/>
                <a:hlinkClick r:id="rId4">
                  <a:extLst>
                    <a:ext uri="{A12FA001-AC4F-418D-AE19-62706E023703}">
                      <ahyp:hlinkClr xmlns:ahyp="http://schemas.microsoft.com/office/drawing/2018/hyperlinkcolor" val="tx"/>
                    </a:ext>
                  </a:extLst>
                </a:hlinkClick>
              </a:rPr>
              <a:t>https://www.fu-berlin.de/studium/international/studium_ausland/vorbereitung_eines_auslandsaufenthalts/index.html</a:t>
            </a:r>
            <a:r>
              <a:rPr lang="de-DE" sz="1800" u="heavy" spc="-5">
                <a:solidFill>
                  <a:srgbClr val="92D050"/>
                </a:solidFill>
                <a:uFill>
                  <a:solidFill>
                    <a:srgbClr val="0562C1"/>
                  </a:solidFill>
                </a:uFill>
                <a:latin typeface="Calibri"/>
                <a:cs typeface="Calibri"/>
              </a:rPr>
              <a:t> </a:t>
            </a:r>
            <a:endParaRPr lang="de-DE" sz="1800" u="heavy" spc="-5" dirty="0">
              <a:solidFill>
                <a:srgbClr val="92D050"/>
              </a:solidFill>
              <a:uFill>
                <a:solidFill>
                  <a:srgbClr val="0562C1"/>
                </a:solidFill>
              </a:uFill>
              <a:latin typeface="Calibri"/>
              <a:cs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14019" y="664686"/>
            <a:ext cx="4425950" cy="567463"/>
          </a:xfrm>
          <a:prstGeom prst="rect">
            <a:avLst/>
          </a:prstGeom>
        </p:spPr>
        <p:txBody>
          <a:bodyPr vert="horz" wrap="square" lIns="0" tIns="13335" rIns="0" bIns="0" rtlCol="0">
            <a:spAutoFit/>
          </a:bodyPr>
          <a:lstStyle/>
          <a:p>
            <a:pPr marL="12700">
              <a:lnSpc>
                <a:spcPct val="100000"/>
              </a:lnSpc>
              <a:spcBef>
                <a:spcPts val="105"/>
              </a:spcBef>
            </a:pPr>
            <a:r>
              <a:rPr b="0" spc="-5" dirty="0">
                <a:latin typeface="Calibri Light"/>
                <a:cs typeface="Calibri Light"/>
              </a:rPr>
              <a:t>BEWERBUNGSFRISTEN</a:t>
            </a:r>
            <a:endParaRPr dirty="0">
              <a:latin typeface="Calibri Light"/>
              <a:cs typeface="Calibri Light"/>
            </a:endParaRPr>
          </a:p>
        </p:txBody>
      </p:sp>
      <p:sp>
        <p:nvSpPr>
          <p:cNvPr id="3" name="object 3"/>
          <p:cNvSpPr txBox="1"/>
          <p:nvPr/>
        </p:nvSpPr>
        <p:spPr>
          <a:xfrm>
            <a:off x="1111250" y="1575879"/>
            <a:ext cx="9639935" cy="3849772"/>
          </a:xfrm>
          <a:prstGeom prst="rect">
            <a:avLst/>
          </a:prstGeom>
        </p:spPr>
        <p:txBody>
          <a:bodyPr vert="horz" wrap="square" lIns="0" tIns="104140" rIns="0" bIns="0" rtlCol="0">
            <a:spAutoFit/>
          </a:bodyPr>
          <a:lstStyle/>
          <a:p>
            <a:pPr marL="12700">
              <a:lnSpc>
                <a:spcPct val="100000"/>
              </a:lnSpc>
              <a:spcBef>
                <a:spcPts val="820"/>
              </a:spcBef>
            </a:pPr>
            <a:r>
              <a:rPr sz="2400" dirty="0">
                <a:solidFill>
                  <a:srgbClr val="92D050"/>
                </a:solidFill>
                <a:latin typeface="Calibri"/>
                <a:cs typeface="Calibri"/>
              </a:rPr>
              <a:t>ERASMUS+</a:t>
            </a:r>
          </a:p>
          <a:p>
            <a:pPr marL="241300" indent="-228600">
              <a:lnSpc>
                <a:spcPts val="2735"/>
              </a:lnSpc>
              <a:spcBef>
                <a:spcPts val="720"/>
              </a:spcBef>
              <a:buFont typeface="Arial"/>
              <a:buChar char="•"/>
              <a:tabLst>
                <a:tab pos="241300" algn="l"/>
              </a:tabLst>
            </a:pPr>
            <a:r>
              <a:rPr sz="2400" spc="-5" dirty="0">
                <a:solidFill>
                  <a:srgbClr val="92D050"/>
                </a:solidFill>
                <a:latin typeface="Calibri"/>
                <a:cs typeface="Calibri"/>
              </a:rPr>
              <a:t>31.01.</a:t>
            </a:r>
            <a:r>
              <a:rPr lang="de-DE" sz="2400" spc="-5" dirty="0">
                <a:solidFill>
                  <a:srgbClr val="92D050"/>
                </a:solidFill>
                <a:latin typeface="Calibri"/>
                <a:cs typeface="Calibri"/>
              </a:rPr>
              <a:t>2025</a:t>
            </a:r>
            <a:r>
              <a:rPr sz="2400" b="1" spc="-5" dirty="0">
                <a:latin typeface="Calibri"/>
                <a:cs typeface="Calibri"/>
              </a:rPr>
              <a:t> </a:t>
            </a:r>
            <a:r>
              <a:rPr sz="2400" dirty="0">
                <a:latin typeface="Calibri"/>
                <a:cs typeface="Calibri"/>
              </a:rPr>
              <a:t>(</a:t>
            </a:r>
            <a:r>
              <a:rPr sz="2400" dirty="0" err="1">
                <a:latin typeface="Calibri"/>
                <a:cs typeface="Calibri"/>
              </a:rPr>
              <a:t>WiSe</a:t>
            </a:r>
            <a:r>
              <a:rPr sz="2400" dirty="0">
                <a:latin typeface="Calibri"/>
                <a:cs typeface="Calibri"/>
              </a:rPr>
              <a:t> </a:t>
            </a:r>
            <a:r>
              <a:rPr sz="2400" spc="-5" dirty="0">
                <a:latin typeface="Calibri"/>
                <a:cs typeface="Calibri"/>
              </a:rPr>
              <a:t>2</a:t>
            </a:r>
            <a:r>
              <a:rPr lang="de-DE" sz="2400" spc="-5" dirty="0">
                <a:latin typeface="Calibri"/>
                <a:cs typeface="Calibri"/>
              </a:rPr>
              <a:t>6</a:t>
            </a:r>
            <a:r>
              <a:rPr sz="2400" spc="-5" dirty="0">
                <a:latin typeface="Calibri"/>
                <a:cs typeface="Calibri"/>
              </a:rPr>
              <a:t>/2</a:t>
            </a:r>
            <a:r>
              <a:rPr lang="de-DE" sz="2400" spc="-5" dirty="0">
                <a:latin typeface="Calibri"/>
                <a:cs typeface="Calibri"/>
              </a:rPr>
              <a:t>7</a:t>
            </a:r>
            <a:r>
              <a:rPr sz="2400" spc="-5" dirty="0">
                <a:latin typeface="Calibri"/>
                <a:cs typeface="Calibri"/>
              </a:rPr>
              <a:t> </a:t>
            </a:r>
            <a:r>
              <a:rPr sz="2400" dirty="0">
                <a:latin typeface="Calibri"/>
                <a:cs typeface="Calibri"/>
              </a:rPr>
              <a:t>+ </a:t>
            </a:r>
            <a:r>
              <a:rPr sz="2400" spc="-5" dirty="0" err="1">
                <a:latin typeface="Calibri"/>
                <a:cs typeface="Calibri"/>
              </a:rPr>
              <a:t>SoSe</a:t>
            </a:r>
            <a:r>
              <a:rPr sz="2400" spc="-5" dirty="0">
                <a:latin typeface="Calibri"/>
                <a:cs typeface="Calibri"/>
              </a:rPr>
              <a:t> 202</a:t>
            </a:r>
            <a:r>
              <a:rPr lang="de-DE" sz="2400" spc="-5" dirty="0">
                <a:latin typeface="Calibri"/>
                <a:cs typeface="Calibri"/>
              </a:rPr>
              <a:t>7</a:t>
            </a:r>
            <a:r>
              <a:rPr sz="2400" spc="-5" dirty="0">
                <a:latin typeface="Calibri"/>
                <a:cs typeface="Calibri"/>
              </a:rPr>
              <a:t>); </a:t>
            </a:r>
            <a:r>
              <a:rPr sz="2400" spc="-5" dirty="0">
                <a:solidFill>
                  <a:srgbClr val="92D050"/>
                </a:solidFill>
                <a:latin typeface="Calibri"/>
                <a:cs typeface="Calibri"/>
              </a:rPr>
              <a:t>01.05.202</a:t>
            </a:r>
            <a:r>
              <a:rPr lang="de-DE" sz="2400" spc="-5" dirty="0">
                <a:solidFill>
                  <a:srgbClr val="92D050"/>
                </a:solidFill>
                <a:latin typeface="Calibri"/>
                <a:cs typeface="Calibri"/>
              </a:rPr>
              <a:t>6</a:t>
            </a:r>
            <a:r>
              <a:rPr sz="2400" spc="-5" dirty="0">
                <a:latin typeface="Calibri"/>
                <a:cs typeface="Calibri"/>
              </a:rPr>
              <a:t> bis </a:t>
            </a:r>
            <a:r>
              <a:rPr sz="2400" spc="-5" dirty="0">
                <a:solidFill>
                  <a:srgbClr val="92D050"/>
                </a:solidFill>
                <a:latin typeface="Calibri"/>
                <a:cs typeface="Calibri"/>
              </a:rPr>
              <a:t>15.05.202</a:t>
            </a:r>
            <a:r>
              <a:rPr lang="de-DE" sz="2400" spc="-5" dirty="0">
                <a:solidFill>
                  <a:srgbClr val="92D050"/>
                </a:solidFill>
                <a:latin typeface="Calibri"/>
                <a:cs typeface="Calibri"/>
              </a:rPr>
              <a:t>6</a:t>
            </a:r>
            <a:r>
              <a:rPr sz="2400" spc="-85" dirty="0">
                <a:latin typeface="Calibri"/>
                <a:cs typeface="Calibri"/>
              </a:rPr>
              <a:t> </a:t>
            </a:r>
            <a:endParaRPr sz="2400" dirty="0">
              <a:latin typeface="Calibri"/>
              <a:cs typeface="Calibri"/>
            </a:endParaRPr>
          </a:p>
          <a:p>
            <a:pPr marL="240665">
              <a:lnSpc>
                <a:spcPts val="2735"/>
              </a:lnSpc>
            </a:pPr>
            <a:r>
              <a:rPr lang="de-DE" sz="2400" spc="-15" dirty="0">
                <a:latin typeface="Calibri"/>
                <a:cs typeface="Calibri"/>
              </a:rPr>
              <a:t>(</a:t>
            </a:r>
            <a:r>
              <a:rPr sz="2400" spc="-15" dirty="0" err="1">
                <a:latin typeface="Calibri"/>
                <a:cs typeface="Calibri"/>
              </a:rPr>
              <a:t>Restplätze</a:t>
            </a:r>
            <a:r>
              <a:rPr sz="2400" spc="-15" dirty="0">
                <a:latin typeface="Calibri"/>
                <a:cs typeface="Calibri"/>
              </a:rPr>
              <a:t> </a:t>
            </a:r>
            <a:r>
              <a:rPr sz="2400" spc="-5" dirty="0" err="1">
                <a:latin typeface="Calibri"/>
                <a:cs typeface="Calibri"/>
              </a:rPr>
              <a:t>SoSe</a:t>
            </a:r>
            <a:r>
              <a:rPr sz="2400" spc="-30" dirty="0">
                <a:latin typeface="Calibri"/>
                <a:cs typeface="Calibri"/>
              </a:rPr>
              <a:t> </a:t>
            </a:r>
            <a:r>
              <a:rPr sz="2400" spc="-5" dirty="0">
                <a:latin typeface="Calibri"/>
                <a:cs typeface="Calibri"/>
              </a:rPr>
              <a:t>202</a:t>
            </a:r>
            <a:r>
              <a:rPr lang="de-DE" sz="2400" spc="-5" dirty="0">
                <a:latin typeface="Calibri"/>
                <a:cs typeface="Calibri"/>
              </a:rPr>
              <a:t>7</a:t>
            </a:r>
            <a:r>
              <a:rPr sz="2400" spc="-5" dirty="0">
                <a:latin typeface="Calibri"/>
                <a:cs typeface="Calibri"/>
              </a:rPr>
              <a:t>)</a:t>
            </a:r>
            <a:endParaRPr sz="2400" dirty="0">
              <a:latin typeface="Calibri"/>
              <a:cs typeface="Calibri"/>
            </a:endParaRPr>
          </a:p>
          <a:p>
            <a:pPr marL="241300" indent="-228600">
              <a:lnSpc>
                <a:spcPct val="100000"/>
              </a:lnSpc>
              <a:spcBef>
                <a:spcPts val="740"/>
              </a:spcBef>
              <a:buFont typeface="Arial"/>
              <a:buChar char="•"/>
              <a:tabLst>
                <a:tab pos="240665" algn="l"/>
                <a:tab pos="241300" algn="l"/>
              </a:tabLst>
            </a:pPr>
            <a:r>
              <a:rPr lang="de-DE" sz="2400" spc="-20" dirty="0">
                <a:latin typeface="Calibri"/>
                <a:cs typeface="Calibri"/>
              </a:rPr>
              <a:t>Im </a:t>
            </a:r>
            <a:r>
              <a:rPr lang="de-DE" sz="2400" spc="-20" dirty="0">
                <a:solidFill>
                  <a:srgbClr val="92D050"/>
                </a:solidFill>
                <a:latin typeface="Calibri"/>
                <a:cs typeface="Calibri"/>
              </a:rPr>
              <a:t>Sommersemester</a:t>
            </a:r>
            <a:r>
              <a:rPr lang="de-DE" sz="2400" spc="-20" dirty="0">
                <a:latin typeface="Calibri"/>
                <a:cs typeface="Calibri"/>
              </a:rPr>
              <a:t> </a:t>
            </a:r>
            <a:r>
              <a:rPr sz="2400" spc="-20" dirty="0">
                <a:latin typeface="Calibri"/>
                <a:cs typeface="Calibri"/>
              </a:rPr>
              <a:t>bitte</a:t>
            </a:r>
            <a:r>
              <a:rPr sz="2400" spc="55" dirty="0">
                <a:latin typeface="Calibri"/>
                <a:cs typeface="Calibri"/>
              </a:rPr>
              <a:t> </a:t>
            </a:r>
            <a:r>
              <a:rPr sz="2400" spc="-15" dirty="0" err="1">
                <a:latin typeface="Calibri"/>
                <a:cs typeface="Calibri"/>
              </a:rPr>
              <a:t>beachten</a:t>
            </a:r>
            <a:r>
              <a:rPr sz="2400" spc="-15" dirty="0">
                <a:latin typeface="Calibri"/>
                <a:cs typeface="Calibri"/>
              </a:rPr>
              <a:t>:</a:t>
            </a:r>
            <a:endParaRPr sz="2400" dirty="0">
              <a:latin typeface="Calibri"/>
              <a:cs typeface="Calibri"/>
            </a:endParaRPr>
          </a:p>
          <a:p>
            <a:pPr marL="1155065" marR="5080" lvl="1" indent="-228600">
              <a:lnSpc>
                <a:spcPts val="2180"/>
              </a:lnSpc>
              <a:spcBef>
                <a:spcPts val="610"/>
              </a:spcBef>
              <a:buFont typeface="Arial"/>
              <a:buChar char="•"/>
              <a:tabLst>
                <a:tab pos="1155065" algn="l"/>
                <a:tab pos="1155700" algn="l"/>
              </a:tabLst>
            </a:pPr>
            <a:r>
              <a:rPr sz="2400" spc="-10" dirty="0" err="1">
                <a:latin typeface="Calibri"/>
                <a:cs typeface="Calibri"/>
              </a:rPr>
              <a:t>Überschneidungen</a:t>
            </a:r>
            <a:r>
              <a:rPr sz="2400" spc="-10" dirty="0">
                <a:latin typeface="Calibri"/>
                <a:cs typeface="Calibri"/>
              </a:rPr>
              <a:t> </a:t>
            </a:r>
            <a:r>
              <a:rPr sz="2400" spc="-5" dirty="0">
                <a:latin typeface="Calibri"/>
                <a:cs typeface="Calibri"/>
              </a:rPr>
              <a:t>(</a:t>
            </a:r>
            <a:r>
              <a:rPr sz="2400" spc="-5" dirty="0" err="1">
                <a:latin typeface="Calibri"/>
                <a:cs typeface="Calibri"/>
              </a:rPr>
              <a:t>Semesterbeginn</a:t>
            </a:r>
            <a:r>
              <a:rPr sz="2400" spc="-5" dirty="0">
                <a:latin typeface="Calibri"/>
                <a:cs typeface="Calibri"/>
              </a:rPr>
              <a:t>, </a:t>
            </a:r>
            <a:r>
              <a:rPr sz="2400" spc="-10" dirty="0" err="1">
                <a:latin typeface="Calibri"/>
                <a:cs typeface="Calibri"/>
              </a:rPr>
              <a:t>frühestens</a:t>
            </a:r>
            <a:r>
              <a:rPr sz="2400" spc="-10" dirty="0">
                <a:latin typeface="Calibri"/>
                <a:cs typeface="Calibri"/>
              </a:rPr>
              <a:t> </a:t>
            </a:r>
            <a:r>
              <a:rPr sz="2400" dirty="0">
                <a:latin typeface="Calibri"/>
                <a:cs typeface="Calibri"/>
              </a:rPr>
              <a:t>1. </a:t>
            </a:r>
            <a:r>
              <a:rPr sz="2400" spc="-5" dirty="0" err="1">
                <a:latin typeface="Calibri"/>
                <a:cs typeface="Calibri"/>
              </a:rPr>
              <a:t>Februar</a:t>
            </a:r>
            <a:r>
              <a:rPr lang="de-DE" sz="2400" spc="-5" dirty="0">
                <a:latin typeface="Calibri"/>
                <a:cs typeface="Calibri"/>
              </a:rPr>
              <a:t>)</a:t>
            </a:r>
          </a:p>
          <a:p>
            <a:pPr marL="1155065" marR="5080" lvl="1" indent="-228600">
              <a:lnSpc>
                <a:spcPts val="2180"/>
              </a:lnSpc>
              <a:spcBef>
                <a:spcPts val="610"/>
              </a:spcBef>
              <a:buFont typeface="Arial"/>
              <a:buChar char="•"/>
              <a:tabLst>
                <a:tab pos="1155065" algn="l"/>
                <a:tab pos="1155700" algn="l"/>
              </a:tabLst>
            </a:pPr>
            <a:r>
              <a:rPr sz="2400" spc="-5" dirty="0" err="1">
                <a:latin typeface="Calibri"/>
                <a:cs typeface="Calibri"/>
              </a:rPr>
              <a:t>Prüfungstermine</a:t>
            </a:r>
            <a:r>
              <a:rPr sz="2400" spc="-5" dirty="0">
                <a:latin typeface="Calibri"/>
                <a:cs typeface="Calibri"/>
              </a:rPr>
              <a:t> </a:t>
            </a:r>
            <a:r>
              <a:rPr sz="2400" dirty="0">
                <a:latin typeface="Calibri"/>
                <a:cs typeface="Calibri"/>
              </a:rPr>
              <a:t>des </a:t>
            </a:r>
            <a:r>
              <a:rPr sz="2400" spc="-10" dirty="0">
                <a:latin typeface="Calibri"/>
                <a:cs typeface="Calibri"/>
              </a:rPr>
              <a:t>W</a:t>
            </a:r>
            <a:r>
              <a:rPr lang="de-DE" sz="2400" spc="-10" dirty="0">
                <a:latin typeface="Calibri"/>
                <a:cs typeface="Calibri"/>
              </a:rPr>
              <a:t>S</a:t>
            </a:r>
            <a:endParaRPr sz="2400" dirty="0">
              <a:latin typeface="Calibri"/>
              <a:cs typeface="Calibri"/>
            </a:endParaRPr>
          </a:p>
          <a:p>
            <a:pPr marL="1155700" lvl="1" indent="-228600">
              <a:lnSpc>
                <a:spcPct val="100000"/>
              </a:lnSpc>
              <a:spcBef>
                <a:spcPts val="234"/>
              </a:spcBef>
              <a:buFont typeface="Arial"/>
              <a:buChar char="•"/>
              <a:tabLst>
                <a:tab pos="1155065" algn="l"/>
                <a:tab pos="1155700" algn="l"/>
              </a:tabLst>
            </a:pPr>
            <a:r>
              <a:rPr sz="2400" spc="-10" dirty="0">
                <a:latin typeface="Calibri"/>
                <a:cs typeface="Calibri"/>
              </a:rPr>
              <a:t>max.</a:t>
            </a:r>
            <a:r>
              <a:rPr sz="2400" spc="-5" dirty="0">
                <a:latin typeface="Calibri"/>
                <a:cs typeface="Calibri"/>
              </a:rPr>
              <a:t> </a:t>
            </a:r>
            <a:r>
              <a:rPr sz="2400" spc="-15" dirty="0" err="1">
                <a:latin typeface="Calibri"/>
                <a:cs typeface="Calibri"/>
              </a:rPr>
              <a:t>Fehlzeiten</a:t>
            </a:r>
            <a:endParaRPr sz="2300" dirty="0">
              <a:latin typeface="Calibri"/>
              <a:cs typeface="Calibri"/>
            </a:endParaRPr>
          </a:p>
          <a:p>
            <a:pPr marL="12700">
              <a:lnSpc>
                <a:spcPct val="100000"/>
              </a:lnSpc>
              <a:spcBef>
                <a:spcPts val="1470"/>
              </a:spcBef>
            </a:pPr>
            <a:r>
              <a:rPr sz="2400" spc="-35" dirty="0">
                <a:solidFill>
                  <a:srgbClr val="92D050"/>
                </a:solidFill>
                <a:latin typeface="Calibri"/>
                <a:cs typeface="Calibri"/>
              </a:rPr>
              <a:t>DIREKTAUSTAUSCH</a:t>
            </a:r>
            <a:endParaRPr sz="2400" dirty="0">
              <a:solidFill>
                <a:srgbClr val="92D050"/>
              </a:solidFill>
              <a:latin typeface="Calibri"/>
              <a:cs typeface="Calibri"/>
            </a:endParaRPr>
          </a:p>
          <a:p>
            <a:pPr marL="241300" indent="-228600">
              <a:lnSpc>
                <a:spcPct val="100000"/>
              </a:lnSpc>
              <a:spcBef>
                <a:spcPts val="710"/>
              </a:spcBef>
              <a:buFont typeface="Arial"/>
              <a:buChar char="•"/>
              <a:tabLst>
                <a:tab pos="241300" algn="l"/>
              </a:tabLst>
            </a:pPr>
            <a:r>
              <a:rPr sz="2400" spc="-5" dirty="0">
                <a:solidFill>
                  <a:srgbClr val="92D050"/>
                </a:solidFill>
                <a:latin typeface="Calibri"/>
                <a:cs typeface="Calibri"/>
              </a:rPr>
              <a:t>0</a:t>
            </a:r>
            <a:r>
              <a:rPr lang="de-DE" sz="2400" spc="-5" dirty="0">
                <a:solidFill>
                  <a:srgbClr val="92D050"/>
                </a:solidFill>
                <a:latin typeface="Calibri"/>
                <a:cs typeface="Calibri"/>
              </a:rPr>
              <a:t>4</a:t>
            </a:r>
            <a:r>
              <a:rPr sz="2400" spc="-5" dirty="0">
                <a:solidFill>
                  <a:srgbClr val="92D050"/>
                </a:solidFill>
                <a:latin typeface="Calibri"/>
                <a:cs typeface="Calibri"/>
              </a:rPr>
              <a:t>.11.202</a:t>
            </a:r>
            <a:r>
              <a:rPr lang="de-DE" sz="2400" spc="-5" dirty="0">
                <a:solidFill>
                  <a:srgbClr val="92D050"/>
                </a:solidFill>
                <a:latin typeface="Calibri"/>
                <a:cs typeface="Calibri"/>
              </a:rPr>
              <a:t>5 - </a:t>
            </a:r>
            <a:r>
              <a:rPr sz="2400" spc="-5" dirty="0">
                <a:solidFill>
                  <a:srgbClr val="92D050"/>
                </a:solidFill>
                <a:latin typeface="Calibri"/>
                <a:cs typeface="Calibri"/>
              </a:rPr>
              <a:t>2</a:t>
            </a:r>
            <a:r>
              <a:rPr lang="de-DE" sz="2400" spc="-5" dirty="0">
                <a:solidFill>
                  <a:srgbClr val="92D050"/>
                </a:solidFill>
                <a:latin typeface="Calibri"/>
                <a:cs typeface="Calibri"/>
              </a:rPr>
              <a:t>0</a:t>
            </a:r>
            <a:r>
              <a:rPr sz="2400" spc="-5" dirty="0">
                <a:solidFill>
                  <a:srgbClr val="92D050"/>
                </a:solidFill>
                <a:latin typeface="Calibri"/>
                <a:cs typeface="Calibri"/>
              </a:rPr>
              <a:t>.01.202</a:t>
            </a:r>
            <a:r>
              <a:rPr lang="de-DE" sz="2400" spc="-5" dirty="0">
                <a:solidFill>
                  <a:srgbClr val="92D050"/>
                </a:solidFill>
                <a:latin typeface="Calibri"/>
                <a:cs typeface="Calibri"/>
              </a:rPr>
              <a:t>6</a:t>
            </a:r>
            <a:r>
              <a:rPr sz="2400" spc="-5" dirty="0">
                <a:solidFill>
                  <a:srgbClr val="92D050"/>
                </a:solidFill>
                <a:latin typeface="Calibri"/>
                <a:cs typeface="Calibri"/>
              </a:rPr>
              <a:t> </a:t>
            </a:r>
            <a:r>
              <a:rPr sz="2400" dirty="0">
                <a:latin typeface="Calibri"/>
                <a:cs typeface="Calibri"/>
              </a:rPr>
              <a:t>je </a:t>
            </a:r>
            <a:r>
              <a:rPr sz="2400" spc="-5" dirty="0" err="1">
                <a:latin typeface="Calibri"/>
                <a:cs typeface="Calibri"/>
              </a:rPr>
              <a:t>nach</a:t>
            </a:r>
            <a:r>
              <a:rPr sz="2400" spc="-5" dirty="0">
                <a:latin typeface="Calibri"/>
                <a:cs typeface="Calibri"/>
              </a:rPr>
              <a:t> </a:t>
            </a:r>
            <a:r>
              <a:rPr sz="2400" spc="-10" dirty="0" err="1">
                <a:latin typeface="Calibri"/>
                <a:cs typeface="Calibri"/>
              </a:rPr>
              <a:t>Sprache</a:t>
            </a:r>
            <a:r>
              <a:rPr sz="2400" spc="-10" dirty="0">
                <a:latin typeface="Calibri"/>
                <a:cs typeface="Calibri"/>
              </a:rPr>
              <a:t>/Region</a:t>
            </a:r>
            <a:endParaRPr sz="2400" dirty="0">
              <a:latin typeface="Calibri"/>
              <a:cs typeface="Calibri"/>
            </a:endParaRPr>
          </a:p>
        </p:txBody>
      </p:sp>
      <p:sp>
        <p:nvSpPr>
          <p:cNvPr id="4" name="object 4"/>
          <p:cNvSpPr/>
          <p:nvPr/>
        </p:nvSpPr>
        <p:spPr>
          <a:xfrm>
            <a:off x="9986771" y="149352"/>
            <a:ext cx="2090927" cy="518159"/>
          </a:xfrm>
          <a:prstGeom prst="rect">
            <a:avLst/>
          </a:prstGeom>
          <a:blipFill>
            <a:blip r:embed="rId2" cstate="print"/>
            <a:stretch>
              <a:fillRect/>
            </a:stretch>
          </a:blipFill>
        </p:spPr>
        <p:txBody>
          <a:bodyPr wrap="square" lIns="0" tIns="0" rIns="0" bIns="0" rtlCol="0"/>
          <a:lstStyle/>
          <a:p>
            <a:endParaRPr/>
          </a:p>
        </p:txBody>
      </p:sp>
      <p:sp>
        <p:nvSpPr>
          <p:cNvPr id="5" name="object 5"/>
          <p:cNvSpPr txBox="1"/>
          <p:nvPr/>
        </p:nvSpPr>
        <p:spPr>
          <a:xfrm>
            <a:off x="78739" y="38416"/>
            <a:ext cx="2180590" cy="299720"/>
          </a:xfrm>
          <a:prstGeom prst="rect">
            <a:avLst/>
          </a:prstGeom>
        </p:spPr>
        <p:txBody>
          <a:bodyPr vert="horz" wrap="square" lIns="0" tIns="12700" rIns="0" bIns="0" rtlCol="0">
            <a:spAutoFit/>
          </a:bodyPr>
          <a:lstStyle/>
          <a:p>
            <a:pPr marL="12700">
              <a:lnSpc>
                <a:spcPct val="100000"/>
              </a:lnSpc>
              <a:spcBef>
                <a:spcPts val="100"/>
              </a:spcBef>
            </a:pPr>
            <a:r>
              <a:rPr sz="1800" spc="-10">
                <a:latin typeface="Calibri"/>
                <a:cs typeface="Calibri"/>
              </a:rPr>
              <a:t>BEWERBUNGSPROZESS</a:t>
            </a:r>
            <a:endParaRPr sz="1800">
              <a:latin typeface="Calibri"/>
              <a:cs typeface="Calibri"/>
            </a:endParaRPr>
          </a:p>
        </p:txBody>
      </p:sp>
      <p:sp>
        <p:nvSpPr>
          <p:cNvPr id="6" name="Textfeld 5">
            <a:extLst>
              <a:ext uri="{FF2B5EF4-FFF2-40B4-BE49-F238E27FC236}">
                <a16:creationId xmlns:a16="http://schemas.microsoft.com/office/drawing/2014/main" id="{F0A7C874-4D49-AEEB-E506-10A4CD764FA6}"/>
              </a:ext>
            </a:extLst>
          </p:cNvPr>
          <p:cNvSpPr txBox="1"/>
          <p:nvPr/>
        </p:nvSpPr>
        <p:spPr>
          <a:xfrm>
            <a:off x="609600" y="6019800"/>
            <a:ext cx="11125200" cy="400110"/>
          </a:xfrm>
          <a:prstGeom prst="rect">
            <a:avLst/>
          </a:prstGeom>
          <a:noFill/>
        </p:spPr>
        <p:txBody>
          <a:bodyPr wrap="square" rtlCol="0">
            <a:spAutoFit/>
          </a:bodyPr>
          <a:lstStyle/>
          <a:p>
            <a:pPr marL="12700">
              <a:lnSpc>
                <a:spcPct val="100000"/>
              </a:lnSpc>
              <a:spcBef>
                <a:spcPts val="860"/>
              </a:spcBef>
            </a:pPr>
            <a:r>
              <a:rPr lang="de-DE" sz="2000" spc="-10" dirty="0">
                <a:solidFill>
                  <a:srgbClr val="92D050"/>
                </a:solidFill>
                <a:uFill>
                  <a:solidFill>
                    <a:srgbClr val="0562C1"/>
                  </a:solidFill>
                </a:uFill>
                <a:cs typeface="Calibri"/>
                <a:hlinkClick r:id="rId3">
                  <a:extLst>
                    <a:ext uri="{A12FA001-AC4F-418D-AE19-62706E023703}">
                      <ahyp:hlinkClr xmlns:ahyp="http://schemas.microsoft.com/office/drawing/2018/hyperlinkcolor" val="tx"/>
                    </a:ext>
                  </a:extLst>
                </a:hlinkClick>
              </a:rPr>
              <a:t>https://www.fu-berlin.de/studium/international/studium_ausland/direkt/bewerbungstermine/index.html</a:t>
            </a:r>
            <a:endParaRPr lang="de-DE" sz="2000" dirty="0">
              <a:solidFill>
                <a:srgbClr val="92D050"/>
              </a:solidFill>
              <a:latin typeface="Calibri"/>
              <a:cs typeface="Calibri"/>
            </a:endParaRPr>
          </a:p>
        </p:txBody>
      </p:sp>
      <p:pic>
        <p:nvPicPr>
          <p:cNvPr id="9" name="Grafik 8">
            <a:extLst>
              <a:ext uri="{FF2B5EF4-FFF2-40B4-BE49-F238E27FC236}">
                <a16:creationId xmlns:a16="http://schemas.microsoft.com/office/drawing/2014/main" id="{6F121659-1BA5-1E6C-454C-FF48C0E9071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172698" y="3887142"/>
            <a:ext cx="1905000" cy="1905000"/>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916939" y="609822"/>
            <a:ext cx="8977630" cy="567463"/>
          </a:xfrm>
          <a:prstGeom prst="rect">
            <a:avLst/>
          </a:prstGeom>
        </p:spPr>
        <p:txBody>
          <a:bodyPr vert="horz" wrap="square" lIns="0" tIns="13335" rIns="0" bIns="0" rtlCol="0">
            <a:spAutoFit/>
          </a:bodyPr>
          <a:lstStyle/>
          <a:p>
            <a:pPr marL="12700">
              <a:lnSpc>
                <a:spcPct val="100000"/>
              </a:lnSpc>
              <a:spcBef>
                <a:spcPts val="105"/>
              </a:spcBef>
            </a:pPr>
            <a:r>
              <a:rPr sz="3600" b="0" spc="-10" dirty="0">
                <a:latin typeface="Calibri Light"/>
                <a:cs typeface="Calibri Light"/>
              </a:rPr>
              <a:t>BEWERBUNGSUNTERLAGEN</a:t>
            </a:r>
            <a:r>
              <a:rPr sz="3600" b="0" spc="35" dirty="0">
                <a:latin typeface="Calibri Light"/>
                <a:cs typeface="Calibri Light"/>
              </a:rPr>
              <a:t> </a:t>
            </a:r>
            <a:r>
              <a:rPr sz="3600" b="0" spc="-5" dirty="0">
                <a:solidFill>
                  <a:srgbClr val="92D050"/>
                </a:solidFill>
                <a:latin typeface="Calibri Light"/>
                <a:cs typeface="Calibri Light"/>
              </a:rPr>
              <a:t>ERASMUS+</a:t>
            </a:r>
            <a:endParaRPr sz="3600" dirty="0">
              <a:solidFill>
                <a:srgbClr val="92D050"/>
              </a:solidFill>
              <a:latin typeface="Calibri Light"/>
              <a:cs typeface="Calibri Light"/>
            </a:endParaRPr>
          </a:p>
        </p:txBody>
      </p:sp>
      <p:graphicFrame>
        <p:nvGraphicFramePr>
          <p:cNvPr id="3" name="object 3"/>
          <p:cNvGraphicFramePr>
            <a:graphicFrameLocks noGrp="1"/>
          </p:cNvGraphicFramePr>
          <p:nvPr>
            <p:extLst>
              <p:ext uri="{D42A27DB-BD31-4B8C-83A1-F6EECF244321}">
                <p14:modId xmlns:p14="http://schemas.microsoft.com/office/powerpoint/2010/main" val="2260702076"/>
              </p:ext>
            </p:extLst>
          </p:nvPr>
        </p:nvGraphicFramePr>
        <p:xfrm>
          <a:off x="1829393" y="1357926"/>
          <a:ext cx="7924207" cy="3781165"/>
        </p:xfrm>
        <a:graphic>
          <a:graphicData uri="http://schemas.openxmlformats.org/drawingml/2006/table">
            <a:tbl>
              <a:tblPr firstRow="1" bandRow="1">
                <a:tableStyleId>{2D5ABB26-0587-4C30-8999-92F81FD0307C}</a:tableStyleId>
              </a:tblPr>
              <a:tblGrid>
                <a:gridCol w="7339979">
                  <a:extLst>
                    <a:ext uri="{9D8B030D-6E8A-4147-A177-3AD203B41FA5}">
                      <a16:colId xmlns:a16="http://schemas.microsoft.com/office/drawing/2014/main" val="20000"/>
                    </a:ext>
                  </a:extLst>
                </a:gridCol>
                <a:gridCol w="584228">
                  <a:extLst>
                    <a:ext uri="{9D8B030D-6E8A-4147-A177-3AD203B41FA5}">
                      <a16:colId xmlns:a16="http://schemas.microsoft.com/office/drawing/2014/main" val="20001"/>
                    </a:ext>
                  </a:extLst>
                </a:gridCol>
              </a:tblGrid>
              <a:tr h="540167">
                <a:tc>
                  <a:txBody>
                    <a:bodyPr/>
                    <a:lstStyle/>
                    <a:p>
                      <a:pPr marL="91440">
                        <a:lnSpc>
                          <a:spcPct val="100000"/>
                        </a:lnSpc>
                        <a:spcBef>
                          <a:spcPts val="240"/>
                        </a:spcBef>
                      </a:pPr>
                      <a:r>
                        <a:rPr sz="2000" spc="-5" dirty="0">
                          <a:latin typeface="Calibri"/>
                          <a:cs typeface="Calibri"/>
                        </a:rPr>
                        <a:t>ONLINE</a:t>
                      </a:r>
                      <a:r>
                        <a:rPr sz="2000" spc="-10" dirty="0">
                          <a:latin typeface="Calibri"/>
                          <a:cs typeface="Calibri"/>
                        </a:rPr>
                        <a:t> </a:t>
                      </a:r>
                      <a:r>
                        <a:rPr sz="2000" spc="-5" dirty="0">
                          <a:latin typeface="Calibri"/>
                          <a:cs typeface="Calibri"/>
                        </a:rPr>
                        <a:t>BEWERBUNGSBOGEN</a:t>
                      </a:r>
                      <a:endParaRPr sz="2000" dirty="0">
                        <a:latin typeface="Calibri"/>
                        <a:cs typeface="Calibri"/>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0"/>
                  </a:ext>
                </a:extLst>
              </a:tr>
              <a:tr h="540166">
                <a:tc>
                  <a:txBody>
                    <a:bodyPr/>
                    <a:lstStyle/>
                    <a:p>
                      <a:pPr marL="91440">
                        <a:lnSpc>
                          <a:spcPct val="100000"/>
                        </a:lnSpc>
                        <a:spcBef>
                          <a:spcPts val="240"/>
                        </a:spcBef>
                      </a:pPr>
                      <a:r>
                        <a:rPr sz="2000" spc="-15" dirty="0">
                          <a:latin typeface="Calibri"/>
                          <a:cs typeface="Calibri"/>
                        </a:rPr>
                        <a:t>TABELLARISCHER</a:t>
                      </a:r>
                      <a:r>
                        <a:rPr sz="2000" spc="-10" dirty="0">
                          <a:latin typeface="Calibri"/>
                          <a:cs typeface="Calibri"/>
                        </a:rPr>
                        <a:t> </a:t>
                      </a:r>
                      <a:r>
                        <a:rPr sz="2000" spc="-5" dirty="0">
                          <a:latin typeface="Calibri"/>
                          <a:cs typeface="Calibri"/>
                        </a:rPr>
                        <a:t>LEBENSLAUF</a:t>
                      </a:r>
                      <a:endParaRPr sz="2000" dirty="0">
                        <a:latin typeface="Calibri"/>
                        <a:cs typeface="Calibri"/>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1"/>
                  </a:ext>
                </a:extLst>
              </a:tr>
              <a:tr h="540166">
                <a:tc>
                  <a:txBody>
                    <a:bodyPr/>
                    <a:lstStyle/>
                    <a:p>
                      <a:pPr marL="91440">
                        <a:lnSpc>
                          <a:spcPct val="100000"/>
                        </a:lnSpc>
                        <a:spcBef>
                          <a:spcPts val="240"/>
                        </a:spcBef>
                      </a:pPr>
                      <a:r>
                        <a:rPr sz="2000" spc="-10" dirty="0">
                          <a:latin typeface="Calibri"/>
                          <a:cs typeface="Calibri"/>
                        </a:rPr>
                        <a:t>KURZES </a:t>
                      </a:r>
                      <a:r>
                        <a:rPr sz="2000" spc="-20" dirty="0">
                          <a:latin typeface="Calibri"/>
                          <a:cs typeface="Calibri"/>
                        </a:rPr>
                        <a:t>MOTIVATIONSSCHREIBEN </a:t>
                      </a:r>
                      <a:r>
                        <a:rPr sz="2000" spc="-5" dirty="0">
                          <a:latin typeface="Calibri"/>
                          <a:cs typeface="Calibri"/>
                        </a:rPr>
                        <a:t>(1-2</a:t>
                      </a:r>
                      <a:r>
                        <a:rPr sz="2000" spc="10" dirty="0">
                          <a:latin typeface="Calibri"/>
                          <a:cs typeface="Calibri"/>
                        </a:rPr>
                        <a:t> </a:t>
                      </a:r>
                      <a:r>
                        <a:rPr sz="2000" spc="-5" dirty="0">
                          <a:latin typeface="Calibri"/>
                          <a:cs typeface="Calibri"/>
                        </a:rPr>
                        <a:t>Seiten)</a:t>
                      </a:r>
                      <a:endParaRPr sz="2000" dirty="0">
                        <a:latin typeface="Calibri"/>
                        <a:cs typeface="Calibri"/>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2"/>
                  </a:ext>
                </a:extLst>
              </a:tr>
              <a:tr h="540167">
                <a:tc>
                  <a:txBody>
                    <a:bodyPr/>
                    <a:lstStyle/>
                    <a:p>
                      <a:pPr marL="91440">
                        <a:lnSpc>
                          <a:spcPct val="100000"/>
                        </a:lnSpc>
                        <a:spcBef>
                          <a:spcPts val="240"/>
                        </a:spcBef>
                      </a:pPr>
                      <a:r>
                        <a:rPr sz="2000" spc="-5" dirty="0">
                          <a:latin typeface="Calibri"/>
                          <a:cs typeface="Calibri"/>
                        </a:rPr>
                        <a:t>CM-LEISTUNGSNACHWEIS (</a:t>
                      </a:r>
                      <a:r>
                        <a:rPr sz="2000" spc="-5" dirty="0" err="1">
                          <a:latin typeface="Calibri"/>
                          <a:cs typeface="Calibri"/>
                        </a:rPr>
                        <a:t>inkl</a:t>
                      </a:r>
                      <a:r>
                        <a:rPr sz="2000" spc="-5" dirty="0">
                          <a:latin typeface="Calibri"/>
                          <a:cs typeface="Calibri"/>
                        </a:rPr>
                        <a:t>. </a:t>
                      </a:r>
                      <a:r>
                        <a:rPr sz="2000" spc="-30" dirty="0">
                          <a:latin typeface="Calibri"/>
                          <a:cs typeface="Calibri"/>
                        </a:rPr>
                        <a:t>ABV;</a:t>
                      </a:r>
                      <a:r>
                        <a:rPr sz="2000" spc="15" dirty="0">
                          <a:latin typeface="Calibri"/>
                          <a:cs typeface="Calibri"/>
                        </a:rPr>
                        <a:t> </a:t>
                      </a:r>
                      <a:r>
                        <a:rPr sz="2000" spc="-10" dirty="0">
                          <a:latin typeface="Calibri"/>
                          <a:cs typeface="Calibri"/>
                        </a:rPr>
                        <a:t>PDF-Format)</a:t>
                      </a:r>
                      <a:endParaRPr sz="2000" dirty="0">
                        <a:latin typeface="Calibri"/>
                        <a:cs typeface="Calibri"/>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3"/>
                  </a:ext>
                </a:extLst>
              </a:tr>
              <a:tr h="540166">
                <a:tc>
                  <a:txBody>
                    <a:bodyPr/>
                    <a:lstStyle/>
                    <a:p>
                      <a:pPr marL="91440">
                        <a:lnSpc>
                          <a:spcPct val="100000"/>
                        </a:lnSpc>
                        <a:spcBef>
                          <a:spcPts val="240"/>
                        </a:spcBef>
                      </a:pPr>
                      <a:r>
                        <a:rPr sz="2000" spc="-15" dirty="0">
                          <a:latin typeface="Calibri"/>
                          <a:cs typeface="Calibri"/>
                        </a:rPr>
                        <a:t>IMMATRIKULATIONSBESCHEINIGUNG</a:t>
                      </a:r>
                      <a:endParaRPr sz="2000" dirty="0">
                        <a:latin typeface="Calibri"/>
                        <a:cs typeface="Calibri"/>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4"/>
                  </a:ext>
                </a:extLst>
              </a:tr>
              <a:tr h="540166">
                <a:tc>
                  <a:txBody>
                    <a:bodyPr/>
                    <a:lstStyle/>
                    <a:p>
                      <a:pPr marL="91440">
                        <a:lnSpc>
                          <a:spcPct val="100000"/>
                        </a:lnSpc>
                        <a:spcBef>
                          <a:spcPts val="240"/>
                        </a:spcBef>
                      </a:pPr>
                      <a:r>
                        <a:rPr sz="2000" spc="-5" dirty="0">
                          <a:latin typeface="Calibri"/>
                          <a:cs typeface="Calibri"/>
                        </a:rPr>
                        <a:t>SPRACHNACHWEISE </a:t>
                      </a:r>
                      <a:r>
                        <a:rPr sz="2000" spc="-15" dirty="0">
                          <a:latin typeface="Calibri"/>
                          <a:cs typeface="Calibri"/>
                        </a:rPr>
                        <a:t>(</a:t>
                      </a:r>
                      <a:r>
                        <a:rPr sz="2000" spc="-15" dirty="0" err="1">
                          <a:latin typeface="Calibri"/>
                          <a:cs typeface="Calibri"/>
                        </a:rPr>
                        <a:t>können</a:t>
                      </a:r>
                      <a:r>
                        <a:rPr sz="2000" spc="-15" dirty="0">
                          <a:latin typeface="Calibri"/>
                          <a:cs typeface="Calibri"/>
                        </a:rPr>
                        <a:t> </a:t>
                      </a:r>
                      <a:r>
                        <a:rPr sz="2000" spc="-10" dirty="0" err="1">
                          <a:latin typeface="Calibri"/>
                          <a:cs typeface="Calibri"/>
                        </a:rPr>
                        <a:t>nachgereicht</a:t>
                      </a:r>
                      <a:r>
                        <a:rPr sz="2000" spc="55" dirty="0">
                          <a:latin typeface="Calibri"/>
                          <a:cs typeface="Calibri"/>
                        </a:rPr>
                        <a:t> </a:t>
                      </a:r>
                      <a:r>
                        <a:rPr sz="2000" spc="-10" dirty="0" err="1">
                          <a:latin typeface="Calibri"/>
                          <a:cs typeface="Calibri"/>
                        </a:rPr>
                        <a:t>werden</a:t>
                      </a:r>
                      <a:r>
                        <a:rPr sz="2000" spc="-10" dirty="0">
                          <a:latin typeface="Calibri"/>
                          <a:cs typeface="Calibri"/>
                        </a:rPr>
                        <a:t>)</a:t>
                      </a:r>
                      <a:endParaRPr sz="2000" dirty="0">
                        <a:latin typeface="Calibri"/>
                        <a:cs typeface="Calibri"/>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5"/>
                  </a:ext>
                </a:extLst>
              </a:tr>
              <a:tr h="540167">
                <a:tc>
                  <a:txBody>
                    <a:bodyPr/>
                    <a:lstStyle/>
                    <a:p>
                      <a:pPr marL="91440">
                        <a:lnSpc>
                          <a:spcPct val="100000"/>
                        </a:lnSpc>
                        <a:spcBef>
                          <a:spcPts val="240"/>
                        </a:spcBef>
                      </a:pPr>
                      <a:r>
                        <a:rPr sz="2000" spc="-5" dirty="0">
                          <a:latin typeface="Calibri"/>
                          <a:cs typeface="Calibri"/>
                        </a:rPr>
                        <a:t>HINWEIS </a:t>
                      </a:r>
                      <a:r>
                        <a:rPr sz="2000" spc="-10" dirty="0">
                          <a:latin typeface="Calibri"/>
                          <a:cs typeface="Calibri"/>
                        </a:rPr>
                        <a:t>AUF </a:t>
                      </a:r>
                      <a:r>
                        <a:rPr sz="2000" spc="-5" dirty="0">
                          <a:latin typeface="Calibri"/>
                          <a:cs typeface="Calibri"/>
                        </a:rPr>
                        <a:t>ANDERE</a:t>
                      </a:r>
                      <a:r>
                        <a:rPr sz="2000" spc="10" dirty="0">
                          <a:latin typeface="Calibri"/>
                          <a:cs typeface="Calibri"/>
                        </a:rPr>
                        <a:t> </a:t>
                      </a:r>
                      <a:r>
                        <a:rPr sz="2000" spc="-5" dirty="0">
                          <a:latin typeface="Calibri"/>
                          <a:cs typeface="Calibri"/>
                        </a:rPr>
                        <a:t>BEWERBUNGEN</a:t>
                      </a:r>
                      <a:endParaRPr sz="2000" dirty="0">
                        <a:latin typeface="Calibri"/>
                        <a:cs typeface="Calibri"/>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800" dirty="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extLst>
                  <a:ext uri="{0D108BD9-81ED-4DB2-BD59-A6C34878D82A}">
                    <a16:rowId xmlns:a16="http://schemas.microsoft.com/office/drawing/2014/main" val="10006"/>
                  </a:ext>
                </a:extLst>
              </a:tr>
            </a:tbl>
          </a:graphicData>
        </a:graphic>
      </p:graphicFrame>
      <p:sp>
        <p:nvSpPr>
          <p:cNvPr id="4" name="object 4"/>
          <p:cNvSpPr/>
          <p:nvPr/>
        </p:nvSpPr>
        <p:spPr>
          <a:xfrm>
            <a:off x="9994391" y="140207"/>
            <a:ext cx="2090927" cy="518159"/>
          </a:xfrm>
          <a:prstGeom prst="rect">
            <a:avLst/>
          </a:prstGeom>
          <a:blipFill>
            <a:blip r:embed="rId2" cstate="print"/>
            <a:stretch>
              <a:fillRect/>
            </a:stretch>
          </a:blipFill>
        </p:spPr>
        <p:txBody>
          <a:bodyPr wrap="square" lIns="0" tIns="0" rIns="0" bIns="0" rtlCol="0"/>
          <a:lstStyle/>
          <a:p>
            <a:endParaRPr/>
          </a:p>
        </p:txBody>
      </p:sp>
      <p:sp>
        <p:nvSpPr>
          <p:cNvPr id="5" name="object 5"/>
          <p:cNvSpPr txBox="1">
            <a:spLocks noGrp="1"/>
          </p:cNvSpPr>
          <p:nvPr>
            <p:ph type="title"/>
          </p:nvPr>
        </p:nvSpPr>
        <p:spPr>
          <a:xfrm>
            <a:off x="78739" y="129461"/>
            <a:ext cx="2180590" cy="299720"/>
          </a:xfrm>
          <a:prstGeom prst="rect">
            <a:avLst/>
          </a:prstGeom>
        </p:spPr>
        <p:txBody>
          <a:bodyPr vert="horz" wrap="square" lIns="0" tIns="12700" rIns="0" bIns="0" rtlCol="0">
            <a:spAutoFit/>
          </a:bodyPr>
          <a:lstStyle/>
          <a:p>
            <a:pPr marL="12700">
              <a:lnSpc>
                <a:spcPct val="100000"/>
              </a:lnSpc>
              <a:spcBef>
                <a:spcPts val="100"/>
              </a:spcBef>
            </a:pPr>
            <a:r>
              <a:rPr sz="1800" spc="-10"/>
              <a:t>BEWERBUNGSPROZESS</a:t>
            </a:r>
            <a:endParaRPr sz="1800"/>
          </a:p>
        </p:txBody>
      </p:sp>
      <p:sp>
        <p:nvSpPr>
          <p:cNvPr id="6" name="object 6"/>
          <p:cNvSpPr txBox="1"/>
          <p:nvPr/>
        </p:nvSpPr>
        <p:spPr>
          <a:xfrm>
            <a:off x="916938" y="5456936"/>
            <a:ext cx="9598661" cy="804066"/>
          </a:xfrm>
          <a:prstGeom prst="rect">
            <a:avLst/>
          </a:prstGeom>
        </p:spPr>
        <p:txBody>
          <a:bodyPr vert="horz" wrap="square" lIns="0" tIns="12700" rIns="0" bIns="0" rtlCol="0">
            <a:spAutoFit/>
          </a:bodyPr>
          <a:lstStyle/>
          <a:p>
            <a:pPr marL="12700" marR="657225">
              <a:lnSpc>
                <a:spcPct val="147900"/>
              </a:lnSpc>
              <a:spcBef>
                <a:spcPts val="100"/>
              </a:spcBef>
            </a:pPr>
            <a:r>
              <a:rPr spc="-10" dirty="0" err="1">
                <a:latin typeface="Calibri"/>
                <a:cs typeface="Calibri"/>
              </a:rPr>
              <a:t>Einreichung</a:t>
            </a:r>
            <a:r>
              <a:rPr spc="-10" dirty="0">
                <a:latin typeface="Calibri"/>
                <a:cs typeface="Calibri"/>
              </a:rPr>
              <a:t> </a:t>
            </a:r>
            <a:r>
              <a:rPr dirty="0">
                <a:latin typeface="Calibri"/>
                <a:cs typeface="Calibri"/>
              </a:rPr>
              <a:t>der </a:t>
            </a:r>
            <a:r>
              <a:rPr spc="-5" dirty="0" err="1">
                <a:latin typeface="Calibri"/>
                <a:cs typeface="Calibri"/>
              </a:rPr>
              <a:t>Bewerbung</a:t>
            </a:r>
            <a:r>
              <a:rPr spc="-5" dirty="0">
                <a:latin typeface="Calibri"/>
                <a:cs typeface="Calibri"/>
              </a:rPr>
              <a:t> </a:t>
            </a:r>
            <a:r>
              <a:rPr spc="-15" dirty="0">
                <a:latin typeface="Calibri"/>
                <a:cs typeface="Calibri"/>
              </a:rPr>
              <a:t>bitte </a:t>
            </a:r>
            <a:r>
              <a:rPr lang="de-DE" dirty="0">
                <a:solidFill>
                  <a:srgbClr val="92D050"/>
                </a:solidFill>
                <a:latin typeface="Calibri"/>
                <a:cs typeface="Calibri"/>
              </a:rPr>
              <a:t>ausschließlich</a:t>
            </a:r>
            <a:r>
              <a:rPr b="1" dirty="0">
                <a:latin typeface="Calibri"/>
                <a:cs typeface="Calibri"/>
              </a:rPr>
              <a:t> </a:t>
            </a:r>
            <a:r>
              <a:rPr spc="-10" dirty="0">
                <a:latin typeface="Calibri"/>
                <a:cs typeface="Calibri"/>
              </a:rPr>
              <a:t>digital </a:t>
            </a:r>
            <a:r>
              <a:rPr dirty="0">
                <a:latin typeface="Calibri"/>
                <a:cs typeface="Calibri"/>
              </a:rPr>
              <a:t>an</a:t>
            </a:r>
            <a:r>
              <a:rPr dirty="0">
                <a:solidFill>
                  <a:srgbClr val="92D050"/>
                </a:solidFill>
                <a:latin typeface="Calibri"/>
                <a:cs typeface="Calibri"/>
              </a:rPr>
              <a:t>: </a:t>
            </a:r>
            <a:r>
              <a:rPr u="heavy" spc="-10" dirty="0">
                <a:solidFill>
                  <a:srgbClr val="92D050"/>
                </a:solidFill>
                <a:uFill>
                  <a:solidFill>
                    <a:srgbClr val="0562C1"/>
                  </a:solidFill>
                </a:uFill>
                <a:latin typeface="Calibri"/>
                <a:cs typeface="Calibri"/>
                <a:hlinkClick r:id="rId3">
                  <a:extLst>
                    <a:ext uri="{A12FA001-AC4F-418D-AE19-62706E023703}">
                      <ahyp:hlinkClr xmlns:ahyp="http://schemas.microsoft.com/office/drawing/2018/hyperlinkcolor" val="tx"/>
                    </a:ext>
                  </a:extLst>
                </a:hlinkClick>
              </a:rPr>
              <a:t>erasmus-ska@polsoz.fu-berlin.de</a:t>
            </a:r>
            <a:endParaRPr lang="de-DE" u="heavy" spc="-10" dirty="0">
              <a:solidFill>
                <a:srgbClr val="92D050"/>
              </a:solidFill>
              <a:uFill>
                <a:solidFill>
                  <a:srgbClr val="0562C1"/>
                </a:solidFill>
              </a:uFill>
              <a:latin typeface="Calibri"/>
              <a:cs typeface="Calibri"/>
            </a:endParaRPr>
          </a:p>
          <a:p>
            <a:pPr marL="12700" marR="657225">
              <a:lnSpc>
                <a:spcPct val="147900"/>
              </a:lnSpc>
              <a:spcBef>
                <a:spcPts val="100"/>
              </a:spcBef>
            </a:pPr>
            <a:r>
              <a:rPr lang="de-DE" spc="-10" dirty="0">
                <a:uFill>
                  <a:solidFill>
                    <a:srgbClr val="0562C1"/>
                  </a:solidFill>
                </a:uFill>
                <a:latin typeface="Calibri"/>
                <a:cs typeface="Calibri"/>
              </a:rPr>
              <a:t>Weitere Infos unter:</a:t>
            </a:r>
            <a:endParaRPr dirty="0">
              <a:latin typeface="Calibri"/>
              <a:cs typeface="Calibri"/>
            </a:endParaRPr>
          </a:p>
        </p:txBody>
      </p:sp>
      <p:sp>
        <p:nvSpPr>
          <p:cNvPr id="7" name="Textfeld 6">
            <a:extLst>
              <a:ext uri="{FF2B5EF4-FFF2-40B4-BE49-F238E27FC236}">
                <a16:creationId xmlns:a16="http://schemas.microsoft.com/office/drawing/2014/main" id="{73E91D72-3954-AD07-8140-151459D893AA}"/>
              </a:ext>
            </a:extLst>
          </p:cNvPr>
          <p:cNvSpPr txBox="1"/>
          <p:nvPr/>
        </p:nvSpPr>
        <p:spPr>
          <a:xfrm>
            <a:off x="762000" y="6183152"/>
            <a:ext cx="11049000" cy="369332"/>
          </a:xfrm>
          <a:prstGeom prst="rect">
            <a:avLst/>
          </a:prstGeom>
          <a:noFill/>
        </p:spPr>
        <p:txBody>
          <a:bodyPr wrap="square" rtlCol="0">
            <a:spAutoFit/>
          </a:bodyPr>
          <a:lstStyle/>
          <a:p>
            <a:pPr marL="52069">
              <a:lnSpc>
                <a:spcPct val="100000"/>
              </a:lnSpc>
              <a:spcBef>
                <a:spcPts val="25"/>
              </a:spcBef>
            </a:pPr>
            <a:r>
              <a:rPr lang="de-DE" u="sng" spc="-10" dirty="0">
                <a:solidFill>
                  <a:srgbClr val="92D050"/>
                </a:solidFill>
                <a:uFill>
                  <a:solidFill>
                    <a:srgbClr val="0562C1"/>
                  </a:solidFill>
                </a:uFill>
                <a:latin typeface="Calibri"/>
                <a:cs typeface="Calibri"/>
                <a:hlinkClick r:id="rId4">
                  <a:extLst>
                    <a:ext uri="{A12FA001-AC4F-418D-AE19-62706E023703}">
                      <ahyp:hlinkClr xmlns:ahyp="http://schemas.microsoft.com/office/drawing/2018/hyperlinkcolor" val="tx"/>
                    </a:ext>
                  </a:extLst>
                </a:hlinkClick>
              </a:rPr>
              <a:t>https://www.fu-berlin.de/studium/international/studium_ausland/erasmus/bewerbung/infos_fristen/index.html</a:t>
            </a:r>
            <a:endParaRPr lang="de-DE" dirty="0">
              <a:solidFill>
                <a:srgbClr val="92D050"/>
              </a:solidFill>
              <a:latin typeface="Calibri"/>
              <a:cs typeface="Calibri"/>
            </a:endParaRPr>
          </a:p>
        </p:txBody>
      </p:sp>
      <p:pic>
        <p:nvPicPr>
          <p:cNvPr id="10" name="Grafik 9">
            <a:extLst>
              <a:ext uri="{FF2B5EF4-FFF2-40B4-BE49-F238E27FC236}">
                <a16:creationId xmlns:a16="http://schemas.microsoft.com/office/drawing/2014/main" id="{F822E7E9-FFE1-4A73-5972-271C4BD40D9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268709" y="4183019"/>
            <a:ext cx="1816609" cy="1912143"/>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50735" y="665630"/>
            <a:ext cx="4500880" cy="567463"/>
          </a:xfrm>
          <a:prstGeom prst="rect">
            <a:avLst/>
          </a:prstGeom>
        </p:spPr>
        <p:txBody>
          <a:bodyPr vert="horz" wrap="square" lIns="0" tIns="13335" rIns="0" bIns="0" rtlCol="0">
            <a:spAutoFit/>
          </a:bodyPr>
          <a:lstStyle/>
          <a:p>
            <a:pPr marL="12700">
              <a:lnSpc>
                <a:spcPct val="100000"/>
              </a:lnSpc>
              <a:spcBef>
                <a:spcPts val="105"/>
              </a:spcBef>
            </a:pPr>
            <a:r>
              <a:rPr b="0" spc="-10" dirty="0">
                <a:latin typeface="Calibri Light"/>
                <a:cs typeface="Calibri Light"/>
              </a:rPr>
              <a:t>SPRACHNACHWEIS(E)</a:t>
            </a:r>
            <a:endParaRPr dirty="0">
              <a:latin typeface="Calibri Light"/>
              <a:cs typeface="Calibri Light"/>
            </a:endParaRPr>
          </a:p>
        </p:txBody>
      </p:sp>
      <p:sp>
        <p:nvSpPr>
          <p:cNvPr id="3" name="object 3"/>
          <p:cNvSpPr txBox="1"/>
          <p:nvPr/>
        </p:nvSpPr>
        <p:spPr>
          <a:xfrm>
            <a:off x="1007195" y="1528205"/>
            <a:ext cx="10134600" cy="4136389"/>
          </a:xfrm>
          <a:prstGeom prst="rect">
            <a:avLst/>
          </a:prstGeom>
        </p:spPr>
        <p:txBody>
          <a:bodyPr vert="horz" wrap="square" lIns="0" tIns="47625" rIns="0" bIns="0" rtlCol="0">
            <a:spAutoFit/>
          </a:bodyPr>
          <a:lstStyle/>
          <a:p>
            <a:pPr marL="12700">
              <a:lnSpc>
                <a:spcPct val="100000"/>
              </a:lnSpc>
              <a:spcBef>
                <a:spcPts val="375"/>
              </a:spcBef>
            </a:pPr>
            <a:r>
              <a:rPr sz="2400" b="0" spc="-5" dirty="0">
                <a:latin typeface="Calibri Light"/>
                <a:cs typeface="Calibri Light"/>
              </a:rPr>
              <a:t>BEWERBUNG </a:t>
            </a:r>
            <a:r>
              <a:rPr sz="2400" b="0" dirty="0">
                <a:latin typeface="Calibri Light"/>
                <a:cs typeface="Calibri Light"/>
              </a:rPr>
              <a:t>AM</a:t>
            </a:r>
            <a:r>
              <a:rPr sz="2400" b="0" spc="-15" dirty="0">
                <a:latin typeface="Calibri Light"/>
                <a:cs typeface="Calibri Light"/>
              </a:rPr>
              <a:t> </a:t>
            </a:r>
            <a:r>
              <a:rPr sz="2400" b="0" dirty="0" err="1">
                <a:solidFill>
                  <a:srgbClr val="92D050"/>
                </a:solidFill>
                <a:latin typeface="Calibri Light"/>
                <a:cs typeface="Calibri Light"/>
              </a:rPr>
              <a:t>IfSKA</a:t>
            </a:r>
            <a:endParaRPr sz="2400" dirty="0">
              <a:solidFill>
                <a:srgbClr val="92D050"/>
              </a:solidFill>
              <a:latin typeface="Calibri Light"/>
              <a:cs typeface="Calibri Light"/>
            </a:endParaRPr>
          </a:p>
          <a:p>
            <a:pPr marL="697865" marR="319405" indent="-228600">
              <a:lnSpc>
                <a:spcPts val="2380"/>
              </a:lnSpc>
              <a:spcBef>
                <a:spcPts val="545"/>
              </a:spcBef>
              <a:buFont typeface="Arial"/>
              <a:buChar char="•"/>
              <a:tabLst>
                <a:tab pos="697865" algn="l"/>
                <a:tab pos="698500" algn="l"/>
              </a:tabLst>
            </a:pPr>
            <a:r>
              <a:rPr sz="2200" spc="-5" dirty="0" err="1">
                <a:latin typeface="Calibri"/>
                <a:cs typeface="Calibri"/>
              </a:rPr>
              <a:t>Zum</a:t>
            </a:r>
            <a:r>
              <a:rPr sz="2200" spc="-5" dirty="0">
                <a:latin typeface="Calibri"/>
                <a:cs typeface="Calibri"/>
              </a:rPr>
              <a:t> </a:t>
            </a:r>
            <a:r>
              <a:rPr sz="2200" spc="-5" dirty="0">
                <a:solidFill>
                  <a:srgbClr val="92D050"/>
                </a:solidFill>
                <a:latin typeface="Calibri"/>
                <a:cs typeface="Calibri"/>
              </a:rPr>
              <a:t>31.01.</a:t>
            </a:r>
            <a:r>
              <a:rPr sz="2200" b="1" spc="-5" dirty="0">
                <a:latin typeface="Calibri"/>
                <a:cs typeface="Calibri"/>
              </a:rPr>
              <a:t> </a:t>
            </a:r>
            <a:r>
              <a:rPr sz="2200" spc="-20" dirty="0" err="1">
                <a:latin typeface="Calibri"/>
                <a:cs typeface="Calibri"/>
              </a:rPr>
              <a:t>können</a:t>
            </a:r>
            <a:r>
              <a:rPr sz="2200" spc="-20" dirty="0">
                <a:latin typeface="Calibri"/>
                <a:cs typeface="Calibri"/>
              </a:rPr>
              <a:t> </a:t>
            </a:r>
            <a:r>
              <a:rPr sz="2200" spc="-20" dirty="0" err="1">
                <a:latin typeface="Calibri"/>
                <a:cs typeface="Calibri"/>
              </a:rPr>
              <a:t>relevante</a:t>
            </a:r>
            <a:r>
              <a:rPr sz="2200" spc="-20" dirty="0">
                <a:latin typeface="Calibri"/>
                <a:cs typeface="Calibri"/>
              </a:rPr>
              <a:t> </a:t>
            </a:r>
            <a:r>
              <a:rPr sz="2200" spc="-15" dirty="0" err="1">
                <a:latin typeface="Calibri"/>
                <a:cs typeface="Calibri"/>
              </a:rPr>
              <a:t>Sprachkenntnisse</a:t>
            </a:r>
            <a:r>
              <a:rPr sz="2200" spc="-15" dirty="0">
                <a:latin typeface="Calibri"/>
                <a:cs typeface="Calibri"/>
              </a:rPr>
              <a:t> </a:t>
            </a:r>
            <a:r>
              <a:rPr sz="2200" spc="-15" dirty="0" err="1">
                <a:latin typeface="Calibri"/>
                <a:cs typeface="Calibri"/>
              </a:rPr>
              <a:t>durch</a:t>
            </a:r>
            <a:r>
              <a:rPr sz="2200" spc="-15" dirty="0">
                <a:latin typeface="Calibri"/>
                <a:cs typeface="Calibri"/>
              </a:rPr>
              <a:t> </a:t>
            </a:r>
            <a:r>
              <a:rPr sz="2200" spc="-5" dirty="0" err="1">
                <a:latin typeface="Calibri"/>
                <a:cs typeface="Calibri"/>
              </a:rPr>
              <a:t>z.B.</a:t>
            </a:r>
            <a:r>
              <a:rPr sz="2200" spc="-5" dirty="0">
                <a:latin typeface="Calibri"/>
                <a:cs typeface="Calibri"/>
              </a:rPr>
              <a:t> das </a:t>
            </a:r>
            <a:r>
              <a:rPr sz="2200" spc="-10" dirty="0" err="1">
                <a:latin typeface="Calibri"/>
                <a:cs typeface="Calibri"/>
              </a:rPr>
              <a:t>Abiturzeugnis</a:t>
            </a:r>
            <a:r>
              <a:rPr sz="2200" spc="-10" dirty="0">
                <a:latin typeface="Calibri"/>
                <a:cs typeface="Calibri"/>
              </a:rPr>
              <a:t> </a:t>
            </a:r>
            <a:r>
              <a:rPr sz="2200" dirty="0" err="1">
                <a:latin typeface="Calibri"/>
                <a:cs typeface="Calibri"/>
              </a:rPr>
              <a:t>o.Ä</a:t>
            </a:r>
            <a:r>
              <a:rPr sz="2200" dirty="0">
                <a:latin typeface="Calibri"/>
                <a:cs typeface="Calibri"/>
              </a:rPr>
              <a:t>.  </a:t>
            </a:r>
            <a:r>
              <a:rPr sz="2200" spc="-10" dirty="0" err="1">
                <a:latin typeface="Calibri"/>
                <a:cs typeface="Calibri"/>
              </a:rPr>
              <a:t>nachgewiesen</a:t>
            </a:r>
            <a:r>
              <a:rPr sz="2200" spc="-10" dirty="0">
                <a:latin typeface="Calibri"/>
                <a:cs typeface="Calibri"/>
              </a:rPr>
              <a:t> </a:t>
            </a:r>
            <a:r>
              <a:rPr sz="2200" spc="-15" dirty="0" err="1">
                <a:latin typeface="Calibri"/>
                <a:cs typeface="Calibri"/>
              </a:rPr>
              <a:t>werden</a:t>
            </a:r>
            <a:r>
              <a:rPr sz="2200" spc="-15" dirty="0">
                <a:latin typeface="Calibri"/>
                <a:cs typeface="Calibri"/>
              </a:rPr>
              <a:t>,</a:t>
            </a:r>
            <a:r>
              <a:rPr sz="2200" spc="35" dirty="0">
                <a:solidFill>
                  <a:srgbClr val="C00000"/>
                </a:solidFill>
                <a:latin typeface="Calibri"/>
                <a:cs typeface="Calibri"/>
              </a:rPr>
              <a:t> </a:t>
            </a:r>
            <a:r>
              <a:rPr sz="2200" spc="-5" dirty="0" err="1">
                <a:solidFill>
                  <a:srgbClr val="00B0F0"/>
                </a:solidFill>
                <a:uFill>
                  <a:solidFill>
                    <a:srgbClr val="C00000"/>
                  </a:solidFill>
                </a:uFill>
                <a:latin typeface="Calibri"/>
                <a:cs typeface="Calibri"/>
              </a:rPr>
              <a:t>jedoch</a:t>
            </a:r>
            <a:r>
              <a:rPr sz="2200" spc="-5" dirty="0">
                <a:solidFill>
                  <a:srgbClr val="00B0F0"/>
                </a:solidFill>
                <a:latin typeface="Calibri"/>
                <a:cs typeface="Calibri"/>
              </a:rPr>
              <a:t>:</a:t>
            </a:r>
            <a:endParaRPr sz="2200" dirty="0">
              <a:solidFill>
                <a:srgbClr val="00B0F0"/>
              </a:solidFill>
              <a:latin typeface="Calibri"/>
              <a:cs typeface="Calibri"/>
            </a:endParaRPr>
          </a:p>
          <a:p>
            <a:pPr marL="698500" indent="-228600">
              <a:lnSpc>
                <a:spcPct val="100000"/>
              </a:lnSpc>
              <a:spcBef>
                <a:spcPts val="200"/>
              </a:spcBef>
              <a:buFont typeface="Arial"/>
              <a:buChar char="•"/>
              <a:tabLst>
                <a:tab pos="697865" algn="l"/>
                <a:tab pos="698500" algn="l"/>
              </a:tabLst>
            </a:pPr>
            <a:r>
              <a:rPr sz="2200" spc="-5" dirty="0" err="1">
                <a:solidFill>
                  <a:srgbClr val="92D050"/>
                </a:solidFill>
                <a:latin typeface="Calibri"/>
                <a:cs typeface="Calibri"/>
              </a:rPr>
              <a:t>Nachreichung</a:t>
            </a:r>
            <a:r>
              <a:rPr sz="2200" b="1" spc="-5" dirty="0">
                <a:latin typeface="Calibri"/>
                <a:cs typeface="Calibri"/>
              </a:rPr>
              <a:t> </a:t>
            </a:r>
            <a:r>
              <a:rPr sz="2200" spc="-10" dirty="0" err="1">
                <a:latin typeface="Calibri"/>
                <a:cs typeface="Calibri"/>
              </a:rPr>
              <a:t>eines</a:t>
            </a:r>
            <a:r>
              <a:rPr sz="2200" spc="-10" dirty="0">
                <a:latin typeface="Calibri"/>
                <a:cs typeface="Calibri"/>
              </a:rPr>
              <a:t> </a:t>
            </a:r>
            <a:r>
              <a:rPr sz="2200" b="1" spc="-5" dirty="0" err="1">
                <a:latin typeface="Calibri"/>
                <a:cs typeface="Calibri"/>
              </a:rPr>
              <a:t>offiziellen</a:t>
            </a:r>
            <a:r>
              <a:rPr sz="2200" b="1" spc="-5" dirty="0">
                <a:latin typeface="Calibri"/>
                <a:cs typeface="Calibri"/>
              </a:rPr>
              <a:t> </a:t>
            </a:r>
            <a:r>
              <a:rPr sz="2200" b="1" spc="-15" dirty="0" err="1">
                <a:latin typeface="Calibri"/>
                <a:cs typeface="Calibri"/>
              </a:rPr>
              <a:t>Sprachzertifikats</a:t>
            </a:r>
            <a:r>
              <a:rPr sz="2200" b="1" spc="-15" dirty="0">
                <a:latin typeface="Calibri"/>
                <a:cs typeface="Calibri"/>
              </a:rPr>
              <a:t> </a:t>
            </a:r>
            <a:r>
              <a:rPr sz="2200" spc="-15" dirty="0" err="1">
                <a:latin typeface="Calibri"/>
                <a:cs typeface="Calibri"/>
              </a:rPr>
              <a:t>zeitnah</a:t>
            </a:r>
            <a:r>
              <a:rPr sz="2200" spc="-15" dirty="0">
                <a:latin typeface="Calibri"/>
                <a:cs typeface="Calibri"/>
              </a:rPr>
              <a:t> </a:t>
            </a:r>
            <a:r>
              <a:rPr sz="2200" spc="-5" dirty="0" err="1">
                <a:latin typeface="Calibri"/>
                <a:cs typeface="Calibri"/>
              </a:rPr>
              <a:t>innerhalb</a:t>
            </a:r>
            <a:r>
              <a:rPr sz="2200" spc="-5" dirty="0">
                <a:latin typeface="Calibri"/>
                <a:cs typeface="Calibri"/>
              </a:rPr>
              <a:t> </a:t>
            </a:r>
            <a:r>
              <a:rPr sz="2200" spc="-10" dirty="0">
                <a:latin typeface="Calibri"/>
                <a:cs typeface="Calibri"/>
              </a:rPr>
              <a:t>des </a:t>
            </a:r>
            <a:r>
              <a:rPr sz="2200" spc="-15" dirty="0" err="1">
                <a:solidFill>
                  <a:srgbClr val="92D050"/>
                </a:solidFill>
                <a:uFill>
                  <a:solidFill>
                    <a:srgbClr val="000000"/>
                  </a:solidFill>
                </a:uFill>
                <a:latin typeface="Calibri"/>
                <a:cs typeface="Calibri"/>
              </a:rPr>
              <a:t>Februars</a:t>
            </a:r>
            <a:br>
              <a:rPr lang="de-DE" sz="2200" spc="-15" dirty="0">
                <a:solidFill>
                  <a:srgbClr val="92D050"/>
                </a:solidFill>
                <a:uFill>
                  <a:solidFill>
                    <a:srgbClr val="000000"/>
                  </a:solidFill>
                </a:uFill>
                <a:latin typeface="Calibri"/>
                <a:cs typeface="Calibri"/>
              </a:rPr>
            </a:br>
            <a:endParaRPr sz="2900" dirty="0">
              <a:solidFill>
                <a:srgbClr val="92D050"/>
              </a:solidFill>
              <a:latin typeface="Calibri"/>
              <a:cs typeface="Calibri"/>
            </a:endParaRPr>
          </a:p>
          <a:p>
            <a:pPr marL="12700">
              <a:lnSpc>
                <a:spcPct val="100000"/>
              </a:lnSpc>
              <a:spcBef>
                <a:spcPts val="5"/>
              </a:spcBef>
            </a:pPr>
            <a:r>
              <a:rPr sz="2400" b="0" spc="-5" dirty="0">
                <a:latin typeface="Calibri Light"/>
                <a:cs typeface="Calibri Light"/>
              </a:rPr>
              <a:t>BEWERBUNG </a:t>
            </a:r>
            <a:r>
              <a:rPr sz="2400" b="0" dirty="0">
                <a:latin typeface="Calibri Light"/>
                <a:cs typeface="Calibri Light"/>
              </a:rPr>
              <a:t>AN </a:t>
            </a:r>
            <a:r>
              <a:rPr sz="2400" b="0" spc="-5" dirty="0">
                <a:latin typeface="Calibri Light"/>
                <a:cs typeface="Calibri Light"/>
              </a:rPr>
              <a:t>DER</a:t>
            </a:r>
            <a:r>
              <a:rPr sz="2400" b="0" spc="-15" dirty="0">
                <a:latin typeface="Calibri Light"/>
                <a:cs typeface="Calibri Light"/>
              </a:rPr>
              <a:t> </a:t>
            </a:r>
            <a:r>
              <a:rPr sz="2400" b="0" spc="-40" dirty="0">
                <a:solidFill>
                  <a:srgbClr val="92D050"/>
                </a:solidFill>
                <a:latin typeface="Calibri Light"/>
                <a:cs typeface="Calibri Light"/>
              </a:rPr>
              <a:t>PARTNERUNIVERSITÄT</a:t>
            </a:r>
            <a:endParaRPr sz="2400" dirty="0">
              <a:solidFill>
                <a:srgbClr val="92D050"/>
              </a:solidFill>
              <a:latin typeface="Calibri Light"/>
              <a:cs typeface="Calibri Light"/>
            </a:endParaRPr>
          </a:p>
          <a:p>
            <a:pPr marL="698500" indent="-228600">
              <a:lnSpc>
                <a:spcPct val="100000"/>
              </a:lnSpc>
              <a:spcBef>
                <a:spcPts val="245"/>
              </a:spcBef>
              <a:buFont typeface="Arial"/>
              <a:buChar char="•"/>
              <a:tabLst>
                <a:tab pos="697865" algn="l"/>
                <a:tab pos="698500" algn="l"/>
              </a:tabLst>
            </a:pPr>
            <a:r>
              <a:rPr sz="2200" spc="-10" dirty="0" err="1">
                <a:latin typeface="Calibri"/>
                <a:cs typeface="Calibri"/>
              </a:rPr>
              <a:t>Einreichung</a:t>
            </a:r>
            <a:r>
              <a:rPr sz="2200" spc="-10" dirty="0">
                <a:latin typeface="Calibri"/>
                <a:cs typeface="Calibri"/>
              </a:rPr>
              <a:t> von </a:t>
            </a:r>
            <a:r>
              <a:rPr sz="2200" spc="-15" dirty="0" err="1">
                <a:latin typeface="Calibri"/>
                <a:cs typeface="Calibri"/>
              </a:rPr>
              <a:t>Sprachzertifikaten</a:t>
            </a:r>
            <a:r>
              <a:rPr sz="2200" spc="-15" dirty="0">
                <a:latin typeface="Calibri"/>
                <a:cs typeface="Calibri"/>
              </a:rPr>
              <a:t> </a:t>
            </a:r>
            <a:r>
              <a:rPr sz="2200" spc="-5" dirty="0" err="1">
                <a:solidFill>
                  <a:srgbClr val="92D050"/>
                </a:solidFill>
                <a:latin typeface="Calibri"/>
                <a:cs typeface="Calibri"/>
              </a:rPr>
              <a:t>nach</a:t>
            </a:r>
            <a:r>
              <a:rPr sz="2200" spc="-5" dirty="0">
                <a:solidFill>
                  <a:srgbClr val="92D050"/>
                </a:solidFill>
                <a:latin typeface="Calibri"/>
                <a:cs typeface="Calibri"/>
              </a:rPr>
              <a:t> </a:t>
            </a:r>
            <a:r>
              <a:rPr sz="2200" spc="-25" dirty="0" err="1">
                <a:solidFill>
                  <a:srgbClr val="92D050"/>
                </a:solidFill>
                <a:latin typeface="Calibri"/>
                <a:cs typeface="Calibri"/>
              </a:rPr>
              <a:t>Vorgaben</a:t>
            </a:r>
            <a:r>
              <a:rPr sz="2200" spc="-25" dirty="0">
                <a:solidFill>
                  <a:srgbClr val="92D050"/>
                </a:solidFill>
                <a:latin typeface="Calibri"/>
                <a:cs typeface="Calibri"/>
              </a:rPr>
              <a:t> </a:t>
            </a:r>
            <a:r>
              <a:rPr sz="2200" spc="-10" dirty="0">
                <a:latin typeface="Calibri"/>
                <a:cs typeface="Calibri"/>
              </a:rPr>
              <a:t>der</a:t>
            </a:r>
            <a:r>
              <a:rPr sz="2200" spc="105" dirty="0">
                <a:latin typeface="Calibri"/>
                <a:cs typeface="Calibri"/>
              </a:rPr>
              <a:t> </a:t>
            </a:r>
            <a:r>
              <a:rPr sz="2200" spc="-15" dirty="0" err="1">
                <a:latin typeface="Calibri"/>
                <a:cs typeface="Calibri"/>
              </a:rPr>
              <a:t>Partneruniversitäten</a:t>
            </a:r>
            <a:endParaRPr sz="2200" dirty="0">
              <a:latin typeface="Calibri"/>
              <a:cs typeface="Calibri"/>
            </a:endParaRPr>
          </a:p>
          <a:p>
            <a:pPr>
              <a:lnSpc>
                <a:spcPct val="100000"/>
              </a:lnSpc>
              <a:spcBef>
                <a:spcPts val="30"/>
              </a:spcBef>
              <a:buFont typeface="Arial"/>
              <a:buChar char="•"/>
            </a:pPr>
            <a:endParaRPr sz="2900" dirty="0">
              <a:latin typeface="Calibri"/>
              <a:cs typeface="Calibri"/>
            </a:endParaRPr>
          </a:p>
          <a:p>
            <a:pPr marL="12700">
              <a:lnSpc>
                <a:spcPct val="100000"/>
              </a:lnSpc>
            </a:pPr>
            <a:r>
              <a:rPr sz="2400" b="0" spc="-10" dirty="0">
                <a:latin typeface="Calibri Light"/>
                <a:cs typeface="Calibri Light"/>
              </a:rPr>
              <a:t>SPRACHTESTS</a:t>
            </a:r>
            <a:endParaRPr sz="2400" dirty="0">
              <a:latin typeface="Calibri Light"/>
              <a:cs typeface="Calibri Light"/>
            </a:endParaRPr>
          </a:p>
          <a:p>
            <a:pPr marL="697865" marR="1092200" indent="-228600">
              <a:lnSpc>
                <a:spcPts val="2380"/>
              </a:lnSpc>
              <a:spcBef>
                <a:spcPts val="545"/>
              </a:spcBef>
              <a:buFont typeface="Arial"/>
              <a:buChar char="•"/>
              <a:tabLst>
                <a:tab pos="697865" algn="l"/>
                <a:tab pos="698500" algn="l"/>
              </a:tabLst>
            </a:pPr>
            <a:r>
              <a:rPr sz="2200" spc="-10" dirty="0" err="1">
                <a:latin typeface="Calibri"/>
                <a:cs typeface="Calibri"/>
              </a:rPr>
              <a:t>Angebot</a:t>
            </a:r>
            <a:r>
              <a:rPr sz="2200" spc="-10" dirty="0">
                <a:latin typeface="Calibri"/>
                <a:cs typeface="Calibri"/>
              </a:rPr>
              <a:t> des </a:t>
            </a:r>
            <a:r>
              <a:rPr sz="2200" spc="-15" dirty="0" err="1">
                <a:solidFill>
                  <a:srgbClr val="92D050"/>
                </a:solidFill>
                <a:latin typeface="Calibri"/>
                <a:cs typeface="Calibri"/>
              </a:rPr>
              <a:t>Sprachenzentrums</a:t>
            </a:r>
            <a:r>
              <a:rPr sz="2200" spc="-15" dirty="0">
                <a:solidFill>
                  <a:srgbClr val="92D050"/>
                </a:solidFill>
                <a:latin typeface="Calibri"/>
                <a:cs typeface="Calibri"/>
              </a:rPr>
              <a:t>: </a:t>
            </a:r>
            <a:r>
              <a:rPr sz="2200" spc="-20" dirty="0" err="1">
                <a:latin typeface="Calibri"/>
                <a:cs typeface="Calibri"/>
              </a:rPr>
              <a:t>Sprachtests</a:t>
            </a:r>
            <a:r>
              <a:rPr sz="2200" spc="-20" dirty="0">
                <a:latin typeface="Calibri"/>
                <a:cs typeface="Calibri"/>
              </a:rPr>
              <a:t> </a:t>
            </a:r>
            <a:r>
              <a:rPr sz="2200" spc="-10" dirty="0" err="1">
                <a:latin typeface="Calibri"/>
                <a:cs typeface="Calibri"/>
              </a:rPr>
              <a:t>zur</a:t>
            </a:r>
            <a:r>
              <a:rPr sz="2200" spc="-10" dirty="0">
                <a:latin typeface="Calibri"/>
                <a:cs typeface="Calibri"/>
              </a:rPr>
              <a:t> (CEFR) </a:t>
            </a:r>
            <a:r>
              <a:rPr sz="2200" spc="-10" dirty="0" err="1">
                <a:latin typeface="Calibri"/>
                <a:cs typeface="Calibri"/>
              </a:rPr>
              <a:t>Zertifizierung</a:t>
            </a:r>
            <a:r>
              <a:rPr sz="2200" spc="-10" dirty="0">
                <a:latin typeface="Calibri"/>
                <a:cs typeface="Calibri"/>
              </a:rPr>
              <a:t> von  </a:t>
            </a:r>
            <a:r>
              <a:rPr sz="2200" spc="-15" dirty="0" err="1">
                <a:latin typeface="Calibri"/>
                <a:cs typeface="Calibri"/>
              </a:rPr>
              <a:t>Sprachkenntnissen</a:t>
            </a:r>
            <a:r>
              <a:rPr sz="2200" spc="-15" dirty="0">
                <a:latin typeface="Calibri"/>
                <a:cs typeface="Calibri"/>
              </a:rPr>
              <a:t> </a:t>
            </a:r>
            <a:r>
              <a:rPr sz="2200" spc="-5" dirty="0">
                <a:latin typeface="Calibri"/>
                <a:cs typeface="Calibri"/>
              </a:rPr>
              <a:t>für </a:t>
            </a:r>
            <a:r>
              <a:rPr sz="2200" spc="-10" dirty="0" err="1">
                <a:latin typeface="Calibri"/>
                <a:cs typeface="Calibri"/>
              </a:rPr>
              <a:t>Auslandsaufenthalte</a:t>
            </a:r>
            <a:r>
              <a:rPr sz="2200" spc="-10" dirty="0">
                <a:latin typeface="Calibri"/>
                <a:cs typeface="Calibri"/>
              </a:rPr>
              <a:t> (</a:t>
            </a:r>
            <a:r>
              <a:rPr sz="2200" spc="-10" dirty="0" err="1">
                <a:latin typeface="Calibri"/>
                <a:cs typeface="Calibri"/>
              </a:rPr>
              <a:t>mit</a:t>
            </a:r>
            <a:r>
              <a:rPr sz="2200" spc="-10" dirty="0">
                <a:latin typeface="Calibri"/>
                <a:cs typeface="Calibri"/>
              </a:rPr>
              <a:t> </a:t>
            </a:r>
            <a:r>
              <a:rPr sz="2200" spc="-10" dirty="0" err="1">
                <a:latin typeface="Calibri"/>
                <a:cs typeface="Calibri"/>
              </a:rPr>
              <a:t>vorheriger</a:t>
            </a:r>
            <a:r>
              <a:rPr sz="2200" spc="95" dirty="0">
                <a:latin typeface="Calibri"/>
                <a:cs typeface="Calibri"/>
              </a:rPr>
              <a:t> </a:t>
            </a:r>
            <a:r>
              <a:rPr sz="2200" spc="-10" dirty="0" err="1">
                <a:solidFill>
                  <a:srgbClr val="92D050"/>
                </a:solidFill>
                <a:latin typeface="Calibri"/>
                <a:cs typeface="Calibri"/>
              </a:rPr>
              <a:t>Anmeldung</a:t>
            </a:r>
            <a:r>
              <a:rPr sz="2200" spc="-10" dirty="0">
                <a:latin typeface="Calibri"/>
                <a:cs typeface="Calibri"/>
              </a:rPr>
              <a:t>)</a:t>
            </a:r>
            <a:endParaRPr sz="2200" dirty="0">
              <a:latin typeface="Calibri"/>
              <a:cs typeface="Calibri"/>
            </a:endParaRPr>
          </a:p>
        </p:txBody>
      </p:sp>
      <p:sp>
        <p:nvSpPr>
          <p:cNvPr id="4" name="object 4"/>
          <p:cNvSpPr/>
          <p:nvPr/>
        </p:nvSpPr>
        <p:spPr>
          <a:xfrm>
            <a:off x="9942576" y="204216"/>
            <a:ext cx="2090927" cy="518159"/>
          </a:xfrm>
          <a:prstGeom prst="rect">
            <a:avLst/>
          </a:prstGeom>
          <a:blipFill>
            <a:blip r:embed="rId2" cstate="print"/>
            <a:stretch>
              <a:fillRect/>
            </a:stretch>
          </a:blipFill>
        </p:spPr>
        <p:txBody>
          <a:bodyPr wrap="square" lIns="0" tIns="0" rIns="0" bIns="0" rtlCol="0"/>
          <a:lstStyle/>
          <a:p>
            <a:endParaRPr/>
          </a:p>
        </p:txBody>
      </p:sp>
      <p:sp>
        <p:nvSpPr>
          <p:cNvPr id="5" name="object 5"/>
          <p:cNvSpPr txBox="1"/>
          <p:nvPr/>
        </p:nvSpPr>
        <p:spPr>
          <a:xfrm>
            <a:off x="78739" y="115548"/>
            <a:ext cx="2180590" cy="299720"/>
          </a:xfrm>
          <a:prstGeom prst="rect">
            <a:avLst/>
          </a:prstGeom>
        </p:spPr>
        <p:txBody>
          <a:bodyPr vert="horz" wrap="square" lIns="0" tIns="12700" rIns="0" bIns="0" rtlCol="0">
            <a:spAutoFit/>
          </a:bodyPr>
          <a:lstStyle/>
          <a:p>
            <a:pPr marL="12700">
              <a:lnSpc>
                <a:spcPct val="100000"/>
              </a:lnSpc>
              <a:spcBef>
                <a:spcPts val="100"/>
              </a:spcBef>
            </a:pPr>
            <a:r>
              <a:rPr sz="1800" spc="-10">
                <a:latin typeface="Calibri"/>
                <a:cs typeface="Calibri"/>
              </a:rPr>
              <a:t>BEWERBUNGSPROZESS</a:t>
            </a:r>
            <a:endParaRPr sz="1800">
              <a:latin typeface="Calibri"/>
              <a:cs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99524" y="612536"/>
            <a:ext cx="6683375" cy="566181"/>
          </a:xfrm>
          <a:prstGeom prst="rect">
            <a:avLst/>
          </a:prstGeom>
        </p:spPr>
        <p:txBody>
          <a:bodyPr vert="horz" wrap="square" lIns="0" tIns="12065" rIns="0" bIns="0" rtlCol="0">
            <a:spAutoFit/>
          </a:bodyPr>
          <a:lstStyle/>
          <a:p>
            <a:pPr marL="12700">
              <a:lnSpc>
                <a:spcPct val="100000"/>
              </a:lnSpc>
              <a:spcBef>
                <a:spcPts val="95"/>
              </a:spcBef>
            </a:pPr>
            <a:r>
              <a:rPr b="0" spc="-5" dirty="0">
                <a:latin typeface="Calibri Light"/>
                <a:cs typeface="Calibri Light"/>
              </a:rPr>
              <a:t>ZENTRALE </a:t>
            </a:r>
            <a:r>
              <a:rPr b="0" spc="-15" dirty="0">
                <a:latin typeface="Calibri Light"/>
                <a:cs typeface="Calibri Light"/>
              </a:rPr>
              <a:t>SPRACHTESTS </a:t>
            </a:r>
            <a:r>
              <a:rPr b="0" spc="-5" dirty="0">
                <a:latin typeface="Calibri Light"/>
                <a:cs typeface="Calibri Light"/>
              </a:rPr>
              <a:t>AM</a:t>
            </a:r>
            <a:r>
              <a:rPr b="0" spc="-55" dirty="0">
                <a:latin typeface="Calibri Light"/>
                <a:cs typeface="Calibri Light"/>
              </a:rPr>
              <a:t> </a:t>
            </a:r>
            <a:r>
              <a:rPr b="0" spc="-25" dirty="0">
                <a:latin typeface="Calibri Light"/>
                <a:cs typeface="Calibri Light"/>
              </a:rPr>
              <a:t>SPZ</a:t>
            </a:r>
            <a:endParaRPr dirty="0">
              <a:latin typeface="Calibri Light"/>
              <a:cs typeface="Calibri Light"/>
            </a:endParaRPr>
          </a:p>
        </p:txBody>
      </p:sp>
      <p:sp>
        <p:nvSpPr>
          <p:cNvPr id="3" name="object 3"/>
          <p:cNvSpPr txBox="1"/>
          <p:nvPr/>
        </p:nvSpPr>
        <p:spPr>
          <a:xfrm>
            <a:off x="916939" y="1781846"/>
            <a:ext cx="9787890" cy="720725"/>
          </a:xfrm>
          <a:prstGeom prst="rect">
            <a:avLst/>
          </a:prstGeom>
        </p:spPr>
        <p:txBody>
          <a:bodyPr vert="horz" wrap="square" lIns="0" tIns="53975" rIns="0" bIns="0" rtlCol="0">
            <a:spAutoFit/>
          </a:bodyPr>
          <a:lstStyle/>
          <a:p>
            <a:pPr marL="240665" marR="5080" indent="-228600">
              <a:lnSpc>
                <a:spcPts val="2590"/>
              </a:lnSpc>
              <a:spcBef>
                <a:spcPts val="425"/>
              </a:spcBef>
              <a:buFont typeface="Arial"/>
              <a:buChar char="•"/>
              <a:tabLst>
                <a:tab pos="241300" algn="l"/>
                <a:tab pos="1804670" algn="l"/>
              </a:tabLst>
            </a:pPr>
            <a:r>
              <a:rPr sz="2400" spc="-5" dirty="0" err="1">
                <a:solidFill>
                  <a:srgbClr val="92D050"/>
                </a:solidFill>
                <a:latin typeface="Calibri"/>
                <a:cs typeface="Calibri"/>
              </a:rPr>
              <a:t>Zielgruppe</a:t>
            </a:r>
            <a:r>
              <a:rPr sz="2400" spc="-5" dirty="0">
                <a:solidFill>
                  <a:srgbClr val="92D050"/>
                </a:solidFill>
                <a:latin typeface="Calibri"/>
                <a:cs typeface="Calibri"/>
              </a:rPr>
              <a:t>:</a:t>
            </a:r>
            <a:r>
              <a:rPr sz="2400" spc="-5" dirty="0">
                <a:latin typeface="Calibri"/>
                <a:cs typeface="Calibri"/>
              </a:rPr>
              <a:t>	FU- </a:t>
            </a:r>
            <a:r>
              <a:rPr sz="2400" spc="-5" dirty="0" err="1">
                <a:latin typeface="Calibri"/>
                <a:cs typeface="Calibri"/>
              </a:rPr>
              <a:t>Studierende</a:t>
            </a:r>
            <a:r>
              <a:rPr sz="2400" spc="-5" dirty="0">
                <a:latin typeface="Calibri"/>
                <a:cs typeface="Calibri"/>
              </a:rPr>
              <a:t>, die </a:t>
            </a:r>
            <a:r>
              <a:rPr sz="2400" spc="-15" dirty="0" err="1">
                <a:solidFill>
                  <a:srgbClr val="92D050"/>
                </a:solidFill>
                <a:latin typeface="Calibri"/>
                <a:cs typeface="Calibri"/>
              </a:rPr>
              <a:t>keinen</a:t>
            </a:r>
            <a:r>
              <a:rPr sz="2400" spc="-15" dirty="0">
                <a:solidFill>
                  <a:srgbClr val="92D050"/>
                </a:solidFill>
                <a:latin typeface="Calibri"/>
                <a:cs typeface="Calibri"/>
              </a:rPr>
              <a:t> </a:t>
            </a:r>
            <a:r>
              <a:rPr sz="2400" spc="-15" dirty="0" err="1">
                <a:latin typeface="Calibri"/>
                <a:cs typeface="Calibri"/>
              </a:rPr>
              <a:t>Sprachkurs</a:t>
            </a:r>
            <a:r>
              <a:rPr sz="2400" spc="-15" dirty="0">
                <a:latin typeface="Calibri"/>
                <a:cs typeface="Calibri"/>
              </a:rPr>
              <a:t> </a:t>
            </a:r>
            <a:r>
              <a:rPr sz="2400" spc="-5" dirty="0">
                <a:latin typeface="Calibri"/>
                <a:cs typeface="Calibri"/>
              </a:rPr>
              <a:t>der </a:t>
            </a:r>
            <a:r>
              <a:rPr sz="2400" dirty="0">
                <a:latin typeface="Calibri"/>
                <a:cs typeface="Calibri"/>
              </a:rPr>
              <a:t>ZE </a:t>
            </a:r>
            <a:r>
              <a:rPr sz="2400" spc="-10" dirty="0" err="1">
                <a:latin typeface="Calibri"/>
                <a:cs typeface="Calibri"/>
              </a:rPr>
              <a:t>Sprachenzentrum</a:t>
            </a:r>
            <a:r>
              <a:rPr sz="2400" spc="-10" dirty="0">
                <a:latin typeface="Calibri"/>
                <a:cs typeface="Calibri"/>
              </a:rPr>
              <a:t>  </a:t>
            </a:r>
            <a:r>
              <a:rPr sz="2400" spc="-10" dirty="0" err="1">
                <a:latin typeface="Calibri"/>
                <a:cs typeface="Calibri"/>
              </a:rPr>
              <a:t>besucht</a:t>
            </a:r>
            <a:r>
              <a:rPr sz="2400" spc="-10" dirty="0">
                <a:latin typeface="Calibri"/>
                <a:cs typeface="Calibri"/>
              </a:rPr>
              <a:t> </a:t>
            </a:r>
            <a:r>
              <a:rPr sz="2400" spc="-5" dirty="0" err="1">
                <a:latin typeface="Calibri"/>
                <a:cs typeface="Calibri"/>
              </a:rPr>
              <a:t>haben</a:t>
            </a:r>
            <a:r>
              <a:rPr sz="2400" spc="-5" dirty="0">
                <a:latin typeface="Calibri"/>
                <a:cs typeface="Calibri"/>
              </a:rPr>
              <a:t> </a:t>
            </a:r>
            <a:r>
              <a:rPr sz="2400" spc="-60" dirty="0" err="1">
                <a:latin typeface="Calibri"/>
                <a:cs typeface="Calibri"/>
              </a:rPr>
              <a:t>bzw</a:t>
            </a:r>
            <a:r>
              <a:rPr sz="2400" spc="-60" dirty="0">
                <a:latin typeface="Calibri"/>
                <a:cs typeface="Calibri"/>
              </a:rPr>
              <a:t>.</a:t>
            </a:r>
            <a:r>
              <a:rPr sz="2400" spc="-10" dirty="0">
                <a:latin typeface="Calibri"/>
                <a:cs typeface="Calibri"/>
              </a:rPr>
              <a:t> </a:t>
            </a:r>
            <a:r>
              <a:rPr sz="2400" spc="-5" dirty="0" err="1">
                <a:latin typeface="Calibri"/>
                <a:cs typeface="Calibri"/>
              </a:rPr>
              <a:t>besuchen</a:t>
            </a:r>
            <a:endParaRPr sz="2400" dirty="0">
              <a:latin typeface="Calibri"/>
              <a:cs typeface="Calibri"/>
            </a:endParaRPr>
          </a:p>
        </p:txBody>
      </p:sp>
      <p:graphicFrame>
        <p:nvGraphicFramePr>
          <p:cNvPr id="4" name="object 4"/>
          <p:cNvGraphicFramePr>
            <a:graphicFrameLocks noGrp="1"/>
          </p:cNvGraphicFramePr>
          <p:nvPr>
            <p:extLst>
              <p:ext uri="{D42A27DB-BD31-4B8C-83A1-F6EECF244321}">
                <p14:modId xmlns:p14="http://schemas.microsoft.com/office/powerpoint/2010/main" val="1136272949"/>
              </p:ext>
            </p:extLst>
          </p:nvPr>
        </p:nvGraphicFramePr>
        <p:xfrm>
          <a:off x="1057674" y="2819400"/>
          <a:ext cx="8467326" cy="2776102"/>
        </p:xfrm>
        <a:graphic>
          <a:graphicData uri="http://schemas.openxmlformats.org/drawingml/2006/table">
            <a:tbl>
              <a:tblPr firstRow="1" bandRow="1">
                <a:tableStyleId>{2D5ABB26-0587-4C30-8999-92F81FD0307C}</a:tableStyleId>
              </a:tblPr>
              <a:tblGrid>
                <a:gridCol w="1406032">
                  <a:extLst>
                    <a:ext uri="{9D8B030D-6E8A-4147-A177-3AD203B41FA5}">
                      <a16:colId xmlns:a16="http://schemas.microsoft.com/office/drawing/2014/main" val="20000"/>
                    </a:ext>
                  </a:extLst>
                </a:gridCol>
                <a:gridCol w="2405496">
                  <a:extLst>
                    <a:ext uri="{9D8B030D-6E8A-4147-A177-3AD203B41FA5}">
                      <a16:colId xmlns:a16="http://schemas.microsoft.com/office/drawing/2014/main" val="20001"/>
                    </a:ext>
                  </a:extLst>
                </a:gridCol>
                <a:gridCol w="2405496">
                  <a:extLst>
                    <a:ext uri="{9D8B030D-6E8A-4147-A177-3AD203B41FA5}">
                      <a16:colId xmlns:a16="http://schemas.microsoft.com/office/drawing/2014/main" val="20002"/>
                    </a:ext>
                  </a:extLst>
                </a:gridCol>
                <a:gridCol w="2250302">
                  <a:extLst>
                    <a:ext uri="{9D8B030D-6E8A-4147-A177-3AD203B41FA5}">
                      <a16:colId xmlns:a16="http://schemas.microsoft.com/office/drawing/2014/main" val="20003"/>
                    </a:ext>
                  </a:extLst>
                </a:gridCol>
              </a:tblGrid>
              <a:tr h="331093">
                <a:tc>
                  <a:txBody>
                    <a:bodyPr/>
                    <a:lstStyle/>
                    <a:p>
                      <a:pPr>
                        <a:lnSpc>
                          <a:spcPct val="100000"/>
                        </a:lnSpc>
                      </a:pPr>
                      <a:endParaRPr sz="18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6FAC46"/>
                    </a:solidFill>
                  </a:tcPr>
                </a:tc>
                <a:tc>
                  <a:txBody>
                    <a:bodyPr/>
                    <a:lstStyle/>
                    <a:p>
                      <a:pPr marL="91440">
                        <a:lnSpc>
                          <a:spcPct val="100000"/>
                        </a:lnSpc>
                        <a:spcBef>
                          <a:spcPts val="240"/>
                        </a:spcBef>
                      </a:pPr>
                      <a:r>
                        <a:rPr sz="1800" b="1" spc="-20">
                          <a:solidFill>
                            <a:srgbClr val="FFFFFF"/>
                          </a:solidFill>
                          <a:latin typeface="Calibri"/>
                          <a:cs typeface="Calibri"/>
                        </a:rPr>
                        <a:t>SPANISCH</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6FAC46"/>
                    </a:solidFill>
                  </a:tcPr>
                </a:tc>
                <a:tc>
                  <a:txBody>
                    <a:bodyPr/>
                    <a:lstStyle/>
                    <a:p>
                      <a:pPr marL="90805">
                        <a:lnSpc>
                          <a:spcPct val="100000"/>
                        </a:lnSpc>
                        <a:spcBef>
                          <a:spcPts val="240"/>
                        </a:spcBef>
                      </a:pPr>
                      <a:r>
                        <a:rPr sz="1800" b="1" spc="-5">
                          <a:solidFill>
                            <a:srgbClr val="FFFFFF"/>
                          </a:solidFill>
                          <a:latin typeface="Calibri"/>
                          <a:cs typeface="Calibri"/>
                        </a:rPr>
                        <a:t>FRANZÖSISCH</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6FAC46"/>
                    </a:solidFill>
                  </a:tcPr>
                </a:tc>
                <a:tc>
                  <a:txBody>
                    <a:bodyPr/>
                    <a:lstStyle/>
                    <a:p>
                      <a:pPr marL="90805">
                        <a:lnSpc>
                          <a:spcPct val="100000"/>
                        </a:lnSpc>
                        <a:spcBef>
                          <a:spcPts val="240"/>
                        </a:spcBef>
                      </a:pPr>
                      <a:r>
                        <a:rPr sz="1800" b="1" spc="-5">
                          <a:solidFill>
                            <a:srgbClr val="FFFFFF"/>
                          </a:solidFill>
                          <a:latin typeface="Calibri"/>
                          <a:cs typeface="Calibri"/>
                        </a:rPr>
                        <a:t>ENGLISCH</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6FAC46"/>
                    </a:solidFill>
                  </a:tcPr>
                </a:tc>
                <a:extLst>
                  <a:ext uri="{0D108BD9-81ED-4DB2-BD59-A6C34878D82A}">
                    <a16:rowId xmlns:a16="http://schemas.microsoft.com/office/drawing/2014/main" val="10000"/>
                  </a:ext>
                </a:extLst>
              </a:tr>
              <a:tr h="597966">
                <a:tc>
                  <a:txBody>
                    <a:bodyPr/>
                    <a:lstStyle/>
                    <a:p>
                      <a:pPr marL="90805">
                        <a:lnSpc>
                          <a:spcPct val="100000"/>
                        </a:lnSpc>
                        <a:spcBef>
                          <a:spcPts val="240"/>
                        </a:spcBef>
                      </a:pPr>
                      <a:r>
                        <a:rPr sz="1800" spc="-5" dirty="0">
                          <a:latin typeface="Calibri"/>
                          <a:cs typeface="Calibri"/>
                        </a:rPr>
                        <a:t>TERMINE</a:t>
                      </a:r>
                      <a:endParaRPr sz="1800" dirty="0">
                        <a:latin typeface="Calibri"/>
                        <a:cs typeface="Calibri"/>
                      </a:endParaRPr>
                    </a:p>
                  </a:txBody>
                  <a:tcPr marL="0" marR="0" marT="304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4E2CF"/>
                    </a:solidFill>
                  </a:tcPr>
                </a:tc>
                <a:tc>
                  <a:txBody>
                    <a:bodyPr/>
                    <a:lstStyle/>
                    <a:p>
                      <a:pPr marL="90805">
                        <a:lnSpc>
                          <a:spcPct val="100000"/>
                        </a:lnSpc>
                        <a:spcBef>
                          <a:spcPts val="240"/>
                        </a:spcBef>
                      </a:pPr>
                      <a:r>
                        <a:rPr lang="de-DE" sz="1800" b="1" dirty="0">
                          <a:latin typeface="+mn-lt"/>
                          <a:cs typeface="Calibri"/>
                        </a:rPr>
                        <a:t>20.01.2026</a:t>
                      </a:r>
                    </a:p>
                    <a:p>
                      <a:pPr marL="90805">
                        <a:lnSpc>
                          <a:spcPct val="100000"/>
                        </a:lnSpc>
                        <a:spcBef>
                          <a:spcPts val="240"/>
                        </a:spcBef>
                      </a:pPr>
                      <a:r>
                        <a:rPr lang="de-DE" sz="1800" b="1" dirty="0">
                          <a:latin typeface="+mn-lt"/>
                          <a:cs typeface="Calibri"/>
                        </a:rPr>
                        <a:t>05.05.2026</a:t>
                      </a:r>
                      <a:endParaRPr sz="1800" dirty="0">
                        <a:latin typeface="Calibri"/>
                        <a:cs typeface="Calibri"/>
                      </a:endParaRPr>
                    </a:p>
                  </a:txBody>
                  <a:tcPr marL="0" marR="0" marT="304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4E2CF"/>
                    </a:solidFill>
                  </a:tcPr>
                </a:tc>
                <a:tc>
                  <a:txBody>
                    <a:bodyPr/>
                    <a:lstStyle/>
                    <a:p>
                      <a:pPr marL="90805">
                        <a:lnSpc>
                          <a:spcPct val="100000"/>
                        </a:lnSpc>
                        <a:spcBef>
                          <a:spcPts val="240"/>
                        </a:spcBef>
                      </a:pPr>
                      <a:r>
                        <a:rPr lang="de-DE" sz="1800" b="1" dirty="0">
                          <a:latin typeface="Calibri"/>
                          <a:cs typeface="Calibri"/>
                        </a:rPr>
                        <a:t>16</a:t>
                      </a:r>
                      <a:r>
                        <a:rPr sz="1800" b="1" dirty="0">
                          <a:latin typeface="Calibri"/>
                          <a:cs typeface="Calibri"/>
                        </a:rPr>
                        <a:t>.01.202</a:t>
                      </a:r>
                      <a:r>
                        <a:rPr lang="de-DE" sz="1800" b="1" dirty="0">
                          <a:latin typeface="Calibri"/>
                          <a:cs typeface="Calibri"/>
                        </a:rPr>
                        <a:t>6</a:t>
                      </a:r>
                      <a:endParaRPr sz="1800" dirty="0">
                        <a:latin typeface="Calibri"/>
                        <a:cs typeface="Calibri"/>
                      </a:endParaRPr>
                    </a:p>
                  </a:txBody>
                  <a:tcPr marL="0" marR="0" marT="304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4E2CF"/>
                    </a:solidFill>
                  </a:tcPr>
                </a:tc>
                <a:tc>
                  <a:txBody>
                    <a:bodyPr/>
                    <a:lstStyle/>
                    <a:p>
                      <a:pPr marL="90805" marR="688340">
                        <a:lnSpc>
                          <a:spcPct val="100000"/>
                        </a:lnSpc>
                        <a:spcBef>
                          <a:spcPts val="240"/>
                        </a:spcBef>
                      </a:pPr>
                      <a:r>
                        <a:rPr sz="1800" spc="-5" dirty="0" err="1">
                          <a:latin typeface="Calibri"/>
                          <a:cs typeface="Calibri"/>
                        </a:rPr>
                        <a:t>Sammeltermin</a:t>
                      </a:r>
                      <a:r>
                        <a:rPr sz="1800" spc="-55" dirty="0">
                          <a:latin typeface="Calibri"/>
                          <a:cs typeface="Calibri"/>
                        </a:rPr>
                        <a:t> </a:t>
                      </a:r>
                      <a:r>
                        <a:rPr sz="1800" spc="-5" dirty="0" err="1">
                          <a:latin typeface="Calibri"/>
                          <a:cs typeface="Calibri"/>
                        </a:rPr>
                        <a:t>nach</a:t>
                      </a:r>
                      <a:r>
                        <a:rPr sz="1800" spc="-5" dirty="0">
                          <a:latin typeface="Calibri"/>
                          <a:cs typeface="Calibri"/>
                        </a:rPr>
                        <a:t>  </a:t>
                      </a:r>
                      <a:r>
                        <a:rPr sz="1800" dirty="0" err="1">
                          <a:latin typeface="Calibri"/>
                          <a:cs typeface="Calibri"/>
                        </a:rPr>
                        <a:t>Bedarf</a:t>
                      </a:r>
                      <a:endParaRPr sz="1800" dirty="0">
                        <a:latin typeface="Calibri"/>
                        <a:cs typeface="Calibri"/>
                      </a:endParaRPr>
                    </a:p>
                  </a:txBody>
                  <a:tcPr marL="0" marR="0" marT="3048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4E2CF"/>
                    </a:solidFill>
                  </a:tcPr>
                </a:tc>
                <a:extLst>
                  <a:ext uri="{0D108BD9-81ED-4DB2-BD59-A6C34878D82A}">
                    <a16:rowId xmlns:a16="http://schemas.microsoft.com/office/drawing/2014/main" val="10001"/>
                  </a:ext>
                </a:extLst>
              </a:tr>
              <a:tr h="1140658">
                <a:tc>
                  <a:txBody>
                    <a:bodyPr/>
                    <a:lstStyle/>
                    <a:p>
                      <a:pPr marL="90805">
                        <a:lnSpc>
                          <a:spcPct val="100000"/>
                        </a:lnSpc>
                        <a:spcBef>
                          <a:spcPts val="240"/>
                        </a:spcBef>
                      </a:pPr>
                      <a:r>
                        <a:rPr sz="1800" spc="-5">
                          <a:latin typeface="Calibri"/>
                          <a:cs typeface="Calibri"/>
                        </a:rPr>
                        <a:t>ANMELDUNG</a:t>
                      </a:r>
                      <a:endParaRPr sz="180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BF0E9"/>
                    </a:solidFill>
                  </a:tcPr>
                </a:tc>
                <a:tc>
                  <a:txBody>
                    <a:bodyPr/>
                    <a:lstStyle/>
                    <a:p>
                      <a:pPr marL="90805">
                        <a:lnSpc>
                          <a:spcPct val="100000"/>
                        </a:lnSpc>
                        <a:spcBef>
                          <a:spcPts val="240"/>
                        </a:spcBef>
                      </a:pPr>
                      <a:r>
                        <a:rPr sz="1800" spc="-10" dirty="0">
                          <a:latin typeface="Calibri"/>
                          <a:cs typeface="Calibri"/>
                        </a:rPr>
                        <a:t>Frist:</a:t>
                      </a:r>
                      <a:r>
                        <a:rPr sz="1800" dirty="0">
                          <a:latin typeface="Calibri"/>
                          <a:cs typeface="Calibri"/>
                        </a:rPr>
                        <a:t> </a:t>
                      </a:r>
                      <a:r>
                        <a:rPr lang="de-DE" sz="1800" b="1" dirty="0">
                          <a:latin typeface="+mn-lt"/>
                          <a:cs typeface="Calibri"/>
                        </a:rPr>
                        <a:t>13.01.2026</a:t>
                      </a:r>
                    </a:p>
                    <a:p>
                      <a:pPr marL="90805">
                        <a:lnSpc>
                          <a:spcPct val="100000"/>
                        </a:lnSpc>
                        <a:spcBef>
                          <a:spcPts val="240"/>
                        </a:spcBef>
                      </a:pPr>
                      <a:r>
                        <a:rPr lang="de-DE" sz="1800" b="1" dirty="0">
                          <a:latin typeface="+mn-lt"/>
                          <a:cs typeface="Calibri"/>
                        </a:rPr>
                        <a:t>28.04.2026</a:t>
                      </a:r>
                      <a:endParaRPr sz="1800" dirty="0">
                        <a:latin typeface="Calibri"/>
                        <a:cs typeface="Calibri"/>
                      </a:endParaRPr>
                    </a:p>
                    <a:p>
                      <a:pPr marL="90805">
                        <a:lnSpc>
                          <a:spcPct val="100000"/>
                        </a:lnSpc>
                      </a:pPr>
                      <a:r>
                        <a:rPr sz="1800" spc="-5" dirty="0">
                          <a:latin typeface="Calibri"/>
                          <a:cs typeface="Calibri"/>
                        </a:rPr>
                        <a:t>via E-Mail </a:t>
                      </a:r>
                      <a:r>
                        <a:rPr sz="1800" spc="-5" dirty="0" err="1">
                          <a:latin typeface="Calibri"/>
                          <a:cs typeface="Calibri"/>
                        </a:rPr>
                        <a:t>inkl</a:t>
                      </a:r>
                      <a:r>
                        <a:rPr sz="1800" spc="-5" dirty="0">
                          <a:latin typeface="Calibri"/>
                          <a:cs typeface="Calibri"/>
                        </a:rPr>
                        <a:t>.</a:t>
                      </a:r>
                      <a:r>
                        <a:rPr sz="1800" spc="15" dirty="0">
                          <a:latin typeface="Calibri"/>
                          <a:cs typeface="Calibri"/>
                        </a:rPr>
                        <a:t> </a:t>
                      </a:r>
                      <a:r>
                        <a:rPr sz="1800" spc="-10" dirty="0">
                          <a:latin typeface="Calibri"/>
                          <a:cs typeface="Calibri"/>
                        </a:rPr>
                        <a:t>Formular</a:t>
                      </a:r>
                      <a:endParaRPr sz="1800" dirty="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BF0E9"/>
                    </a:solidFill>
                  </a:tcPr>
                </a:tc>
                <a:tc>
                  <a:txBody>
                    <a:bodyPr/>
                    <a:lstStyle/>
                    <a:p>
                      <a:pPr marL="90805">
                        <a:lnSpc>
                          <a:spcPct val="100000"/>
                        </a:lnSpc>
                        <a:spcBef>
                          <a:spcPts val="240"/>
                        </a:spcBef>
                      </a:pPr>
                      <a:r>
                        <a:rPr sz="1800" spc="-10" dirty="0">
                          <a:latin typeface="Calibri"/>
                          <a:cs typeface="Calibri"/>
                        </a:rPr>
                        <a:t>Frist:</a:t>
                      </a:r>
                      <a:r>
                        <a:rPr sz="1800" dirty="0">
                          <a:latin typeface="Calibri"/>
                          <a:cs typeface="Calibri"/>
                        </a:rPr>
                        <a:t> </a:t>
                      </a:r>
                      <a:r>
                        <a:rPr lang="de-DE" sz="1800" b="1" dirty="0">
                          <a:latin typeface="Calibri"/>
                          <a:cs typeface="Calibri"/>
                        </a:rPr>
                        <a:t>13</a:t>
                      </a:r>
                      <a:r>
                        <a:rPr sz="1800" b="1" dirty="0">
                          <a:latin typeface="Calibri"/>
                          <a:cs typeface="Calibri"/>
                        </a:rPr>
                        <a:t>.01.202</a:t>
                      </a:r>
                      <a:r>
                        <a:rPr lang="de-DE" sz="1800" b="1" dirty="0">
                          <a:latin typeface="Calibri"/>
                          <a:cs typeface="Calibri"/>
                        </a:rPr>
                        <a:t>6</a:t>
                      </a:r>
                    </a:p>
                    <a:p>
                      <a:pPr marL="90805">
                        <a:lnSpc>
                          <a:spcPct val="100000"/>
                        </a:lnSpc>
                        <a:spcBef>
                          <a:spcPts val="240"/>
                        </a:spcBef>
                      </a:pPr>
                      <a:endParaRPr sz="1800" dirty="0">
                        <a:latin typeface="Calibri"/>
                        <a:cs typeface="Calibri"/>
                      </a:endParaRPr>
                    </a:p>
                    <a:p>
                      <a:pPr marL="90805">
                        <a:lnSpc>
                          <a:spcPct val="100000"/>
                        </a:lnSpc>
                      </a:pPr>
                      <a:r>
                        <a:rPr sz="1800" spc="-5" dirty="0">
                          <a:latin typeface="Calibri"/>
                          <a:cs typeface="Calibri"/>
                        </a:rPr>
                        <a:t>via E-Mail </a:t>
                      </a:r>
                      <a:r>
                        <a:rPr sz="1800" spc="-5" dirty="0" err="1">
                          <a:latin typeface="Calibri"/>
                          <a:cs typeface="Calibri"/>
                        </a:rPr>
                        <a:t>inkl</a:t>
                      </a:r>
                      <a:r>
                        <a:rPr sz="1800" spc="-5" dirty="0">
                          <a:latin typeface="Calibri"/>
                          <a:cs typeface="Calibri"/>
                        </a:rPr>
                        <a:t>.</a:t>
                      </a:r>
                      <a:r>
                        <a:rPr sz="1800" spc="15" dirty="0">
                          <a:latin typeface="Calibri"/>
                          <a:cs typeface="Calibri"/>
                        </a:rPr>
                        <a:t> </a:t>
                      </a:r>
                      <a:r>
                        <a:rPr sz="1800" spc="-10" dirty="0">
                          <a:latin typeface="Calibri"/>
                          <a:cs typeface="Calibri"/>
                        </a:rPr>
                        <a:t>Formular</a:t>
                      </a:r>
                      <a:endParaRPr sz="1800" dirty="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BF0E9"/>
                    </a:solidFill>
                  </a:tcPr>
                </a:tc>
                <a:tc>
                  <a:txBody>
                    <a:bodyPr/>
                    <a:lstStyle/>
                    <a:p>
                      <a:pPr marL="90805" marR="424815">
                        <a:lnSpc>
                          <a:spcPct val="100000"/>
                        </a:lnSpc>
                        <a:spcBef>
                          <a:spcPts val="240"/>
                        </a:spcBef>
                      </a:pPr>
                      <a:r>
                        <a:rPr lang="de-DE" sz="1800" dirty="0">
                          <a:latin typeface="Calibri"/>
                          <a:cs typeface="Calibri"/>
                        </a:rPr>
                        <a:t>ohne Frist via</a:t>
                      </a:r>
                      <a:r>
                        <a:rPr sz="1800" dirty="0">
                          <a:latin typeface="Calibri"/>
                          <a:cs typeface="Calibri"/>
                        </a:rPr>
                        <a:t> </a:t>
                      </a:r>
                      <a:r>
                        <a:rPr sz="1800" spc="-10" dirty="0" err="1">
                          <a:latin typeface="Calibri"/>
                          <a:cs typeface="Calibri"/>
                        </a:rPr>
                        <a:t>Sekretariat</a:t>
                      </a:r>
                      <a:r>
                        <a:rPr sz="1800" spc="-85" dirty="0">
                          <a:latin typeface="Calibri"/>
                          <a:cs typeface="Calibri"/>
                        </a:rPr>
                        <a:t> </a:t>
                      </a:r>
                      <a:r>
                        <a:rPr sz="1800" dirty="0">
                          <a:latin typeface="Calibri"/>
                          <a:cs typeface="Calibri"/>
                        </a:rPr>
                        <a:t>des  </a:t>
                      </a:r>
                      <a:r>
                        <a:rPr sz="1800" spc="-10" dirty="0" err="1">
                          <a:latin typeface="Calibri"/>
                          <a:cs typeface="Calibri"/>
                        </a:rPr>
                        <a:t>Sprachenzentrums</a:t>
                      </a:r>
                      <a:endParaRPr sz="1800" dirty="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BF0E9"/>
                    </a:solidFill>
                  </a:tcPr>
                </a:tc>
                <a:extLst>
                  <a:ext uri="{0D108BD9-81ED-4DB2-BD59-A6C34878D82A}">
                    <a16:rowId xmlns:a16="http://schemas.microsoft.com/office/drawing/2014/main" val="10002"/>
                  </a:ext>
                </a:extLst>
              </a:tr>
              <a:tr h="699831">
                <a:tc>
                  <a:txBody>
                    <a:bodyPr/>
                    <a:lstStyle/>
                    <a:p>
                      <a:pPr marL="90805">
                        <a:lnSpc>
                          <a:spcPct val="100000"/>
                        </a:lnSpc>
                        <a:spcBef>
                          <a:spcPts val="240"/>
                        </a:spcBef>
                      </a:pPr>
                      <a:r>
                        <a:rPr lang="de-DE" sz="1800" spc="-5" dirty="0">
                          <a:latin typeface="Calibri"/>
                          <a:cs typeface="Calibri"/>
                        </a:rPr>
                        <a:t>KONTAKT</a:t>
                      </a:r>
                      <a:endParaRPr sz="1800" dirty="0">
                        <a:latin typeface="Calibri"/>
                        <a:cs typeface="Calibri"/>
                      </a:endParaRPr>
                    </a:p>
                  </a:txBody>
                  <a:tcPr marL="0" marR="0" marT="30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4E2CF"/>
                    </a:solidFill>
                  </a:tcPr>
                </a:tc>
                <a:tc>
                  <a:txBody>
                    <a:bodyPr/>
                    <a:lstStyle/>
                    <a:p>
                      <a:pPr marL="91440" marR="139065">
                        <a:lnSpc>
                          <a:spcPct val="100000"/>
                        </a:lnSpc>
                        <a:spcBef>
                          <a:spcPts val="285"/>
                        </a:spcBef>
                      </a:pPr>
                      <a:r>
                        <a:rPr sz="1200" u="sng" spc="-10" dirty="0">
                          <a:solidFill>
                            <a:schemeClr val="tx2">
                              <a:lumMod val="60000"/>
                              <a:lumOff val="40000"/>
                            </a:schemeClr>
                          </a:solidFill>
                          <a:uFill>
                            <a:solidFill>
                              <a:srgbClr val="0562C1"/>
                            </a:solidFill>
                          </a:uFill>
                          <a:latin typeface="Calibri"/>
                          <a:cs typeface="Calibri"/>
                          <a:hlinkClick r:id="rId2">
                            <a:extLst>
                              <a:ext uri="{A12FA001-AC4F-418D-AE19-62706E023703}">
                                <ahyp:hlinkClr xmlns:ahyp="http://schemas.microsoft.com/office/drawing/2018/hyperlinkcolor" val="tx"/>
                              </a:ext>
                            </a:extLst>
                          </a:hlinkClick>
                        </a:rPr>
                        <a:t>SprachzeugnisSpanisch@sprachenzentru</a:t>
                      </a:r>
                      <a:r>
                        <a:rPr sz="1200" u="sng" spc="-5" dirty="0">
                          <a:solidFill>
                            <a:schemeClr val="tx2">
                              <a:lumMod val="60000"/>
                              <a:lumOff val="40000"/>
                            </a:schemeClr>
                          </a:solidFill>
                          <a:uFill>
                            <a:solidFill>
                              <a:srgbClr val="0562C1"/>
                            </a:solidFill>
                          </a:uFill>
                          <a:latin typeface="Calibri"/>
                          <a:cs typeface="Calibri"/>
                          <a:hlinkClick r:id="rId2">
                            <a:extLst>
                              <a:ext uri="{A12FA001-AC4F-418D-AE19-62706E023703}">
                                <ahyp:hlinkClr xmlns:ahyp="http://schemas.microsoft.com/office/drawing/2018/hyperlinkcolor" val="tx"/>
                              </a:ext>
                            </a:extLst>
                          </a:hlinkClick>
                        </a:rPr>
                        <a:t>m.fu-berlin.de</a:t>
                      </a:r>
                      <a:endParaRPr sz="1200" dirty="0">
                        <a:solidFill>
                          <a:schemeClr val="tx2">
                            <a:lumMod val="60000"/>
                            <a:lumOff val="40000"/>
                          </a:schemeClr>
                        </a:solidFill>
                        <a:latin typeface="Calibri"/>
                        <a:cs typeface="Calibri"/>
                      </a:endParaRPr>
                    </a:p>
                  </a:txBody>
                  <a:tcPr marL="0" marR="0" marT="3619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4E2CF"/>
                    </a:solidFill>
                  </a:tcPr>
                </a:tc>
                <a:tc>
                  <a:txBody>
                    <a:bodyPr/>
                    <a:lstStyle/>
                    <a:p>
                      <a:pPr marL="90805" marR="555625" indent="34925">
                        <a:lnSpc>
                          <a:spcPct val="100000"/>
                        </a:lnSpc>
                        <a:spcBef>
                          <a:spcPts val="285"/>
                        </a:spcBef>
                      </a:pPr>
                      <a:r>
                        <a:rPr lang="de-DE" sz="1200" dirty="0">
                          <a:solidFill>
                            <a:schemeClr val="tx2">
                              <a:lumMod val="60000"/>
                              <a:lumOff val="40000"/>
                            </a:schemeClr>
                          </a:solidFill>
                          <a:hlinkClick r:id="rId3" tooltip="mailto:Testoutgoing-Franzoesisch@sprachenzentrum.fu-berlin.de&#10;Cmd+Klicken oder tippen Sie, um dem Link zu folgen.">
                            <a:extLst>
                              <a:ext uri="{A12FA001-AC4F-418D-AE19-62706E023703}">
                                <ahyp:hlinkClr xmlns:ahyp="http://schemas.microsoft.com/office/drawing/2018/hyperlinkcolor" val="tx"/>
                              </a:ext>
                            </a:extLst>
                          </a:hlinkClick>
                        </a:rPr>
                        <a:t>Testoutgoing-Franzoesisch@sprachenzentrum.fu-berlin.de</a:t>
                      </a:r>
                      <a:r>
                        <a:rPr lang="de-DE" sz="1200" dirty="0">
                          <a:solidFill>
                            <a:schemeClr val="tx2">
                              <a:lumMod val="60000"/>
                              <a:lumOff val="40000"/>
                            </a:schemeClr>
                          </a:solidFill>
                        </a:rPr>
                        <a:t> </a:t>
                      </a:r>
                      <a:endParaRPr sz="1200" dirty="0">
                        <a:solidFill>
                          <a:schemeClr val="tx2">
                            <a:lumMod val="60000"/>
                            <a:lumOff val="40000"/>
                          </a:schemeClr>
                        </a:solidFill>
                        <a:latin typeface="Calibri"/>
                        <a:cs typeface="Calibri"/>
                      </a:endParaRPr>
                    </a:p>
                  </a:txBody>
                  <a:tcPr marL="0" marR="0" marT="3619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4E2CF"/>
                    </a:solidFill>
                  </a:tcPr>
                </a:tc>
                <a:tc>
                  <a:txBody>
                    <a:bodyPr/>
                    <a:lstStyle/>
                    <a:p>
                      <a:pPr marL="91440">
                        <a:lnSpc>
                          <a:spcPct val="100000"/>
                        </a:lnSpc>
                        <a:spcBef>
                          <a:spcPts val="285"/>
                        </a:spcBef>
                      </a:pPr>
                      <a:r>
                        <a:rPr sz="1200" u="sng" spc="-5" dirty="0">
                          <a:solidFill>
                            <a:schemeClr val="tx2">
                              <a:lumMod val="60000"/>
                              <a:lumOff val="40000"/>
                            </a:schemeClr>
                          </a:solidFill>
                          <a:uFill>
                            <a:solidFill>
                              <a:srgbClr val="0562C1"/>
                            </a:solidFill>
                          </a:uFill>
                          <a:latin typeface="Calibri"/>
                          <a:cs typeface="Calibri"/>
                          <a:hlinkClick r:id="rId4">
                            <a:extLst>
                              <a:ext uri="{A12FA001-AC4F-418D-AE19-62706E023703}">
                                <ahyp:hlinkClr xmlns:ahyp="http://schemas.microsoft.com/office/drawing/2018/hyperlinkcolor" val="tx"/>
                              </a:ext>
                            </a:extLst>
                          </a:hlinkClick>
                        </a:rPr>
                        <a:t>sprachenzentrum@fu-berlin.de</a:t>
                      </a:r>
                      <a:endParaRPr sz="1200" dirty="0">
                        <a:solidFill>
                          <a:schemeClr val="tx2">
                            <a:lumMod val="60000"/>
                            <a:lumOff val="40000"/>
                          </a:schemeClr>
                        </a:solidFill>
                        <a:latin typeface="Calibri"/>
                        <a:cs typeface="Calibri"/>
                      </a:endParaRPr>
                    </a:p>
                  </a:txBody>
                  <a:tcPr marL="0" marR="0" marT="3619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4E2CF"/>
                    </a:solidFill>
                  </a:tcPr>
                </a:tc>
                <a:extLst>
                  <a:ext uri="{0D108BD9-81ED-4DB2-BD59-A6C34878D82A}">
                    <a16:rowId xmlns:a16="http://schemas.microsoft.com/office/drawing/2014/main" val="10003"/>
                  </a:ext>
                </a:extLst>
              </a:tr>
            </a:tbl>
          </a:graphicData>
        </a:graphic>
      </p:graphicFrame>
      <p:sp>
        <p:nvSpPr>
          <p:cNvPr id="5" name="object 5"/>
          <p:cNvSpPr/>
          <p:nvPr/>
        </p:nvSpPr>
        <p:spPr>
          <a:xfrm>
            <a:off x="9880091" y="249935"/>
            <a:ext cx="2090927" cy="518159"/>
          </a:xfrm>
          <a:prstGeom prst="rect">
            <a:avLst/>
          </a:prstGeom>
          <a:blipFill>
            <a:blip r:embed="rId5" cstate="print"/>
            <a:stretch>
              <a:fillRect/>
            </a:stretch>
          </a:blipFill>
        </p:spPr>
        <p:txBody>
          <a:bodyPr wrap="square" lIns="0" tIns="0" rIns="0" bIns="0" rtlCol="0"/>
          <a:lstStyle/>
          <a:p>
            <a:endParaRPr/>
          </a:p>
        </p:txBody>
      </p:sp>
      <p:sp>
        <p:nvSpPr>
          <p:cNvPr id="6" name="object 6"/>
          <p:cNvSpPr txBox="1"/>
          <p:nvPr/>
        </p:nvSpPr>
        <p:spPr>
          <a:xfrm>
            <a:off x="78739" y="140252"/>
            <a:ext cx="2180590" cy="299720"/>
          </a:xfrm>
          <a:prstGeom prst="rect">
            <a:avLst/>
          </a:prstGeom>
        </p:spPr>
        <p:txBody>
          <a:bodyPr vert="horz" wrap="square" lIns="0" tIns="12700" rIns="0" bIns="0" rtlCol="0">
            <a:spAutoFit/>
          </a:bodyPr>
          <a:lstStyle/>
          <a:p>
            <a:pPr marL="12700">
              <a:lnSpc>
                <a:spcPct val="100000"/>
              </a:lnSpc>
              <a:spcBef>
                <a:spcPts val="100"/>
              </a:spcBef>
            </a:pPr>
            <a:r>
              <a:rPr sz="1800" spc="-10">
                <a:latin typeface="Calibri"/>
                <a:cs typeface="Calibri"/>
              </a:rPr>
              <a:t>BEWERBUNGSPROZESS</a:t>
            </a:r>
            <a:endParaRPr sz="1800">
              <a:latin typeface="Calibri"/>
              <a:cs typeface="Calibri"/>
            </a:endParaRPr>
          </a:p>
        </p:txBody>
      </p:sp>
      <p:sp>
        <p:nvSpPr>
          <p:cNvPr id="7" name="object 7"/>
          <p:cNvSpPr txBox="1"/>
          <p:nvPr/>
        </p:nvSpPr>
        <p:spPr>
          <a:xfrm>
            <a:off x="1057675" y="6095604"/>
            <a:ext cx="7642225" cy="299720"/>
          </a:xfrm>
          <a:prstGeom prst="rect">
            <a:avLst/>
          </a:prstGeom>
        </p:spPr>
        <p:txBody>
          <a:bodyPr vert="horz" wrap="square" lIns="0" tIns="12700" rIns="0" bIns="0" rtlCol="0">
            <a:spAutoFit/>
          </a:bodyPr>
          <a:lstStyle/>
          <a:p>
            <a:pPr marL="12700">
              <a:lnSpc>
                <a:spcPct val="100000"/>
              </a:lnSpc>
              <a:spcBef>
                <a:spcPts val="100"/>
              </a:spcBef>
            </a:pPr>
            <a:r>
              <a:rPr sz="1800" u="heavy" spc="-10" dirty="0">
                <a:solidFill>
                  <a:srgbClr val="92D050"/>
                </a:solidFill>
                <a:uFill>
                  <a:solidFill>
                    <a:srgbClr val="0562C1"/>
                  </a:solidFill>
                </a:uFill>
                <a:latin typeface="Calibri"/>
                <a:cs typeface="Calibri"/>
                <a:hlinkClick r:id="rId6">
                  <a:extLst>
                    <a:ext uri="{A12FA001-AC4F-418D-AE19-62706E023703}">
                      <ahyp:hlinkClr xmlns:ahyp="http://schemas.microsoft.com/office/drawing/2018/hyperlinkcolor" val="tx"/>
                    </a:ext>
                  </a:extLst>
                </a:hlinkClick>
              </a:rPr>
              <a:t>https://www.sprachenzentrum.fu-berlin.de/sprachtests/sprachzeugnis/index.html</a:t>
            </a:r>
            <a:endParaRPr sz="1800" dirty="0">
              <a:solidFill>
                <a:srgbClr val="92D050"/>
              </a:solidFill>
              <a:latin typeface="Calibri"/>
              <a:cs typeface="Calibri"/>
            </a:endParaRPr>
          </a:p>
        </p:txBody>
      </p:sp>
      <p:pic>
        <p:nvPicPr>
          <p:cNvPr id="10" name="Grafik 9" descr="Ein Bild, das Muster, Grafiken, Pixel, Design enthält.">
            <a:extLst>
              <a:ext uri="{FF2B5EF4-FFF2-40B4-BE49-F238E27FC236}">
                <a16:creationId xmlns:a16="http://schemas.microsoft.com/office/drawing/2014/main" id="{A4315523-3EA6-5BFC-9546-F50C902658A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992104" y="4741165"/>
            <a:ext cx="1866900" cy="18669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658993" y="427517"/>
            <a:ext cx="2874645" cy="696595"/>
          </a:xfrm>
          <a:prstGeom prst="rect">
            <a:avLst/>
          </a:prstGeom>
        </p:spPr>
        <p:txBody>
          <a:bodyPr vert="horz" wrap="square" lIns="0" tIns="13335" rIns="0" bIns="0" rtlCol="0">
            <a:spAutoFit/>
          </a:bodyPr>
          <a:lstStyle/>
          <a:p>
            <a:pPr marL="12700">
              <a:lnSpc>
                <a:spcPct val="100000"/>
              </a:lnSpc>
              <a:spcBef>
                <a:spcPts val="105"/>
              </a:spcBef>
            </a:pPr>
            <a:r>
              <a:rPr sz="4400" b="0" spc="-10">
                <a:latin typeface="Calibri Light"/>
                <a:cs typeface="Calibri Light"/>
              </a:rPr>
              <a:t>PROGRAMM</a:t>
            </a:r>
            <a:endParaRPr sz="4400">
              <a:latin typeface="Calibri Light"/>
              <a:cs typeface="Calibri Light"/>
            </a:endParaRPr>
          </a:p>
        </p:txBody>
      </p:sp>
      <p:sp>
        <p:nvSpPr>
          <p:cNvPr id="3" name="object 3"/>
          <p:cNvSpPr txBox="1"/>
          <p:nvPr/>
        </p:nvSpPr>
        <p:spPr>
          <a:xfrm>
            <a:off x="651269" y="1042782"/>
            <a:ext cx="4394835" cy="5382260"/>
          </a:xfrm>
          <a:prstGeom prst="rect">
            <a:avLst/>
          </a:prstGeom>
        </p:spPr>
        <p:txBody>
          <a:bodyPr vert="horz" wrap="square" lIns="0" tIns="92710" rIns="0" bIns="0" rtlCol="0">
            <a:spAutoFit/>
          </a:bodyPr>
          <a:lstStyle/>
          <a:p>
            <a:pPr marL="241300" indent="-228600">
              <a:lnSpc>
                <a:spcPct val="100000"/>
              </a:lnSpc>
              <a:spcBef>
                <a:spcPts val="730"/>
              </a:spcBef>
              <a:buFont typeface="Arial"/>
              <a:buChar char="•"/>
              <a:tabLst>
                <a:tab pos="240665" algn="l"/>
                <a:tab pos="241300" algn="l"/>
              </a:tabLst>
            </a:pPr>
            <a:r>
              <a:rPr sz="1800" b="1" spc="-5" dirty="0">
                <a:latin typeface="Calibri"/>
                <a:cs typeface="Calibri"/>
              </a:rPr>
              <a:t>AUSLANDSSTUDIUM</a:t>
            </a:r>
            <a:endParaRPr sz="1800" dirty="0">
              <a:latin typeface="Calibri"/>
              <a:cs typeface="Calibri"/>
            </a:endParaRPr>
          </a:p>
          <a:p>
            <a:pPr marL="698500" lvl="1" indent="-229235">
              <a:lnSpc>
                <a:spcPct val="100000"/>
              </a:lnSpc>
              <a:spcBef>
                <a:spcPts val="530"/>
              </a:spcBef>
              <a:buFont typeface="Arial"/>
              <a:buChar char="•"/>
              <a:tabLst>
                <a:tab pos="697865" algn="l"/>
                <a:tab pos="698500" algn="l"/>
              </a:tabLst>
            </a:pPr>
            <a:r>
              <a:rPr sz="1500" spc="-5" dirty="0">
                <a:latin typeface="Calibri"/>
                <a:cs typeface="Calibri"/>
              </a:rPr>
              <a:t>ERASMUS+ </a:t>
            </a:r>
            <a:r>
              <a:rPr sz="1500" dirty="0">
                <a:latin typeface="Calibri"/>
                <a:cs typeface="Calibri"/>
              </a:rPr>
              <a:t>&amp;</a:t>
            </a:r>
            <a:r>
              <a:rPr sz="1500" spc="5" dirty="0">
                <a:latin typeface="Calibri"/>
                <a:cs typeface="Calibri"/>
              </a:rPr>
              <a:t> </a:t>
            </a:r>
            <a:r>
              <a:rPr sz="1500" spc="-25" dirty="0">
                <a:latin typeface="Calibri"/>
                <a:cs typeface="Calibri"/>
              </a:rPr>
              <a:t>PARTNERUNIVERSITÄTEN</a:t>
            </a:r>
            <a:endParaRPr sz="1500" dirty="0">
              <a:latin typeface="Calibri"/>
              <a:cs typeface="Calibri"/>
            </a:endParaRPr>
          </a:p>
          <a:p>
            <a:pPr marL="698500" lvl="1" indent="-229235">
              <a:lnSpc>
                <a:spcPct val="100000"/>
              </a:lnSpc>
              <a:spcBef>
                <a:spcPts val="490"/>
              </a:spcBef>
              <a:buFont typeface="Arial"/>
              <a:buChar char="•"/>
              <a:tabLst>
                <a:tab pos="697865" algn="l"/>
                <a:tab pos="698500" algn="l"/>
              </a:tabLst>
            </a:pPr>
            <a:r>
              <a:rPr sz="1500" spc="-5" dirty="0">
                <a:latin typeface="Calibri"/>
                <a:cs typeface="Calibri"/>
              </a:rPr>
              <a:t>ERASMUS+</a:t>
            </a:r>
            <a:r>
              <a:rPr sz="1500" spc="10" dirty="0">
                <a:latin typeface="Calibri"/>
                <a:cs typeface="Calibri"/>
              </a:rPr>
              <a:t> </a:t>
            </a:r>
            <a:r>
              <a:rPr sz="1500" spc="-15" dirty="0">
                <a:latin typeface="Calibri"/>
                <a:cs typeface="Calibri"/>
              </a:rPr>
              <a:t>WELTWEIT</a:t>
            </a:r>
            <a:endParaRPr sz="1500" dirty="0">
              <a:latin typeface="Calibri"/>
              <a:cs typeface="Calibri"/>
            </a:endParaRPr>
          </a:p>
          <a:p>
            <a:pPr marL="698500" lvl="1" indent="-229235">
              <a:lnSpc>
                <a:spcPct val="100000"/>
              </a:lnSpc>
              <a:spcBef>
                <a:spcPts val="505"/>
              </a:spcBef>
              <a:buFont typeface="Arial"/>
              <a:buChar char="•"/>
              <a:tabLst>
                <a:tab pos="697865" algn="l"/>
                <a:tab pos="698500" algn="l"/>
              </a:tabLst>
            </a:pPr>
            <a:r>
              <a:rPr sz="1500" spc="-25" dirty="0">
                <a:latin typeface="Calibri"/>
                <a:cs typeface="Calibri"/>
              </a:rPr>
              <a:t>DIREKTAUSTAUSCH</a:t>
            </a:r>
            <a:endParaRPr sz="1500" dirty="0">
              <a:latin typeface="Calibri"/>
              <a:cs typeface="Calibri"/>
            </a:endParaRPr>
          </a:p>
          <a:p>
            <a:pPr marL="698500" lvl="1" indent="-229235">
              <a:lnSpc>
                <a:spcPct val="100000"/>
              </a:lnSpc>
              <a:spcBef>
                <a:spcPts val="505"/>
              </a:spcBef>
              <a:buFont typeface="Arial"/>
              <a:buChar char="•"/>
              <a:tabLst>
                <a:tab pos="697865" algn="l"/>
                <a:tab pos="698500" algn="l"/>
              </a:tabLst>
            </a:pPr>
            <a:r>
              <a:rPr sz="1500" spc="-5" dirty="0">
                <a:latin typeface="Calibri"/>
                <a:cs typeface="Calibri"/>
              </a:rPr>
              <a:t>STUDIENPROGRAMME</a:t>
            </a:r>
            <a:r>
              <a:rPr sz="1500" spc="-35" dirty="0">
                <a:latin typeface="Calibri"/>
                <a:cs typeface="Calibri"/>
              </a:rPr>
              <a:t> </a:t>
            </a:r>
            <a:r>
              <a:rPr sz="1500" spc="-5" dirty="0">
                <a:latin typeface="Calibri"/>
                <a:cs typeface="Calibri"/>
              </a:rPr>
              <a:t>ALLGEMEIN</a:t>
            </a:r>
            <a:endParaRPr sz="1500" dirty="0">
              <a:latin typeface="Calibri"/>
              <a:cs typeface="Calibri"/>
            </a:endParaRPr>
          </a:p>
          <a:p>
            <a:pPr marL="698500" lvl="1" indent="-229235">
              <a:lnSpc>
                <a:spcPct val="100000"/>
              </a:lnSpc>
              <a:spcBef>
                <a:spcPts val="490"/>
              </a:spcBef>
              <a:buFont typeface="Arial"/>
              <a:buChar char="•"/>
              <a:tabLst>
                <a:tab pos="697865" algn="l"/>
                <a:tab pos="698500" algn="l"/>
              </a:tabLst>
            </a:pPr>
            <a:r>
              <a:rPr sz="1500" spc="-5" dirty="0">
                <a:latin typeface="Calibri"/>
                <a:cs typeface="Calibri"/>
              </a:rPr>
              <a:t>FINANZIERUNG</a:t>
            </a:r>
            <a:endParaRPr sz="1500" dirty="0">
              <a:latin typeface="Calibri"/>
              <a:cs typeface="Calibri"/>
            </a:endParaRPr>
          </a:p>
          <a:p>
            <a:pPr marL="241300" indent="-228600">
              <a:lnSpc>
                <a:spcPct val="100000"/>
              </a:lnSpc>
              <a:spcBef>
                <a:spcPts val="985"/>
              </a:spcBef>
              <a:buFont typeface="Arial"/>
              <a:buChar char="•"/>
              <a:tabLst>
                <a:tab pos="240665" algn="l"/>
                <a:tab pos="241300" algn="l"/>
              </a:tabLst>
            </a:pPr>
            <a:r>
              <a:rPr sz="1800" b="1" spc="-10" dirty="0">
                <a:latin typeface="Calibri"/>
                <a:cs typeface="Calibri"/>
              </a:rPr>
              <a:t>BEWERBUNGSPROZESS</a:t>
            </a:r>
            <a:endParaRPr sz="1800" dirty="0">
              <a:latin typeface="Calibri"/>
              <a:cs typeface="Calibri"/>
            </a:endParaRPr>
          </a:p>
          <a:p>
            <a:pPr marL="698500" lvl="1" indent="-229235">
              <a:lnSpc>
                <a:spcPct val="100000"/>
              </a:lnSpc>
              <a:spcBef>
                <a:spcPts val="515"/>
              </a:spcBef>
              <a:buFont typeface="Arial"/>
              <a:buChar char="•"/>
              <a:tabLst>
                <a:tab pos="697865" algn="l"/>
                <a:tab pos="698500" algn="l"/>
              </a:tabLst>
            </a:pPr>
            <a:r>
              <a:rPr sz="1500" spc="-5" dirty="0">
                <a:latin typeface="Calibri"/>
                <a:cs typeface="Calibri"/>
              </a:rPr>
              <a:t>VORBEREITUNG </a:t>
            </a:r>
            <a:r>
              <a:rPr sz="1500" dirty="0">
                <a:latin typeface="Calibri"/>
                <a:cs typeface="Calibri"/>
              </a:rPr>
              <a:t>&amp;</a:t>
            </a:r>
            <a:r>
              <a:rPr sz="1500" spc="-40" dirty="0">
                <a:latin typeface="Calibri"/>
                <a:cs typeface="Calibri"/>
              </a:rPr>
              <a:t> </a:t>
            </a:r>
            <a:r>
              <a:rPr sz="1500" spc="-10" dirty="0">
                <a:latin typeface="Calibri"/>
                <a:cs typeface="Calibri"/>
              </a:rPr>
              <a:t>VORAUSSETZUNGEN</a:t>
            </a:r>
            <a:endParaRPr sz="1500" dirty="0">
              <a:latin typeface="Calibri"/>
              <a:cs typeface="Calibri"/>
            </a:endParaRPr>
          </a:p>
          <a:p>
            <a:pPr marL="698500" lvl="1" indent="-229235">
              <a:lnSpc>
                <a:spcPct val="100000"/>
              </a:lnSpc>
              <a:spcBef>
                <a:spcPts val="505"/>
              </a:spcBef>
              <a:buFont typeface="Arial"/>
              <a:buChar char="•"/>
              <a:tabLst>
                <a:tab pos="697865" algn="l"/>
                <a:tab pos="698500" algn="l"/>
              </a:tabLst>
            </a:pPr>
            <a:r>
              <a:rPr sz="1500" spc="-5" dirty="0">
                <a:latin typeface="Calibri"/>
                <a:cs typeface="Calibri"/>
              </a:rPr>
              <a:t>STUDIENPLANUNG</a:t>
            </a:r>
            <a:endParaRPr sz="1500" dirty="0">
              <a:latin typeface="Calibri"/>
              <a:cs typeface="Calibri"/>
            </a:endParaRPr>
          </a:p>
          <a:p>
            <a:pPr marL="698500" lvl="1" indent="-229235">
              <a:lnSpc>
                <a:spcPct val="100000"/>
              </a:lnSpc>
              <a:spcBef>
                <a:spcPts val="505"/>
              </a:spcBef>
              <a:buFont typeface="Arial"/>
              <a:buChar char="•"/>
              <a:tabLst>
                <a:tab pos="697865" algn="l"/>
                <a:tab pos="698500" algn="l"/>
              </a:tabLst>
            </a:pPr>
            <a:r>
              <a:rPr sz="1500" spc="-5" dirty="0">
                <a:latin typeface="Calibri"/>
                <a:cs typeface="Calibri"/>
              </a:rPr>
              <a:t>UNTERLAGEN </a:t>
            </a:r>
            <a:r>
              <a:rPr sz="1500" dirty="0">
                <a:latin typeface="Calibri"/>
                <a:cs typeface="Calibri"/>
              </a:rPr>
              <a:t>&amp;</a:t>
            </a:r>
            <a:r>
              <a:rPr sz="1500" spc="-25" dirty="0">
                <a:latin typeface="Calibri"/>
                <a:cs typeface="Calibri"/>
              </a:rPr>
              <a:t> </a:t>
            </a:r>
            <a:r>
              <a:rPr sz="1500" spc="-5" dirty="0">
                <a:latin typeface="Calibri"/>
                <a:cs typeface="Calibri"/>
              </a:rPr>
              <a:t>SPRACHNACHWEIS(E)</a:t>
            </a:r>
            <a:endParaRPr sz="1500" dirty="0">
              <a:latin typeface="Calibri"/>
              <a:cs typeface="Calibri"/>
            </a:endParaRPr>
          </a:p>
          <a:p>
            <a:pPr marL="698500" lvl="1" indent="-229235">
              <a:lnSpc>
                <a:spcPct val="100000"/>
              </a:lnSpc>
              <a:spcBef>
                <a:spcPts val="490"/>
              </a:spcBef>
              <a:buFont typeface="Arial"/>
              <a:buChar char="•"/>
              <a:tabLst>
                <a:tab pos="697865" algn="l"/>
                <a:tab pos="698500" algn="l"/>
              </a:tabLst>
            </a:pPr>
            <a:r>
              <a:rPr sz="1500" spc="-15" dirty="0">
                <a:latin typeface="Calibri"/>
                <a:cs typeface="Calibri"/>
              </a:rPr>
              <a:t>VERFAHREN </a:t>
            </a:r>
            <a:r>
              <a:rPr sz="1500" dirty="0">
                <a:latin typeface="Calibri"/>
                <a:cs typeface="Calibri"/>
              </a:rPr>
              <a:t>&amp; KRITERIEN</a:t>
            </a:r>
          </a:p>
          <a:p>
            <a:pPr marL="241300" indent="-228600">
              <a:lnSpc>
                <a:spcPct val="100000"/>
              </a:lnSpc>
              <a:spcBef>
                <a:spcPts val="985"/>
              </a:spcBef>
              <a:buFont typeface="Arial"/>
              <a:buChar char="•"/>
              <a:tabLst>
                <a:tab pos="240665" algn="l"/>
                <a:tab pos="241300" algn="l"/>
              </a:tabLst>
            </a:pPr>
            <a:r>
              <a:rPr sz="1800" b="1" spc="-5" dirty="0">
                <a:latin typeface="Calibri"/>
                <a:cs typeface="Calibri"/>
              </a:rPr>
              <a:t>AUSLANDSPRAKTIKA </a:t>
            </a:r>
            <a:r>
              <a:rPr sz="1800" b="1" dirty="0">
                <a:latin typeface="Calibri"/>
                <a:cs typeface="Calibri"/>
              </a:rPr>
              <a:t>&amp;</a:t>
            </a:r>
            <a:r>
              <a:rPr sz="1800" b="1" spc="-20" dirty="0">
                <a:latin typeface="Calibri"/>
                <a:cs typeface="Calibri"/>
              </a:rPr>
              <a:t> </a:t>
            </a:r>
            <a:r>
              <a:rPr sz="1800" b="1" spc="-5" dirty="0">
                <a:latin typeface="Calibri"/>
                <a:cs typeface="Calibri"/>
              </a:rPr>
              <a:t>FÖRDERUNG</a:t>
            </a:r>
            <a:endParaRPr sz="1800" dirty="0">
              <a:latin typeface="Calibri"/>
              <a:cs typeface="Calibri"/>
            </a:endParaRPr>
          </a:p>
          <a:p>
            <a:pPr marL="698500" lvl="1" indent="-229235">
              <a:lnSpc>
                <a:spcPct val="100000"/>
              </a:lnSpc>
              <a:spcBef>
                <a:spcPts val="515"/>
              </a:spcBef>
              <a:buFont typeface="Arial"/>
              <a:buChar char="•"/>
              <a:tabLst>
                <a:tab pos="697865" algn="l"/>
                <a:tab pos="698500" algn="l"/>
              </a:tabLst>
            </a:pPr>
            <a:r>
              <a:rPr sz="1500" spc="-5" dirty="0">
                <a:latin typeface="Calibri"/>
                <a:cs typeface="Calibri"/>
              </a:rPr>
              <a:t>FÖRDERUNGSBEDINGUNGEN</a:t>
            </a:r>
            <a:endParaRPr sz="1500" dirty="0">
              <a:latin typeface="Calibri"/>
              <a:cs typeface="Calibri"/>
            </a:endParaRPr>
          </a:p>
          <a:p>
            <a:pPr marL="698500" lvl="1" indent="-229235">
              <a:lnSpc>
                <a:spcPct val="100000"/>
              </a:lnSpc>
              <a:spcBef>
                <a:spcPts val="505"/>
              </a:spcBef>
              <a:buFont typeface="Arial"/>
              <a:buChar char="•"/>
              <a:tabLst>
                <a:tab pos="697865" algn="l"/>
                <a:tab pos="698500" algn="l"/>
              </a:tabLst>
            </a:pPr>
            <a:r>
              <a:rPr sz="1500" spc="-5" dirty="0">
                <a:latin typeface="Calibri"/>
                <a:cs typeface="Calibri"/>
              </a:rPr>
              <a:t>(PFLICHT-)PRAKTIKA </a:t>
            </a:r>
            <a:r>
              <a:rPr sz="1500" spc="-15" dirty="0">
                <a:latin typeface="Calibri"/>
                <a:cs typeface="Calibri"/>
              </a:rPr>
              <a:t>WÄHREND </a:t>
            </a:r>
            <a:r>
              <a:rPr sz="1500" spc="-5" dirty="0">
                <a:latin typeface="Calibri"/>
                <a:cs typeface="Calibri"/>
              </a:rPr>
              <a:t>DES</a:t>
            </a:r>
            <a:r>
              <a:rPr sz="1500" spc="-50" dirty="0">
                <a:latin typeface="Calibri"/>
                <a:cs typeface="Calibri"/>
              </a:rPr>
              <a:t> </a:t>
            </a:r>
            <a:r>
              <a:rPr sz="1500" spc="-5" dirty="0">
                <a:latin typeface="Calibri"/>
                <a:cs typeface="Calibri"/>
              </a:rPr>
              <a:t>STUDIUMS</a:t>
            </a:r>
            <a:endParaRPr sz="1500" dirty="0">
              <a:latin typeface="Calibri"/>
              <a:cs typeface="Calibri"/>
            </a:endParaRPr>
          </a:p>
          <a:p>
            <a:pPr marL="698500" lvl="1" indent="-229235">
              <a:lnSpc>
                <a:spcPct val="100000"/>
              </a:lnSpc>
              <a:spcBef>
                <a:spcPts val="505"/>
              </a:spcBef>
              <a:buFont typeface="Arial"/>
              <a:buChar char="•"/>
              <a:tabLst>
                <a:tab pos="697865" algn="l"/>
                <a:tab pos="698500" algn="l"/>
              </a:tabLst>
            </a:pPr>
            <a:r>
              <a:rPr sz="1500" dirty="0">
                <a:latin typeface="Calibri"/>
                <a:cs typeface="Calibri"/>
              </a:rPr>
              <a:t>PRAKTIKA </a:t>
            </a:r>
            <a:r>
              <a:rPr sz="1500" spc="-5" dirty="0">
                <a:latin typeface="Calibri"/>
                <a:cs typeface="Calibri"/>
              </a:rPr>
              <a:t>NACH</a:t>
            </a:r>
            <a:r>
              <a:rPr sz="1500" spc="-65" dirty="0">
                <a:latin typeface="Calibri"/>
                <a:cs typeface="Calibri"/>
              </a:rPr>
              <a:t> </a:t>
            </a:r>
            <a:r>
              <a:rPr sz="1500" spc="-10" dirty="0">
                <a:latin typeface="Calibri"/>
                <a:cs typeface="Calibri"/>
              </a:rPr>
              <a:t>STUDIENABSCHLUSS</a:t>
            </a:r>
            <a:endParaRPr sz="1500" dirty="0">
              <a:latin typeface="Calibri"/>
              <a:cs typeface="Calibri"/>
            </a:endParaRPr>
          </a:p>
          <a:p>
            <a:pPr marL="698500" lvl="1" indent="-229235">
              <a:lnSpc>
                <a:spcPct val="100000"/>
              </a:lnSpc>
              <a:spcBef>
                <a:spcPts val="490"/>
              </a:spcBef>
              <a:buFont typeface="Arial"/>
              <a:buChar char="•"/>
              <a:tabLst>
                <a:tab pos="697865" algn="l"/>
                <a:tab pos="698500" algn="l"/>
              </a:tabLst>
            </a:pPr>
            <a:r>
              <a:rPr sz="1500" spc="-5" dirty="0">
                <a:latin typeface="Calibri"/>
                <a:cs typeface="Calibri"/>
              </a:rPr>
              <a:t>ERASMUS+ </a:t>
            </a:r>
            <a:r>
              <a:rPr sz="1500" spc="-10" dirty="0" err="1">
                <a:latin typeface="Calibri"/>
                <a:cs typeface="Calibri"/>
              </a:rPr>
              <a:t>weltweit</a:t>
            </a:r>
            <a:r>
              <a:rPr sz="1500" spc="20" dirty="0">
                <a:latin typeface="Calibri"/>
                <a:cs typeface="Calibri"/>
              </a:rPr>
              <a:t> </a:t>
            </a:r>
            <a:r>
              <a:rPr sz="1500" spc="-5" dirty="0">
                <a:latin typeface="Calibri"/>
                <a:cs typeface="Calibri"/>
              </a:rPr>
              <a:t>PRAKTIKUMSFÖRDERUNG</a:t>
            </a:r>
            <a:endParaRPr sz="1500" dirty="0">
              <a:latin typeface="Calibri"/>
              <a:cs typeface="Calibri"/>
            </a:endParaRPr>
          </a:p>
          <a:p>
            <a:pPr marL="241300" indent="-228600">
              <a:lnSpc>
                <a:spcPct val="100000"/>
              </a:lnSpc>
              <a:spcBef>
                <a:spcPts val="985"/>
              </a:spcBef>
              <a:buFont typeface="Arial"/>
              <a:buChar char="•"/>
              <a:tabLst>
                <a:tab pos="240665" algn="l"/>
                <a:tab pos="241300" algn="l"/>
              </a:tabLst>
            </a:pPr>
            <a:r>
              <a:rPr sz="1800" b="1" spc="-40" dirty="0">
                <a:latin typeface="Calibri"/>
                <a:cs typeface="Calibri"/>
              </a:rPr>
              <a:t>KONTAKT</a:t>
            </a:r>
            <a:endParaRPr sz="1800" dirty="0">
              <a:latin typeface="Calibri"/>
              <a:cs typeface="Calibri"/>
            </a:endParaRPr>
          </a:p>
        </p:txBody>
      </p:sp>
      <p:sp>
        <p:nvSpPr>
          <p:cNvPr id="4" name="object 4"/>
          <p:cNvSpPr/>
          <p:nvPr/>
        </p:nvSpPr>
        <p:spPr>
          <a:xfrm>
            <a:off x="9919715" y="182880"/>
            <a:ext cx="2090927" cy="518159"/>
          </a:xfrm>
          <a:prstGeom prst="rect">
            <a:avLst/>
          </a:prstGeom>
          <a:blipFill>
            <a:blip r:embed="rId2" cstate="print"/>
            <a:stretch>
              <a:fillRect/>
            </a:stretch>
          </a:blipFill>
        </p:spPr>
        <p:txBody>
          <a:bodyPr wrap="square" lIns="0" tIns="0" rIns="0" bIns="0" rtlCol="0"/>
          <a:lstStyle/>
          <a:p>
            <a:endParaRPr/>
          </a:p>
        </p:txBody>
      </p:sp>
      <p:sp>
        <p:nvSpPr>
          <p:cNvPr id="6" name="Textfeld 5">
            <a:extLst>
              <a:ext uri="{FF2B5EF4-FFF2-40B4-BE49-F238E27FC236}">
                <a16:creationId xmlns:a16="http://schemas.microsoft.com/office/drawing/2014/main" id="{1AFABAFE-96EB-30A9-310A-D1DE7DA8ECE0}"/>
              </a:ext>
            </a:extLst>
          </p:cNvPr>
          <p:cNvSpPr txBox="1"/>
          <p:nvPr/>
        </p:nvSpPr>
        <p:spPr>
          <a:xfrm>
            <a:off x="7533638" y="2810582"/>
            <a:ext cx="3362962" cy="646331"/>
          </a:xfrm>
          <a:prstGeom prst="rect">
            <a:avLst/>
          </a:prstGeom>
          <a:solidFill>
            <a:srgbClr val="92D050"/>
          </a:solidFill>
        </p:spPr>
        <p:txBody>
          <a:bodyPr wrap="square" rtlCol="0">
            <a:spAutoFit/>
          </a:bodyPr>
          <a:lstStyle/>
          <a:p>
            <a:r>
              <a:rPr lang="de-DE" dirty="0"/>
              <a:t>Zwischen den Blöcken gibt es die Gelegenheit, Fragen zu stellen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6939" y="609822"/>
            <a:ext cx="8253095" cy="567463"/>
          </a:xfrm>
          <a:prstGeom prst="rect">
            <a:avLst/>
          </a:prstGeom>
        </p:spPr>
        <p:txBody>
          <a:bodyPr vert="horz" wrap="square" lIns="0" tIns="13335" rIns="0" bIns="0" rtlCol="0">
            <a:spAutoFit/>
          </a:bodyPr>
          <a:lstStyle/>
          <a:p>
            <a:pPr marL="12700">
              <a:lnSpc>
                <a:spcPct val="100000"/>
              </a:lnSpc>
              <a:spcBef>
                <a:spcPts val="105"/>
              </a:spcBef>
            </a:pPr>
            <a:r>
              <a:rPr b="0" spc="-20" dirty="0">
                <a:latin typeface="Calibri Light"/>
                <a:cs typeface="Calibri Light"/>
              </a:rPr>
              <a:t>BEWERBUNGSVERFAHREN</a:t>
            </a:r>
            <a:r>
              <a:rPr b="0" spc="-60" dirty="0">
                <a:latin typeface="Calibri Light"/>
                <a:cs typeface="Calibri Light"/>
              </a:rPr>
              <a:t> </a:t>
            </a:r>
            <a:r>
              <a:rPr b="0" spc="-10" dirty="0">
                <a:solidFill>
                  <a:srgbClr val="92D050"/>
                </a:solidFill>
                <a:latin typeface="Calibri Light"/>
                <a:cs typeface="Calibri Light"/>
              </a:rPr>
              <a:t>Erasmus+</a:t>
            </a:r>
            <a:endParaRPr dirty="0">
              <a:solidFill>
                <a:srgbClr val="92D050"/>
              </a:solidFill>
              <a:latin typeface="Calibri Light"/>
              <a:cs typeface="Calibri Light"/>
            </a:endParaRPr>
          </a:p>
        </p:txBody>
      </p:sp>
      <p:sp>
        <p:nvSpPr>
          <p:cNvPr id="8" name="object 8"/>
          <p:cNvSpPr/>
          <p:nvPr/>
        </p:nvSpPr>
        <p:spPr>
          <a:xfrm>
            <a:off x="9959340" y="163068"/>
            <a:ext cx="2090927" cy="518159"/>
          </a:xfrm>
          <a:prstGeom prst="rect">
            <a:avLst/>
          </a:prstGeom>
          <a:blipFill>
            <a:blip r:embed="rId2" cstate="print"/>
            <a:stretch>
              <a:fillRect/>
            </a:stretch>
          </a:blipFill>
        </p:spPr>
        <p:txBody>
          <a:bodyPr wrap="square" lIns="0" tIns="0" rIns="0" bIns="0" rtlCol="0"/>
          <a:lstStyle/>
          <a:p>
            <a:endParaRPr/>
          </a:p>
        </p:txBody>
      </p:sp>
      <p:sp>
        <p:nvSpPr>
          <p:cNvPr id="9" name="object 9"/>
          <p:cNvSpPr txBox="1"/>
          <p:nvPr/>
        </p:nvSpPr>
        <p:spPr>
          <a:xfrm>
            <a:off x="78739" y="116547"/>
            <a:ext cx="2180590" cy="299720"/>
          </a:xfrm>
          <a:prstGeom prst="rect">
            <a:avLst/>
          </a:prstGeom>
        </p:spPr>
        <p:txBody>
          <a:bodyPr vert="horz" wrap="square" lIns="0" tIns="12700" rIns="0" bIns="0" rtlCol="0">
            <a:spAutoFit/>
          </a:bodyPr>
          <a:lstStyle/>
          <a:p>
            <a:pPr marL="12700">
              <a:lnSpc>
                <a:spcPct val="100000"/>
              </a:lnSpc>
              <a:spcBef>
                <a:spcPts val="100"/>
              </a:spcBef>
            </a:pPr>
            <a:r>
              <a:rPr sz="1800" spc="-10">
                <a:latin typeface="Calibri"/>
                <a:cs typeface="Calibri"/>
              </a:rPr>
              <a:t>BEWERBUNGSPROZESS</a:t>
            </a:r>
            <a:endParaRPr sz="1800">
              <a:latin typeface="Calibri"/>
              <a:cs typeface="Calibri"/>
            </a:endParaRPr>
          </a:p>
        </p:txBody>
      </p:sp>
      <p:sp>
        <p:nvSpPr>
          <p:cNvPr id="12" name="Textfeld 11">
            <a:extLst>
              <a:ext uri="{FF2B5EF4-FFF2-40B4-BE49-F238E27FC236}">
                <a16:creationId xmlns:a16="http://schemas.microsoft.com/office/drawing/2014/main" id="{C3826775-0B38-6C4A-F6E2-380FDBDA359D}"/>
              </a:ext>
            </a:extLst>
          </p:cNvPr>
          <p:cNvSpPr txBox="1"/>
          <p:nvPr/>
        </p:nvSpPr>
        <p:spPr>
          <a:xfrm>
            <a:off x="916939" y="1600200"/>
            <a:ext cx="8662035" cy="3416320"/>
          </a:xfrm>
          <a:prstGeom prst="rect">
            <a:avLst/>
          </a:prstGeom>
          <a:noFill/>
        </p:spPr>
        <p:txBody>
          <a:bodyPr wrap="square" rtlCol="0">
            <a:spAutoFit/>
          </a:bodyPr>
          <a:lstStyle/>
          <a:p>
            <a:pPr marL="457200" indent="-457200">
              <a:buAutoNum type="arabicPeriod"/>
            </a:pPr>
            <a:r>
              <a:rPr lang="de-DE" sz="2400" dirty="0"/>
              <a:t>BEWERBUNG bis </a:t>
            </a:r>
            <a:r>
              <a:rPr lang="de-DE" sz="2400" dirty="0">
                <a:solidFill>
                  <a:srgbClr val="92D050"/>
                </a:solidFill>
              </a:rPr>
              <a:t>31.01.2026</a:t>
            </a:r>
          </a:p>
          <a:p>
            <a:pPr marL="457200" indent="-457200">
              <a:buAutoNum type="arabicPeriod"/>
            </a:pPr>
            <a:r>
              <a:rPr lang="de-DE" sz="2400" dirty="0"/>
              <a:t>AUSWAHLVERFAHREN + BENACHRICHTIGUNG: </a:t>
            </a:r>
            <a:r>
              <a:rPr lang="de-DE" sz="2400" dirty="0">
                <a:solidFill>
                  <a:srgbClr val="92D050"/>
                </a:solidFill>
              </a:rPr>
              <a:t>01.03.2026</a:t>
            </a:r>
            <a:endParaRPr lang="de-DE" sz="2400" dirty="0"/>
          </a:p>
          <a:p>
            <a:pPr marL="457200" indent="-457200">
              <a:buAutoNum type="arabicPeriod"/>
            </a:pPr>
            <a:r>
              <a:rPr lang="de-DE" sz="2400" dirty="0"/>
              <a:t>NOMINIERUNG AN DER GASTUNIVERSITÄT</a:t>
            </a:r>
          </a:p>
          <a:p>
            <a:pPr marL="457200" indent="-457200">
              <a:buAutoNum type="arabicPeriod"/>
            </a:pPr>
            <a:r>
              <a:rPr lang="de-DE" sz="2400" dirty="0"/>
              <a:t>BEWERBUNG AN DER GASTUNIVERSITÄT</a:t>
            </a:r>
            <a:br>
              <a:rPr lang="de-DE" sz="2400" dirty="0"/>
            </a:br>
            <a:r>
              <a:rPr lang="de-DE" sz="2400" dirty="0"/>
              <a:t>		</a:t>
            </a:r>
            <a:r>
              <a:rPr lang="de-DE" sz="2400" dirty="0">
                <a:solidFill>
                  <a:srgbClr val="92D050"/>
                </a:solidFill>
              </a:rPr>
              <a:t>BEI ZUSAGE:</a:t>
            </a:r>
          </a:p>
          <a:p>
            <a:pPr marL="457200" indent="-457200">
              <a:buAutoNum type="arabicPeriod"/>
            </a:pPr>
            <a:r>
              <a:rPr lang="de-DE" sz="2400" dirty="0"/>
              <a:t>LEARNING AGREEMENT (OLA = „Online Learning Agreement“;  STUDIENVORHABEN)</a:t>
            </a:r>
          </a:p>
          <a:p>
            <a:pPr marL="457200" indent="-457200">
              <a:buAutoNum type="arabicPeriod"/>
            </a:pPr>
            <a:r>
              <a:rPr lang="de-DE" sz="2400" dirty="0"/>
              <a:t>GGF. ÄNDERUNG DES OLA</a:t>
            </a:r>
          </a:p>
          <a:p>
            <a:pPr marL="457200" indent="-457200">
              <a:buAutoNum type="arabicPeriod"/>
            </a:pPr>
            <a:r>
              <a:rPr lang="de-DE" sz="2400" dirty="0"/>
              <a:t>ERFAHRUNGSBERICHT</a:t>
            </a:r>
          </a:p>
        </p:txBody>
      </p:sp>
      <p:sp>
        <p:nvSpPr>
          <p:cNvPr id="13" name="Textfeld 12">
            <a:extLst>
              <a:ext uri="{FF2B5EF4-FFF2-40B4-BE49-F238E27FC236}">
                <a16:creationId xmlns:a16="http://schemas.microsoft.com/office/drawing/2014/main" id="{64FC873D-6DCD-4B00-66A2-9339D66DE399}"/>
              </a:ext>
            </a:extLst>
          </p:cNvPr>
          <p:cNvSpPr txBox="1"/>
          <p:nvPr/>
        </p:nvSpPr>
        <p:spPr>
          <a:xfrm>
            <a:off x="228600" y="5842516"/>
            <a:ext cx="11821667" cy="584775"/>
          </a:xfrm>
          <a:prstGeom prst="rect">
            <a:avLst/>
          </a:prstGeom>
          <a:noFill/>
        </p:spPr>
        <p:txBody>
          <a:bodyPr wrap="square" rtlCol="0">
            <a:spAutoFit/>
          </a:bodyPr>
          <a:lstStyle/>
          <a:p>
            <a:r>
              <a:rPr lang="de-DE" dirty="0"/>
              <a:t>Infos zum OLA:</a:t>
            </a:r>
            <a:endParaRPr lang="de-DE" dirty="0">
              <a:solidFill>
                <a:srgbClr val="92D050"/>
              </a:solidFill>
            </a:endParaRPr>
          </a:p>
          <a:p>
            <a:r>
              <a:rPr lang="de-DE" sz="1400" dirty="0">
                <a:solidFill>
                  <a:srgbClr val="92D050"/>
                </a:solidFill>
                <a:hlinkClick r:id="rId3">
                  <a:extLst>
                    <a:ext uri="{A12FA001-AC4F-418D-AE19-62706E023703}">
                      <ahyp:hlinkClr xmlns:ahyp="http://schemas.microsoft.com/office/drawing/2018/hyperlinkcolor" val="tx"/>
                    </a:ext>
                  </a:extLst>
                </a:hlinkClick>
              </a:rPr>
              <a:t>https://www.fu-berlin.de/studium/international/studium_ausland/erasmus/ola/OLA_DE_before_und_during_Outgoings_Studierende_VersIV_4-2025.pdf</a:t>
            </a:r>
            <a:r>
              <a:rPr lang="de-DE" sz="1400" dirty="0">
                <a:solidFill>
                  <a:srgbClr val="92D050"/>
                </a:solidFill>
              </a:rPr>
              <a:t> </a:t>
            </a:r>
          </a:p>
        </p:txBody>
      </p:sp>
      <p:pic>
        <p:nvPicPr>
          <p:cNvPr id="16" name="Grafik 15" descr="Ein Bild, das Muster, nähen enthält.&#10;&#10;KI-generierte Inhalte können fehlerhaft sein.">
            <a:extLst>
              <a:ext uri="{FF2B5EF4-FFF2-40B4-BE49-F238E27FC236}">
                <a16:creationId xmlns:a16="http://schemas.microsoft.com/office/drawing/2014/main" id="{EF897FEB-9981-FEB0-4413-199609678C1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55173" y="4038600"/>
            <a:ext cx="1699260" cy="1699260"/>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6939" y="609822"/>
            <a:ext cx="4622165" cy="567463"/>
          </a:xfrm>
          <a:prstGeom prst="rect">
            <a:avLst/>
          </a:prstGeom>
        </p:spPr>
        <p:txBody>
          <a:bodyPr vert="horz" wrap="square" lIns="0" tIns="13335" rIns="0" bIns="0" rtlCol="0">
            <a:spAutoFit/>
          </a:bodyPr>
          <a:lstStyle/>
          <a:p>
            <a:pPr marL="12700">
              <a:lnSpc>
                <a:spcPct val="100000"/>
              </a:lnSpc>
              <a:spcBef>
                <a:spcPts val="105"/>
              </a:spcBef>
            </a:pPr>
            <a:r>
              <a:rPr b="0" spc="-25" dirty="0">
                <a:latin typeface="Calibri Light"/>
                <a:cs typeface="Calibri Light"/>
              </a:rPr>
              <a:t>AUSWAHL</a:t>
            </a:r>
            <a:r>
              <a:rPr b="0" spc="-25" dirty="0">
                <a:solidFill>
                  <a:srgbClr val="92D050"/>
                </a:solidFill>
                <a:latin typeface="Calibri Light"/>
                <a:cs typeface="Calibri Light"/>
              </a:rPr>
              <a:t>KRITERIEN</a:t>
            </a:r>
            <a:endParaRPr dirty="0">
              <a:solidFill>
                <a:srgbClr val="92D050"/>
              </a:solidFill>
              <a:latin typeface="Calibri Light"/>
              <a:cs typeface="Calibri Light"/>
            </a:endParaRPr>
          </a:p>
        </p:txBody>
      </p:sp>
      <p:sp>
        <p:nvSpPr>
          <p:cNvPr id="3" name="object 3"/>
          <p:cNvSpPr txBox="1"/>
          <p:nvPr/>
        </p:nvSpPr>
        <p:spPr>
          <a:xfrm>
            <a:off x="916939" y="1707159"/>
            <a:ext cx="6203315" cy="2922595"/>
          </a:xfrm>
          <a:prstGeom prst="rect">
            <a:avLst/>
          </a:prstGeom>
        </p:spPr>
        <p:txBody>
          <a:bodyPr vert="horz" wrap="square" lIns="0" tIns="97790" rIns="0" bIns="0" rtlCol="0">
            <a:spAutoFit/>
          </a:bodyPr>
          <a:lstStyle/>
          <a:p>
            <a:pPr marL="355600" indent="-342900">
              <a:lnSpc>
                <a:spcPct val="100000"/>
              </a:lnSpc>
              <a:spcBef>
                <a:spcPts val="770"/>
              </a:spcBef>
              <a:buFont typeface="Arial" panose="020B0604020202020204" pitchFamily="34" charset="0"/>
              <a:buChar char="•"/>
              <a:tabLst>
                <a:tab pos="241300" algn="l"/>
              </a:tabLst>
            </a:pPr>
            <a:r>
              <a:rPr sz="2400" spc="-20" dirty="0">
                <a:latin typeface="Calibri"/>
                <a:cs typeface="Calibri"/>
              </a:rPr>
              <a:t>SPRACHKOMPETENZ</a:t>
            </a:r>
            <a:endParaRPr sz="2400" dirty="0">
              <a:latin typeface="Calibri"/>
              <a:cs typeface="Calibri"/>
            </a:endParaRPr>
          </a:p>
          <a:p>
            <a:pPr marL="355600" indent="-342900">
              <a:lnSpc>
                <a:spcPct val="100000"/>
              </a:lnSpc>
              <a:spcBef>
                <a:spcPts val="675"/>
              </a:spcBef>
              <a:buFont typeface="Arial" panose="020B0604020202020204" pitchFamily="34" charset="0"/>
              <a:buChar char="•"/>
              <a:tabLst>
                <a:tab pos="241300" algn="l"/>
              </a:tabLst>
            </a:pPr>
            <a:r>
              <a:rPr sz="2400" spc="-65" dirty="0">
                <a:latin typeface="Calibri"/>
                <a:cs typeface="Calibri"/>
              </a:rPr>
              <a:t>QUALITÄT </a:t>
            </a:r>
            <a:r>
              <a:rPr sz="2400" spc="-15" dirty="0">
                <a:latin typeface="Calibri"/>
                <a:cs typeface="Calibri"/>
              </a:rPr>
              <a:t>DES</a:t>
            </a:r>
            <a:r>
              <a:rPr sz="2400" spc="10" dirty="0">
                <a:latin typeface="Calibri"/>
                <a:cs typeface="Calibri"/>
              </a:rPr>
              <a:t> </a:t>
            </a:r>
            <a:r>
              <a:rPr sz="2400" spc="-25" dirty="0">
                <a:latin typeface="Calibri"/>
                <a:cs typeface="Calibri"/>
              </a:rPr>
              <a:t>MOTIVATIONSSCHREIBENS</a:t>
            </a:r>
            <a:endParaRPr sz="2400" dirty="0">
              <a:latin typeface="Calibri"/>
              <a:cs typeface="Calibri"/>
            </a:endParaRPr>
          </a:p>
          <a:p>
            <a:pPr marL="355600" indent="-342900">
              <a:lnSpc>
                <a:spcPct val="100000"/>
              </a:lnSpc>
              <a:spcBef>
                <a:spcPts val="660"/>
              </a:spcBef>
              <a:buFont typeface="Arial" panose="020B0604020202020204" pitchFamily="34" charset="0"/>
              <a:buChar char="•"/>
              <a:tabLst>
                <a:tab pos="241300" algn="l"/>
              </a:tabLst>
            </a:pPr>
            <a:r>
              <a:rPr sz="2400" spc="-10" dirty="0">
                <a:latin typeface="Calibri"/>
                <a:cs typeface="Calibri"/>
              </a:rPr>
              <a:t>STUDIENVORHABEN </a:t>
            </a:r>
            <a:r>
              <a:rPr sz="2400" spc="-5" dirty="0">
                <a:latin typeface="Calibri"/>
                <a:cs typeface="Calibri"/>
              </a:rPr>
              <a:t>IM</a:t>
            </a:r>
            <a:r>
              <a:rPr sz="2400" spc="45" dirty="0">
                <a:latin typeface="Calibri"/>
                <a:cs typeface="Calibri"/>
              </a:rPr>
              <a:t> </a:t>
            </a:r>
            <a:r>
              <a:rPr sz="2400" spc="-15" dirty="0">
                <a:latin typeface="Calibri"/>
                <a:cs typeface="Calibri"/>
              </a:rPr>
              <a:t>AUSLAND</a:t>
            </a:r>
            <a:endParaRPr sz="2400" dirty="0">
              <a:latin typeface="Calibri"/>
              <a:cs typeface="Calibri"/>
            </a:endParaRPr>
          </a:p>
          <a:p>
            <a:pPr marL="355600" marR="631190" indent="-342900">
              <a:lnSpc>
                <a:spcPts val="4029"/>
              </a:lnSpc>
              <a:spcBef>
                <a:spcPts val="235"/>
              </a:spcBef>
              <a:buFont typeface="Arial" panose="020B0604020202020204" pitchFamily="34" charset="0"/>
              <a:buChar char="•"/>
              <a:tabLst>
                <a:tab pos="241300" algn="l"/>
              </a:tabLst>
            </a:pPr>
            <a:r>
              <a:rPr sz="2400" spc="-5" dirty="0">
                <a:latin typeface="Calibri"/>
                <a:cs typeface="Calibri"/>
              </a:rPr>
              <a:t>INDIVIDUELLE </a:t>
            </a:r>
            <a:r>
              <a:rPr sz="2400" spc="-10" dirty="0">
                <a:latin typeface="Calibri"/>
                <a:cs typeface="Calibri"/>
              </a:rPr>
              <a:t>STUDIENLEISTUNG</a:t>
            </a:r>
            <a:endParaRPr lang="de-DE" sz="2400" spc="-10" dirty="0">
              <a:latin typeface="Calibri"/>
              <a:cs typeface="Calibri"/>
            </a:endParaRPr>
          </a:p>
          <a:p>
            <a:pPr marL="355600" marR="631190" indent="-342900">
              <a:lnSpc>
                <a:spcPts val="4029"/>
              </a:lnSpc>
              <a:spcBef>
                <a:spcPts val="235"/>
              </a:spcBef>
              <a:buFont typeface="Arial" panose="020B0604020202020204" pitchFamily="34" charset="0"/>
              <a:buChar char="•"/>
              <a:tabLst>
                <a:tab pos="241300" algn="l"/>
              </a:tabLst>
            </a:pPr>
            <a:r>
              <a:rPr sz="2400" spc="-25" dirty="0">
                <a:latin typeface="Calibri"/>
                <a:cs typeface="Calibri"/>
              </a:rPr>
              <a:t>UNIVERSITÄRES</a:t>
            </a:r>
            <a:r>
              <a:rPr sz="2400" spc="-20" dirty="0">
                <a:latin typeface="Calibri"/>
                <a:cs typeface="Calibri"/>
              </a:rPr>
              <a:t> </a:t>
            </a:r>
            <a:r>
              <a:rPr sz="2400" spc="-10" dirty="0">
                <a:latin typeface="Calibri"/>
                <a:cs typeface="Calibri"/>
              </a:rPr>
              <a:t>ENGAGEMENT</a:t>
            </a:r>
            <a:endParaRPr sz="2400" dirty="0">
              <a:latin typeface="Calibri"/>
              <a:cs typeface="Calibri"/>
            </a:endParaRPr>
          </a:p>
          <a:p>
            <a:pPr marL="355600" indent="-342900">
              <a:lnSpc>
                <a:spcPct val="100000"/>
              </a:lnSpc>
              <a:spcBef>
                <a:spcPts val="660"/>
              </a:spcBef>
              <a:buFont typeface="Arial" panose="020B0604020202020204" pitchFamily="34" charset="0"/>
              <a:buChar char="•"/>
              <a:tabLst>
                <a:tab pos="241300" algn="l"/>
              </a:tabLst>
            </a:pPr>
            <a:r>
              <a:rPr sz="2400" spc="-15" dirty="0">
                <a:latin typeface="Calibri"/>
                <a:cs typeface="Calibri"/>
              </a:rPr>
              <a:t>SOZIALES</a:t>
            </a:r>
            <a:r>
              <a:rPr sz="2400" spc="-10" dirty="0">
                <a:latin typeface="Calibri"/>
                <a:cs typeface="Calibri"/>
              </a:rPr>
              <a:t> ENGAGEMENT</a:t>
            </a:r>
            <a:endParaRPr sz="2400" dirty="0">
              <a:latin typeface="Calibri"/>
              <a:cs typeface="Calibri"/>
            </a:endParaRPr>
          </a:p>
        </p:txBody>
      </p:sp>
      <p:sp>
        <p:nvSpPr>
          <p:cNvPr id="4" name="object 4"/>
          <p:cNvSpPr/>
          <p:nvPr/>
        </p:nvSpPr>
        <p:spPr>
          <a:xfrm>
            <a:off x="9924288" y="163068"/>
            <a:ext cx="2090927" cy="518159"/>
          </a:xfrm>
          <a:prstGeom prst="rect">
            <a:avLst/>
          </a:prstGeom>
          <a:blipFill>
            <a:blip r:embed="rId2" cstate="print"/>
            <a:stretch>
              <a:fillRect/>
            </a:stretch>
          </a:blipFill>
        </p:spPr>
        <p:txBody>
          <a:bodyPr wrap="square" lIns="0" tIns="0" rIns="0" bIns="0" rtlCol="0"/>
          <a:lstStyle/>
          <a:p>
            <a:endParaRPr/>
          </a:p>
        </p:txBody>
      </p:sp>
      <p:sp>
        <p:nvSpPr>
          <p:cNvPr id="5" name="object 5"/>
          <p:cNvSpPr txBox="1"/>
          <p:nvPr/>
        </p:nvSpPr>
        <p:spPr>
          <a:xfrm>
            <a:off x="78739" y="95944"/>
            <a:ext cx="2180590" cy="299720"/>
          </a:xfrm>
          <a:prstGeom prst="rect">
            <a:avLst/>
          </a:prstGeom>
        </p:spPr>
        <p:txBody>
          <a:bodyPr vert="horz" wrap="square" lIns="0" tIns="12700" rIns="0" bIns="0" rtlCol="0">
            <a:spAutoFit/>
          </a:bodyPr>
          <a:lstStyle/>
          <a:p>
            <a:pPr marL="12700">
              <a:lnSpc>
                <a:spcPct val="100000"/>
              </a:lnSpc>
              <a:spcBef>
                <a:spcPts val="100"/>
              </a:spcBef>
            </a:pPr>
            <a:r>
              <a:rPr sz="1800" spc="-10">
                <a:latin typeface="Calibri"/>
                <a:cs typeface="Calibri"/>
              </a:rPr>
              <a:t>BEWERBUNGSPROZESS</a:t>
            </a:r>
            <a:endParaRPr sz="1800">
              <a:latin typeface="Calibri"/>
              <a:cs typeface="Calibri"/>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38200" y="408710"/>
            <a:ext cx="5076190" cy="683520"/>
          </a:xfrm>
          <a:prstGeom prst="rect">
            <a:avLst/>
          </a:prstGeom>
        </p:spPr>
        <p:txBody>
          <a:bodyPr vert="horz" wrap="square" lIns="0" tIns="128270" rIns="0" bIns="0" rtlCol="0">
            <a:spAutoFit/>
          </a:bodyPr>
          <a:lstStyle/>
          <a:p>
            <a:pPr marL="247015">
              <a:lnSpc>
                <a:spcPct val="100000"/>
              </a:lnSpc>
              <a:spcBef>
                <a:spcPts val="1010"/>
              </a:spcBef>
            </a:pPr>
            <a:r>
              <a:rPr lang="de-DE" spc="-25" dirty="0">
                <a:latin typeface="Calibri Light"/>
                <a:cs typeface="Calibri Light"/>
              </a:rPr>
              <a:t>STUDIENPLANUNG MA</a:t>
            </a:r>
            <a:endParaRPr dirty="0">
              <a:latin typeface="+mn-lt"/>
              <a:cs typeface="Arial"/>
            </a:endParaRPr>
          </a:p>
        </p:txBody>
      </p:sp>
      <p:sp>
        <p:nvSpPr>
          <p:cNvPr id="3" name="object 3"/>
          <p:cNvSpPr txBox="1"/>
          <p:nvPr/>
        </p:nvSpPr>
        <p:spPr>
          <a:xfrm>
            <a:off x="298936" y="1463479"/>
            <a:ext cx="11746230" cy="3795911"/>
          </a:xfrm>
          <a:prstGeom prst="rect">
            <a:avLst/>
          </a:prstGeom>
        </p:spPr>
        <p:txBody>
          <a:bodyPr vert="horz" wrap="square" lIns="0" tIns="12700" rIns="0" bIns="0" rtlCol="0">
            <a:spAutoFit/>
          </a:bodyPr>
          <a:lstStyle/>
          <a:p>
            <a:pPr marL="355600" marR="0" lvl="0" indent="-342900" algn="l" defTabSz="914400" rtl="0" eaLnBrk="1" fontAlgn="auto" latinLnBrk="0" hangingPunct="1">
              <a:lnSpc>
                <a:spcPct val="100000"/>
              </a:lnSpc>
              <a:spcBef>
                <a:spcPts val="100"/>
              </a:spcBef>
              <a:spcAft>
                <a:spcPts val="0"/>
              </a:spcAft>
              <a:buClrTx/>
              <a:buSzTx/>
              <a:buFont typeface="Arial" panose="020B0604020202020204" pitchFamily="34" charset="0"/>
              <a:buChar char="•"/>
              <a:tabLst/>
              <a:defRPr/>
            </a:pPr>
            <a:r>
              <a:rPr kumimoji="0" sz="2400" u="none" strike="noStrike" kern="1200" cap="none" spc="-5" normalizeH="0" baseline="0" noProof="0" dirty="0">
                <a:ln>
                  <a:noFill/>
                </a:ln>
                <a:solidFill>
                  <a:prstClr val="black"/>
                </a:solidFill>
                <a:effectLst/>
                <a:uLnTx/>
                <a:uFillTx/>
                <a:latin typeface="Calibri" panose="020F0502020204030204" pitchFamily="34" charset="0"/>
                <a:cs typeface="Calibri" panose="020F0502020204030204" pitchFamily="34" charset="0"/>
              </a:rPr>
              <a:t>3. </a:t>
            </a:r>
            <a:r>
              <a:rPr kumimoji="0" sz="240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Semester</a:t>
            </a:r>
            <a:r>
              <a:rPr kumimoji="0" lang="de-DE" sz="240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a:t>
            </a:r>
            <a:r>
              <a:rPr kumimoji="0" sz="240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sz="2400" u="none" strike="noStrike" kern="1200" cap="none" spc="0" normalizeH="0" baseline="0" noProof="0" dirty="0" err="1">
                <a:ln>
                  <a:noFill/>
                </a:ln>
                <a:solidFill>
                  <a:prstClr val="black"/>
                </a:solidFill>
                <a:effectLst/>
                <a:uLnTx/>
                <a:uFillTx/>
                <a:latin typeface="Calibri" panose="020F0502020204030204" pitchFamily="34" charset="0"/>
                <a:cs typeface="Calibri" panose="020F0502020204030204" pitchFamily="34" charset="0"/>
              </a:rPr>
              <a:t>keine</a:t>
            </a:r>
            <a:r>
              <a:rPr kumimoji="0" sz="240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sz="2400" u="none" strike="noStrike" kern="1200" cap="none" spc="-5" normalizeH="0" baseline="0" noProof="0" dirty="0" err="1">
                <a:ln>
                  <a:noFill/>
                </a:ln>
                <a:solidFill>
                  <a:prstClr val="black"/>
                </a:solidFill>
                <a:effectLst/>
                <a:uLnTx/>
                <a:uFillTx/>
                <a:latin typeface="Calibri" panose="020F0502020204030204" pitchFamily="34" charset="0"/>
                <a:cs typeface="Calibri" panose="020F0502020204030204" pitchFamily="34" charset="0"/>
              </a:rPr>
              <a:t>Lehre</a:t>
            </a:r>
            <a:r>
              <a:rPr kumimoji="0" sz="2400" u="none" strike="noStrike" kern="1200" cap="none" spc="-5"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sz="2400" u="none" strike="noStrike" kern="1200" cap="none" spc="0" normalizeH="0" baseline="0" noProof="0" dirty="0" err="1">
                <a:ln>
                  <a:noFill/>
                </a:ln>
                <a:solidFill>
                  <a:prstClr val="black"/>
                </a:solidFill>
                <a:effectLst/>
                <a:uLnTx/>
                <a:uFillTx/>
                <a:latin typeface="Calibri" panose="020F0502020204030204" pitchFamily="34" charset="0"/>
                <a:cs typeface="Calibri" panose="020F0502020204030204" pitchFamily="34" charset="0"/>
              </a:rPr>
              <a:t>mehr</a:t>
            </a:r>
            <a:r>
              <a:rPr kumimoji="0" sz="240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sz="2400" u="none" strike="noStrike" kern="1200" cap="none" spc="-5" normalizeH="0" baseline="0" noProof="0" dirty="0">
                <a:ln>
                  <a:noFill/>
                </a:ln>
                <a:solidFill>
                  <a:prstClr val="black"/>
                </a:solidFill>
                <a:effectLst/>
                <a:uLnTx/>
                <a:uFillTx/>
                <a:latin typeface="Calibri" panose="020F0502020204030204" pitchFamily="34" charset="0"/>
                <a:cs typeface="Calibri" panose="020F0502020204030204" pitchFamily="34" charset="0"/>
              </a:rPr>
              <a:t>(</a:t>
            </a:r>
            <a:r>
              <a:rPr kumimoji="0" sz="2400" u="none" strike="noStrike" kern="1200" cap="none" spc="-5" normalizeH="0" baseline="0" noProof="0" dirty="0" err="1">
                <a:ln>
                  <a:noFill/>
                </a:ln>
                <a:solidFill>
                  <a:prstClr val="black"/>
                </a:solidFill>
                <a:effectLst/>
                <a:uLnTx/>
                <a:uFillTx/>
                <a:latin typeface="Calibri" panose="020F0502020204030204" pitchFamily="34" charset="0"/>
                <a:cs typeface="Calibri" panose="020F0502020204030204" pitchFamily="34" charset="0"/>
              </a:rPr>
              <a:t>Ausnahme</a:t>
            </a:r>
            <a:r>
              <a:rPr kumimoji="0" sz="2400" u="none" strike="noStrike" kern="1200" cap="none" spc="-5" normalizeH="0" baseline="0" noProof="0" dirty="0">
                <a:ln>
                  <a:noFill/>
                </a:ln>
                <a:solidFill>
                  <a:prstClr val="black"/>
                </a:solidFill>
                <a:effectLst/>
                <a:uLnTx/>
                <a:uFillTx/>
                <a:latin typeface="Calibri" panose="020F0502020204030204" pitchFamily="34" charset="0"/>
                <a:cs typeface="Calibri" panose="020F0502020204030204" pitchFamily="34" charset="0"/>
              </a:rPr>
              <a:t>:</a:t>
            </a:r>
            <a:r>
              <a:rPr kumimoji="0" sz="2400" u="none" strike="noStrike" kern="1200" cap="none" spc="35"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sz="2400" u="none" strike="noStrike" kern="1200" cap="none" spc="-5" normalizeH="0" baseline="0" noProof="0" dirty="0" err="1">
                <a:ln>
                  <a:noFill/>
                </a:ln>
                <a:solidFill>
                  <a:prstClr val="black"/>
                </a:solidFill>
                <a:effectLst/>
                <a:uLnTx/>
                <a:uFillTx/>
                <a:latin typeface="Calibri" panose="020F0502020204030204" pitchFamily="34" charset="0"/>
                <a:cs typeface="Calibri" panose="020F0502020204030204" pitchFamily="34" charset="0"/>
              </a:rPr>
              <a:t>Blockveranstaltungen</a:t>
            </a:r>
            <a:r>
              <a:rPr lang="de-DE" sz="2400" spc="-5" dirty="0">
                <a:solidFill>
                  <a:prstClr val="black"/>
                </a:solidFill>
                <a:latin typeface="Calibri" panose="020F0502020204030204" pitchFamily="34" charset="0"/>
                <a:cs typeface="Calibri" panose="020F0502020204030204" pitchFamily="34" charset="0"/>
              </a:rPr>
              <a:t>)</a:t>
            </a:r>
            <a:endParaRPr lang="de-DE" sz="2400" dirty="0">
              <a:solidFill>
                <a:prstClr val="black"/>
              </a:solidFill>
              <a:latin typeface="Calibri" panose="020F0502020204030204" pitchFamily="34" charset="0"/>
              <a:cs typeface="Calibri" panose="020F0502020204030204" pitchFamily="34" charset="0"/>
            </a:endParaRPr>
          </a:p>
          <a:p>
            <a:pPr marL="355600" marR="0" lvl="0" indent="-342900" algn="l" defTabSz="914400" rtl="0" eaLnBrk="1" fontAlgn="auto" latinLnBrk="0" hangingPunct="1">
              <a:lnSpc>
                <a:spcPct val="100000"/>
              </a:lnSpc>
              <a:spcBef>
                <a:spcPts val="100"/>
              </a:spcBef>
              <a:spcAft>
                <a:spcPts val="0"/>
              </a:spcAft>
              <a:buClrTx/>
              <a:buSzTx/>
              <a:buFont typeface="Arial" panose="020B0604020202020204" pitchFamily="34" charset="0"/>
              <a:buChar char="•"/>
              <a:tabLst/>
              <a:defRPr/>
            </a:pPr>
            <a:r>
              <a:rPr kumimoji="0" sz="2400" u="none" strike="noStrike" kern="1200" cap="none" spc="-5" normalizeH="0" baseline="0" noProof="0" dirty="0" err="1">
                <a:ln>
                  <a:noFill/>
                </a:ln>
                <a:solidFill>
                  <a:prstClr val="black"/>
                </a:solidFill>
                <a:effectLst/>
                <a:uLnTx/>
                <a:uFillTx/>
                <a:latin typeface="Calibri" panose="020F0502020204030204" pitchFamily="34" charset="0"/>
                <a:cs typeface="Calibri" panose="020F0502020204030204" pitchFamily="34" charset="0"/>
              </a:rPr>
              <a:t>Forschungsprojekt</a:t>
            </a:r>
            <a:r>
              <a:rPr kumimoji="0" sz="2400" u="none" strike="noStrike" kern="1200" cap="none" spc="-15"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sz="2400" u="none" strike="noStrike" kern="1200" cap="none" spc="-5" normalizeH="0" baseline="0" noProof="0" dirty="0">
                <a:ln>
                  <a:noFill/>
                </a:ln>
                <a:solidFill>
                  <a:prstClr val="black"/>
                </a:solidFill>
                <a:effectLst/>
                <a:uLnTx/>
                <a:uFillTx/>
                <a:latin typeface="Calibri" panose="020F0502020204030204" pitchFamily="34" charset="0"/>
                <a:cs typeface="Calibri" panose="020F0502020204030204" pitchFamily="34" charset="0"/>
              </a:rPr>
              <a:t>(</a:t>
            </a:r>
            <a:r>
              <a:rPr kumimoji="0" sz="2400" u="none" strike="noStrike" kern="1200" cap="none" spc="-5" normalizeH="0" baseline="0" noProof="0" dirty="0" err="1">
                <a:ln>
                  <a:noFill/>
                </a:ln>
                <a:solidFill>
                  <a:prstClr val="black"/>
                </a:solidFill>
                <a:effectLst/>
                <a:uLnTx/>
                <a:uFillTx/>
                <a:latin typeface="Calibri" panose="020F0502020204030204" pitchFamily="34" charset="0"/>
                <a:cs typeface="Calibri" panose="020F0502020204030204" pitchFamily="34" charset="0"/>
              </a:rPr>
              <a:t>projektbegleitend</a:t>
            </a:r>
            <a:r>
              <a:rPr kumimoji="0" sz="2400" u="none" strike="noStrike" kern="1200" cap="none" spc="-5" normalizeH="0" baseline="0" noProof="0" dirty="0">
                <a:ln>
                  <a:noFill/>
                </a:ln>
                <a:solidFill>
                  <a:prstClr val="black"/>
                </a:solidFill>
                <a:effectLst/>
                <a:uLnTx/>
                <a:uFillTx/>
                <a:latin typeface="Calibri" panose="020F0502020204030204" pitchFamily="34" charset="0"/>
                <a:cs typeface="Calibri" panose="020F0502020204030204" pitchFamily="34" charset="0"/>
              </a:rPr>
              <a:t>)</a:t>
            </a:r>
            <a:endParaRPr lang="de-DE" sz="2400" dirty="0">
              <a:solidFill>
                <a:prstClr val="black"/>
              </a:solidFill>
              <a:latin typeface="Calibri" panose="020F0502020204030204" pitchFamily="34" charset="0"/>
              <a:cs typeface="Calibri" panose="020F0502020204030204" pitchFamily="34" charset="0"/>
            </a:endParaRPr>
          </a:p>
          <a:p>
            <a:pPr marL="355600" marR="0" lvl="0" indent="-342900" algn="l" defTabSz="914400" rtl="0" eaLnBrk="1" fontAlgn="auto" latinLnBrk="0" hangingPunct="1">
              <a:lnSpc>
                <a:spcPct val="100000"/>
              </a:lnSpc>
              <a:spcBef>
                <a:spcPts val="100"/>
              </a:spcBef>
              <a:spcAft>
                <a:spcPts val="0"/>
              </a:spcAft>
              <a:buClrTx/>
              <a:buSzTx/>
              <a:buFont typeface="Arial" panose="020B0604020202020204" pitchFamily="34" charset="0"/>
              <a:buChar char="•"/>
              <a:tabLst/>
              <a:defRPr/>
            </a:pPr>
            <a:r>
              <a:rPr kumimoji="0" sz="2400" u="none" strike="noStrike" kern="1200" cap="none" spc="-5" normalizeH="0" baseline="0" noProof="0" dirty="0" err="1">
                <a:ln>
                  <a:noFill/>
                </a:ln>
                <a:solidFill>
                  <a:prstClr val="black"/>
                </a:solidFill>
                <a:effectLst/>
                <a:uLnTx/>
                <a:uFillTx/>
                <a:latin typeface="Calibri" panose="020F0502020204030204" pitchFamily="34" charset="0"/>
                <a:cs typeface="Calibri" panose="020F0502020204030204" pitchFamily="34" charset="0"/>
              </a:rPr>
              <a:t>Forschungsauswertung</a:t>
            </a:r>
            <a:r>
              <a:rPr kumimoji="0" sz="2400" u="none" strike="noStrike" kern="1200" cap="none" spc="-5"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sz="240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(ab </a:t>
            </a:r>
            <a:r>
              <a:rPr kumimoji="0" sz="2400" u="none" strike="noStrike" kern="1200" cap="none" spc="-5" normalizeH="0" baseline="0" noProof="0" dirty="0" err="1">
                <a:ln>
                  <a:noFill/>
                </a:ln>
                <a:solidFill>
                  <a:prstClr val="black"/>
                </a:solidFill>
                <a:effectLst/>
                <a:uLnTx/>
                <a:uFillTx/>
                <a:latin typeface="Calibri" panose="020F0502020204030204" pitchFamily="34" charset="0"/>
                <a:cs typeface="Calibri" panose="020F0502020204030204" pitchFamily="34" charset="0"/>
              </a:rPr>
              <a:t>Februar</a:t>
            </a:r>
            <a:r>
              <a:rPr kumimoji="0" sz="2400" u="none" strike="noStrike" kern="1200" cap="none" spc="-5"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sz="240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sz="2400" u="none" strike="noStrike" kern="1200" cap="none" spc="0" normalizeH="0" baseline="0" noProof="0" dirty="0" err="1">
                <a:ln>
                  <a:noFill/>
                </a:ln>
                <a:solidFill>
                  <a:prstClr val="black"/>
                </a:solidFill>
                <a:effectLst/>
                <a:uLnTx/>
                <a:uFillTx/>
                <a:latin typeface="Calibri" panose="020F0502020204030204" pitchFamily="34" charset="0"/>
                <a:cs typeface="Calibri" panose="020F0502020204030204" pitchFamily="34" charset="0"/>
              </a:rPr>
              <a:t>nach</a:t>
            </a:r>
            <a:r>
              <a:rPr kumimoji="0" sz="2400" u="none" strike="noStrike" kern="1200" cap="none" spc="-45"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sz="2400" u="none" strike="noStrike" kern="1200" cap="none" spc="-5" normalizeH="0" baseline="0" noProof="0" dirty="0" err="1">
                <a:ln>
                  <a:noFill/>
                </a:ln>
                <a:solidFill>
                  <a:prstClr val="black"/>
                </a:solidFill>
                <a:effectLst/>
                <a:uLnTx/>
                <a:uFillTx/>
                <a:latin typeface="Calibri" panose="020F0502020204030204" pitchFamily="34" charset="0"/>
                <a:cs typeface="Calibri" panose="020F0502020204030204" pitchFamily="34" charset="0"/>
              </a:rPr>
              <a:t>Rückkehr</a:t>
            </a:r>
            <a:r>
              <a:rPr kumimoji="0" sz="2400" u="none" strike="noStrike" kern="1200" cap="none" spc="-5" normalizeH="0" baseline="0" noProof="0" dirty="0">
                <a:ln>
                  <a:noFill/>
                </a:ln>
                <a:solidFill>
                  <a:prstClr val="black"/>
                </a:solidFill>
                <a:effectLst/>
                <a:uLnTx/>
                <a:uFillTx/>
                <a:latin typeface="Calibri" panose="020F0502020204030204" pitchFamily="34" charset="0"/>
                <a:cs typeface="Calibri" panose="020F0502020204030204" pitchFamily="34" charset="0"/>
              </a:rPr>
              <a:t>)</a:t>
            </a:r>
            <a:endParaRPr lang="de-DE" sz="2400" dirty="0">
              <a:solidFill>
                <a:prstClr val="black"/>
              </a:solidFill>
              <a:latin typeface="Calibri" panose="020F0502020204030204" pitchFamily="34" charset="0"/>
              <a:cs typeface="Calibri" panose="020F0502020204030204" pitchFamily="34" charset="0"/>
            </a:endParaRPr>
          </a:p>
          <a:p>
            <a:pPr marL="355600" marR="0" lvl="0" indent="-342900" algn="l" defTabSz="914400" rtl="0" eaLnBrk="1" fontAlgn="auto" latinLnBrk="0" hangingPunct="1">
              <a:lnSpc>
                <a:spcPct val="100000"/>
              </a:lnSpc>
              <a:spcBef>
                <a:spcPts val="100"/>
              </a:spcBef>
              <a:spcAft>
                <a:spcPts val="0"/>
              </a:spcAft>
              <a:buClrTx/>
              <a:buSzTx/>
              <a:buFont typeface="Arial" panose="020B0604020202020204" pitchFamily="34" charset="0"/>
              <a:buChar char="•"/>
              <a:tabLst/>
              <a:defRPr/>
            </a:pPr>
            <a:r>
              <a:rPr kumimoji="0" sz="2400" u="none" strike="noStrike" kern="1200" cap="none" spc="-5" normalizeH="0" baseline="0" noProof="0" dirty="0" err="1">
                <a:ln>
                  <a:noFill/>
                </a:ln>
                <a:solidFill>
                  <a:prstClr val="black"/>
                </a:solidFill>
                <a:effectLst/>
                <a:uLnTx/>
                <a:uFillTx/>
                <a:latin typeface="Calibri" panose="020F0502020204030204" pitchFamily="34" charset="0"/>
                <a:cs typeface="Calibri" panose="020F0502020204030204" pitchFamily="34" charset="0"/>
              </a:rPr>
              <a:t>Möglichkeiten</a:t>
            </a:r>
            <a:r>
              <a:rPr kumimoji="0" sz="2400" u="none" strike="noStrike" kern="1200" cap="none" spc="-5" normalizeH="0" baseline="0" noProof="0" dirty="0">
                <a:ln>
                  <a:noFill/>
                </a:ln>
                <a:solidFill>
                  <a:prstClr val="black"/>
                </a:solidFill>
                <a:effectLst/>
                <a:uLnTx/>
                <a:uFillTx/>
                <a:latin typeface="Calibri" panose="020F0502020204030204" pitchFamily="34" charset="0"/>
                <a:cs typeface="Calibri" panose="020F0502020204030204" pitchFamily="34" charset="0"/>
              </a:rPr>
              <a:t> den </a:t>
            </a:r>
            <a:r>
              <a:rPr kumimoji="0" sz="2400" u="none" strike="noStrike" kern="1200" cap="none" spc="0" normalizeH="0" baseline="0" noProof="0" dirty="0" err="1">
                <a:ln>
                  <a:noFill/>
                </a:ln>
                <a:solidFill>
                  <a:srgbClr val="92D050"/>
                </a:solidFill>
                <a:effectLst/>
                <a:uLnTx/>
                <a:uFillTx/>
                <a:latin typeface="Calibri" panose="020F0502020204030204" pitchFamily="34" charset="0"/>
                <a:cs typeface="Calibri" panose="020F0502020204030204" pitchFamily="34" charset="0"/>
              </a:rPr>
              <a:t>Eigenen</a:t>
            </a:r>
            <a:r>
              <a:rPr kumimoji="0" sz="2400" u="none" strike="noStrike" kern="1200" cap="none" spc="0" normalizeH="0" baseline="0" noProof="0" dirty="0">
                <a:ln>
                  <a:noFill/>
                </a:ln>
                <a:solidFill>
                  <a:srgbClr val="92D050"/>
                </a:solidFill>
                <a:effectLst/>
                <a:uLnTx/>
                <a:uFillTx/>
                <a:latin typeface="Calibri" panose="020F0502020204030204" pitchFamily="34" charset="0"/>
                <a:cs typeface="Calibri" panose="020F0502020204030204" pitchFamily="34" charset="0"/>
              </a:rPr>
              <a:t> </a:t>
            </a:r>
            <a:r>
              <a:rPr kumimoji="0" sz="2400" u="none" strike="noStrike" kern="1200" cap="none" spc="0" normalizeH="0" baseline="0" noProof="0" dirty="0" err="1">
                <a:ln>
                  <a:noFill/>
                </a:ln>
                <a:solidFill>
                  <a:srgbClr val="92D050"/>
                </a:solidFill>
                <a:effectLst/>
                <a:uLnTx/>
                <a:uFillTx/>
                <a:latin typeface="Calibri" panose="020F0502020204030204" pitchFamily="34" charset="0"/>
                <a:cs typeface="Calibri" panose="020F0502020204030204" pitchFamily="34" charset="0"/>
              </a:rPr>
              <a:t>Forschungsbereich</a:t>
            </a:r>
            <a:r>
              <a:rPr kumimoji="0" sz="2400" u="none" strike="noStrike" kern="1200" cap="none" spc="0" normalizeH="0" baseline="0" noProof="0" dirty="0">
                <a:ln>
                  <a:noFill/>
                </a:ln>
                <a:solidFill>
                  <a:srgbClr val="92D050"/>
                </a:solidFill>
                <a:effectLst/>
                <a:uLnTx/>
                <a:uFillTx/>
                <a:latin typeface="Calibri" panose="020F0502020204030204" pitchFamily="34" charset="0"/>
                <a:cs typeface="Calibri" panose="020F0502020204030204" pitchFamily="34" charset="0"/>
              </a:rPr>
              <a:t> </a:t>
            </a:r>
            <a:r>
              <a:rPr kumimoji="0" sz="2400" u="none" strike="noStrike" kern="1200" cap="none" spc="-5" normalizeH="0" baseline="0" noProof="0" dirty="0" err="1">
                <a:ln>
                  <a:noFill/>
                </a:ln>
                <a:solidFill>
                  <a:prstClr val="black"/>
                </a:solidFill>
                <a:effectLst/>
                <a:uLnTx/>
                <a:uFillTx/>
                <a:latin typeface="Calibri" panose="020F0502020204030204" pitchFamily="34" charset="0"/>
                <a:cs typeface="Calibri" panose="020F0502020204030204" pitchFamily="34" charset="0"/>
              </a:rPr>
              <a:t>zu</a:t>
            </a:r>
            <a:r>
              <a:rPr kumimoji="0" sz="2400" u="none" strike="noStrike" kern="1200" cap="none" spc="-5"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sz="2400" u="none" strike="noStrike" kern="1200" cap="none" spc="-5" normalizeH="0" baseline="0" noProof="0" dirty="0" err="1">
                <a:ln>
                  <a:noFill/>
                </a:ln>
                <a:solidFill>
                  <a:prstClr val="black"/>
                </a:solidFill>
                <a:effectLst/>
                <a:uLnTx/>
                <a:uFillTx/>
                <a:latin typeface="Calibri" panose="020F0502020204030204" pitchFamily="34" charset="0"/>
                <a:cs typeface="Calibri" panose="020F0502020204030204" pitchFamily="34" charset="0"/>
              </a:rPr>
              <a:t>füllen</a:t>
            </a:r>
            <a:r>
              <a:rPr kumimoji="0" sz="2400" u="none" strike="noStrike" kern="1200" cap="none" spc="-5"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sz="240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(2 </a:t>
            </a:r>
            <a:r>
              <a:rPr kumimoji="0" sz="2400" u="none" strike="noStrike" kern="1200" cap="none" spc="-5" normalizeH="0" baseline="0" noProof="0" dirty="0" err="1">
                <a:ln>
                  <a:noFill/>
                </a:ln>
                <a:solidFill>
                  <a:prstClr val="black"/>
                </a:solidFill>
                <a:effectLst/>
                <a:uLnTx/>
                <a:uFillTx/>
                <a:latin typeface="Calibri" panose="020F0502020204030204" pitchFamily="34" charset="0"/>
                <a:cs typeface="Calibri" panose="020F0502020204030204" pitchFamily="34" charset="0"/>
              </a:rPr>
              <a:t>davon</a:t>
            </a:r>
            <a:r>
              <a:rPr kumimoji="0" sz="2400" u="none" strike="noStrike" kern="1200" cap="none" spc="-5"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sz="2400" u="none" strike="noStrike" kern="1200" cap="none" spc="0" normalizeH="0" baseline="0" noProof="0" dirty="0" err="1">
                <a:ln>
                  <a:noFill/>
                </a:ln>
                <a:solidFill>
                  <a:prstClr val="black"/>
                </a:solidFill>
                <a:effectLst/>
                <a:uLnTx/>
                <a:uFillTx/>
                <a:latin typeface="Calibri" panose="020F0502020204030204" pitchFamily="34" charset="0"/>
                <a:cs typeface="Calibri" panose="020F0502020204030204" pitchFamily="34" charset="0"/>
              </a:rPr>
              <a:t>im</a:t>
            </a:r>
            <a:r>
              <a:rPr kumimoji="0" sz="2400" u="none" strike="noStrike" kern="1200" cap="none" spc="-45"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sz="2400" u="none" strike="noStrike" kern="1200" cap="none" spc="-5" normalizeH="0" baseline="0" noProof="0" dirty="0">
                <a:ln>
                  <a:noFill/>
                </a:ln>
                <a:solidFill>
                  <a:prstClr val="black"/>
                </a:solidFill>
                <a:effectLst/>
                <a:uLnTx/>
                <a:uFillTx/>
                <a:latin typeface="Calibri" panose="020F0502020204030204" pitchFamily="34" charset="0"/>
                <a:cs typeface="Calibri" panose="020F0502020204030204" pitchFamily="34" charset="0"/>
              </a:rPr>
              <a:t>Ausland)</a:t>
            </a:r>
            <a:endParaRPr lang="de-DE" sz="2400" dirty="0">
              <a:solidFill>
                <a:prstClr val="black"/>
              </a:solidFill>
              <a:latin typeface="Calibri" panose="020F0502020204030204" pitchFamily="34" charset="0"/>
              <a:cs typeface="Calibri" panose="020F0502020204030204" pitchFamily="34" charset="0"/>
            </a:endParaRPr>
          </a:p>
          <a:p>
            <a:pPr marL="355600" marR="0" lvl="0" indent="-342900" algn="l" defTabSz="914400" rtl="0" eaLnBrk="1" fontAlgn="auto" latinLnBrk="0" hangingPunct="1">
              <a:lnSpc>
                <a:spcPct val="100000"/>
              </a:lnSpc>
              <a:spcBef>
                <a:spcPts val="100"/>
              </a:spcBef>
              <a:spcAft>
                <a:spcPts val="0"/>
              </a:spcAft>
              <a:buClrTx/>
              <a:buSzTx/>
              <a:buFont typeface="Arial" panose="020B0604020202020204" pitchFamily="34" charset="0"/>
              <a:buChar char="•"/>
              <a:tabLst/>
              <a:defRPr/>
            </a:pPr>
            <a:r>
              <a:rPr kumimoji="0" sz="2400" u="none" strike="noStrike" kern="1200" cap="none" spc="-5" normalizeH="0" baseline="0" noProof="0" dirty="0" err="1">
                <a:ln>
                  <a:noFill/>
                </a:ln>
                <a:solidFill>
                  <a:prstClr val="black"/>
                </a:solidFill>
                <a:effectLst/>
                <a:uLnTx/>
                <a:uFillTx/>
                <a:latin typeface="Calibri" panose="020F0502020204030204" pitchFamily="34" charset="0"/>
                <a:cs typeface="Calibri" panose="020F0502020204030204" pitchFamily="34" charset="0"/>
              </a:rPr>
              <a:t>Studienprojekt</a:t>
            </a:r>
            <a:r>
              <a:rPr kumimoji="0" lang="de-DE" sz="2400" u="none" strike="noStrike" kern="1200" cap="none" spc="-5" normalizeH="0" baseline="0" noProof="0" dirty="0">
                <a:ln>
                  <a:noFill/>
                </a:ln>
                <a:solidFill>
                  <a:prstClr val="black"/>
                </a:solidFill>
                <a:effectLst/>
                <a:uLnTx/>
                <a:uFillTx/>
                <a:latin typeface="Calibri" panose="020F0502020204030204" pitchFamily="34" charset="0"/>
                <a:cs typeface="Calibri" panose="020F0502020204030204" pitchFamily="34" charset="0"/>
              </a:rPr>
              <a:t>,</a:t>
            </a:r>
            <a:r>
              <a:rPr kumimoji="0" sz="2400" u="none" strike="noStrike" kern="1200" cap="none" spc="-5"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lang="de-DE" sz="2400" u="none" strike="noStrike" kern="1200" cap="none" spc="-5" normalizeH="0" baseline="0" noProof="0" dirty="0">
                <a:ln>
                  <a:noFill/>
                </a:ln>
                <a:solidFill>
                  <a:prstClr val="black"/>
                </a:solidFill>
                <a:effectLst/>
                <a:uLnTx/>
                <a:uFillTx/>
                <a:latin typeface="Calibri" panose="020F0502020204030204" pitchFamily="34" charset="0"/>
                <a:cs typeface="Calibri" panose="020F0502020204030204" pitchFamily="34" charset="0"/>
              </a:rPr>
              <a:t>mögliche</a:t>
            </a:r>
            <a:r>
              <a:rPr kumimoji="0" sz="2400" u="none" strike="noStrike" kern="1200" cap="none" spc="-25"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sz="2400" u="none" strike="noStrike" kern="1200" cap="none" spc="-5" normalizeH="0" baseline="0" noProof="0" dirty="0" err="1">
                <a:ln>
                  <a:noFill/>
                </a:ln>
                <a:solidFill>
                  <a:prstClr val="black"/>
                </a:solidFill>
                <a:effectLst/>
                <a:uLnTx/>
                <a:uFillTx/>
                <a:latin typeface="Calibri" panose="020F0502020204030204" pitchFamily="34" charset="0"/>
                <a:cs typeface="Calibri" panose="020F0502020204030204" pitchFamily="34" charset="0"/>
              </a:rPr>
              <a:t>Szenarien</a:t>
            </a:r>
            <a:r>
              <a:rPr kumimoji="0" lang="de-DE" sz="2400" u="none" strike="noStrike" kern="1200" cap="none" spc="-5" normalizeH="0" baseline="0" noProof="0" dirty="0">
                <a:ln>
                  <a:noFill/>
                </a:ln>
                <a:solidFill>
                  <a:prstClr val="black"/>
                </a:solidFill>
                <a:effectLst/>
                <a:uLnTx/>
                <a:uFillTx/>
                <a:latin typeface="Calibri" panose="020F0502020204030204" pitchFamily="34" charset="0"/>
                <a:cs typeface="Calibri" panose="020F0502020204030204" pitchFamily="34" charset="0"/>
              </a:rPr>
              <a:t>:</a:t>
            </a:r>
            <a:endParaRPr kumimoji="0" lang="de-DE" sz="2400" u="none" strike="noStrike" kern="1200" cap="none" spc="-5" normalizeH="0" baseline="0" dirty="0">
              <a:ln>
                <a:noFill/>
              </a:ln>
              <a:solidFill>
                <a:prstClr val="black"/>
              </a:solidFill>
              <a:effectLst/>
              <a:uLnTx/>
              <a:uFillTx/>
              <a:latin typeface="Calibri" panose="020F0502020204030204" pitchFamily="34" charset="0"/>
              <a:cs typeface="Calibri" panose="020F0502020204030204" pitchFamily="34" charset="0"/>
            </a:endParaRPr>
          </a:p>
          <a:p>
            <a:pPr marL="812800" lvl="1" indent="-342900">
              <a:spcBef>
                <a:spcPts val="100"/>
              </a:spcBef>
              <a:buFont typeface="Wingdings" pitchFamily="2" charset="2"/>
              <a:buChar char="v"/>
              <a:defRPr/>
            </a:pPr>
            <a:r>
              <a:rPr kumimoji="0" sz="2400" u="none" strike="noStrike" kern="1200" cap="none" spc="-5" normalizeH="0" baseline="0" noProof="0" dirty="0">
                <a:ln>
                  <a:noFill/>
                </a:ln>
                <a:solidFill>
                  <a:prstClr val="black"/>
                </a:solidFill>
                <a:effectLst/>
                <a:uLnTx/>
                <a:uFillTx/>
                <a:latin typeface="Calibri" panose="020F0502020204030204" pitchFamily="34" charset="0"/>
                <a:cs typeface="Calibri" panose="020F0502020204030204" pitchFamily="34" charset="0"/>
              </a:rPr>
              <a:t>Module </a:t>
            </a:r>
            <a:r>
              <a:rPr kumimoji="0" lang="de-DE" sz="2400" u="none" strike="noStrike" kern="1200" cap="none" spc="-5" normalizeH="0" baseline="0" noProof="0" dirty="0">
                <a:ln>
                  <a:noFill/>
                </a:ln>
                <a:solidFill>
                  <a:prstClr val="black"/>
                </a:solidFill>
                <a:effectLst/>
                <a:uLnTx/>
                <a:uFillTx/>
                <a:latin typeface="Calibri" panose="020F0502020204030204" pitchFamily="34" charset="0"/>
                <a:cs typeface="Calibri" panose="020F0502020204030204" pitchFamily="34" charset="0"/>
              </a:rPr>
              <a:t>'</a:t>
            </a:r>
            <a:r>
              <a:rPr kumimoji="0" sz="2400" u="none" strike="noStrike" kern="1200" cap="none" spc="-5" normalizeH="0" baseline="0" noProof="0" dirty="0" err="1">
                <a:ln>
                  <a:noFill/>
                </a:ln>
                <a:solidFill>
                  <a:prstClr val="black"/>
                </a:solidFill>
                <a:effectLst/>
                <a:uLnTx/>
                <a:uFillTx/>
                <a:latin typeface="Calibri" panose="020F0502020204030204" pitchFamily="34" charset="0"/>
                <a:cs typeface="Calibri" panose="020F0502020204030204" pitchFamily="34" charset="0"/>
              </a:rPr>
              <a:t>aufheben</a:t>
            </a:r>
            <a:r>
              <a:rPr lang="de-DE" sz="2400" spc="-5" dirty="0">
                <a:solidFill>
                  <a:prstClr val="black"/>
                </a:solidFill>
                <a:latin typeface="Calibri" panose="020F0502020204030204" pitchFamily="34" charset="0"/>
                <a:cs typeface="Calibri" panose="020F0502020204030204" pitchFamily="34" charset="0"/>
              </a:rPr>
              <a:t>'</a:t>
            </a:r>
            <a:r>
              <a:rPr kumimoji="0" sz="2400" u="none" strike="noStrike" kern="1200" cap="none" spc="-5"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sz="2400" u="none" strike="noStrike" kern="1200" cap="none" spc="-5" normalizeH="0" baseline="0" noProof="0" dirty="0" err="1">
                <a:ln>
                  <a:noFill/>
                </a:ln>
                <a:solidFill>
                  <a:prstClr val="black"/>
                </a:solidFill>
                <a:effectLst/>
                <a:uLnTx/>
                <a:uFillTx/>
                <a:latin typeface="Calibri" panose="020F0502020204030204" pitchFamily="34" charset="0"/>
                <a:cs typeface="Calibri" panose="020F0502020204030204" pitchFamily="34" charset="0"/>
              </a:rPr>
              <a:t>bspw</a:t>
            </a:r>
            <a:r>
              <a:rPr kumimoji="0" sz="2400" u="none" strike="noStrike" kern="1200" cap="none" spc="-5"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sz="2400" u="none" strike="noStrike" kern="1200" cap="none" spc="-5" normalizeH="0" baseline="0" noProof="0" dirty="0" err="1">
                <a:ln>
                  <a:noFill/>
                </a:ln>
                <a:solidFill>
                  <a:prstClr val="black"/>
                </a:solidFill>
                <a:effectLst/>
                <a:uLnTx/>
                <a:uFillTx/>
                <a:latin typeface="Calibri" panose="020F0502020204030204" pitchFamily="34" charset="0"/>
                <a:cs typeface="Calibri" panose="020F0502020204030204" pitchFamily="34" charset="0"/>
              </a:rPr>
              <a:t>Im</a:t>
            </a:r>
            <a:r>
              <a:rPr kumimoji="0" sz="2400" u="none" strike="noStrike" kern="1200" cap="none" spc="-5" normalizeH="0" baseline="0" noProof="0" dirty="0">
                <a:ln>
                  <a:noFill/>
                </a:ln>
                <a:solidFill>
                  <a:prstClr val="black"/>
                </a:solidFill>
                <a:effectLst/>
                <a:uLnTx/>
                <a:uFillTx/>
                <a:latin typeface="Calibri" panose="020F0502020204030204" pitchFamily="34" charset="0"/>
                <a:cs typeface="Calibri" panose="020F0502020204030204" pitchFamily="34" charset="0"/>
              </a:rPr>
              <a:t>/</a:t>
            </a:r>
            <a:r>
              <a:rPr kumimoji="0" sz="2400" u="none" strike="noStrike" kern="1200" cap="none" spc="-5" normalizeH="0" baseline="0" noProof="0" dirty="0" err="1">
                <a:ln>
                  <a:noFill/>
                </a:ln>
                <a:solidFill>
                  <a:prstClr val="black"/>
                </a:solidFill>
                <a:effectLst/>
                <a:uLnTx/>
                <a:uFillTx/>
                <a:latin typeface="Calibri" panose="020F0502020204030204" pitchFamily="34" charset="0"/>
                <a:cs typeface="Calibri" panose="020F0502020204030204" pitchFamily="34" charset="0"/>
              </a:rPr>
              <a:t>Materielle</a:t>
            </a:r>
            <a:r>
              <a:rPr kumimoji="0" sz="2400" u="none" strike="noStrike" kern="1200" cap="none" spc="-5"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sz="2400" u="none" strike="noStrike" kern="1200" cap="none" spc="0" normalizeH="0" baseline="0" noProof="0" dirty="0" err="1">
                <a:ln>
                  <a:noFill/>
                </a:ln>
                <a:solidFill>
                  <a:prstClr val="black"/>
                </a:solidFill>
                <a:effectLst/>
                <a:uLnTx/>
                <a:uFillTx/>
                <a:latin typeface="Calibri" panose="020F0502020204030204" pitchFamily="34" charset="0"/>
                <a:cs typeface="Calibri" panose="020F0502020204030204" pitchFamily="34" charset="0"/>
              </a:rPr>
              <a:t>Kulturen</a:t>
            </a:r>
            <a:r>
              <a:rPr kumimoji="0" lang="de-DE" sz="240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a:t>
            </a:r>
            <a:r>
              <a:rPr kumimoji="0" sz="240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sz="2400" u="none" strike="noStrike" kern="1200" cap="none" spc="-5" normalizeH="0" baseline="0" noProof="0" dirty="0">
                <a:ln>
                  <a:noFill/>
                </a:ln>
                <a:solidFill>
                  <a:prstClr val="black"/>
                </a:solidFill>
                <a:effectLst/>
                <a:uLnTx/>
                <a:uFillTx/>
                <a:latin typeface="Calibri" panose="020F0502020204030204" pitchFamily="34" charset="0"/>
                <a:cs typeface="Calibri" panose="020F0502020204030204" pitchFamily="34" charset="0"/>
              </a:rPr>
              <a:t>um </a:t>
            </a:r>
            <a:r>
              <a:rPr kumimoji="0" sz="2400" u="none" strike="noStrike" kern="1200" cap="none" spc="-5" normalizeH="0" baseline="0" noProof="0" dirty="0" err="1">
                <a:ln>
                  <a:noFill/>
                </a:ln>
                <a:solidFill>
                  <a:prstClr val="black"/>
                </a:solidFill>
                <a:effectLst/>
                <a:uLnTx/>
                <a:uFillTx/>
                <a:latin typeface="Calibri" panose="020F0502020204030204" pitchFamily="34" charset="0"/>
                <a:cs typeface="Calibri" panose="020F0502020204030204" pitchFamily="34" charset="0"/>
              </a:rPr>
              <a:t>förderfähig</a:t>
            </a:r>
            <a:r>
              <a:rPr kumimoji="0" sz="2400" u="none" strike="noStrike" kern="1200" cap="none" spc="-5"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sz="2400" u="none" strike="noStrike" kern="1200" cap="none" spc="-5" normalizeH="0" baseline="0" noProof="0" dirty="0" err="1">
                <a:ln>
                  <a:noFill/>
                </a:ln>
                <a:solidFill>
                  <a:prstClr val="black"/>
                </a:solidFill>
                <a:effectLst/>
                <a:uLnTx/>
                <a:uFillTx/>
                <a:latin typeface="Calibri" panose="020F0502020204030204" pitchFamily="34" charset="0"/>
                <a:cs typeface="Calibri" panose="020F0502020204030204" pitchFamily="34" charset="0"/>
              </a:rPr>
              <a:t>zu</a:t>
            </a:r>
            <a:r>
              <a:rPr kumimoji="0" sz="2400" u="none" strike="noStrike" kern="1200" cap="none" spc="-5"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sz="240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sein </a:t>
            </a:r>
            <a:r>
              <a:rPr kumimoji="0" sz="2400" u="none" strike="noStrike" kern="1200" cap="none" spc="-5" normalizeH="0" baseline="0" noProof="0" dirty="0">
                <a:ln>
                  <a:noFill/>
                </a:ln>
                <a:solidFill>
                  <a:srgbClr val="92D050"/>
                </a:solidFill>
                <a:effectLst/>
                <a:uLnTx/>
                <a:uFillTx/>
                <a:latin typeface="Calibri" panose="020F0502020204030204" pitchFamily="34" charset="0"/>
                <a:cs typeface="Calibri" panose="020F0502020204030204" pitchFamily="34" charset="0"/>
              </a:rPr>
              <a:t>ODER:</a:t>
            </a:r>
            <a:endParaRPr lang="de-DE" sz="2400" noProof="0" dirty="0">
              <a:solidFill>
                <a:srgbClr val="92D050"/>
              </a:solidFill>
              <a:latin typeface="Calibri" panose="020F0502020204030204" pitchFamily="34" charset="0"/>
              <a:cs typeface="Calibri" panose="020F0502020204030204" pitchFamily="34" charset="0"/>
            </a:endParaRPr>
          </a:p>
          <a:p>
            <a:pPr marL="812800" lvl="1" indent="-342900">
              <a:spcBef>
                <a:spcPts val="100"/>
              </a:spcBef>
              <a:buFont typeface="Wingdings" pitchFamily="2" charset="2"/>
              <a:buChar char="v"/>
              <a:defRPr/>
            </a:pPr>
            <a:r>
              <a:rPr kumimoji="0" sz="2400" u="none" strike="noStrike" kern="1200" cap="none" spc="-5" normalizeH="0" baseline="0" noProof="0" dirty="0" err="1">
                <a:ln>
                  <a:noFill/>
                </a:ln>
                <a:solidFill>
                  <a:prstClr val="black"/>
                </a:solidFill>
                <a:effectLst/>
                <a:uLnTx/>
                <a:uFillTx/>
                <a:latin typeface="Calibri" panose="020F0502020204030204" pitchFamily="34" charset="0"/>
                <a:cs typeface="Calibri" panose="020F0502020204030204" pitchFamily="34" charset="0"/>
              </a:rPr>
              <a:t>Auslandsstudium</a:t>
            </a:r>
            <a:r>
              <a:rPr kumimoji="0" sz="2400" u="none" strike="noStrike" kern="1200" cap="none" spc="-5"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sz="2400" u="none" strike="noStrike" kern="1200" cap="none" spc="0" normalizeH="0" baseline="0" noProof="0" dirty="0" err="1">
                <a:ln>
                  <a:noFill/>
                </a:ln>
                <a:solidFill>
                  <a:prstClr val="black"/>
                </a:solidFill>
                <a:effectLst/>
                <a:uLnTx/>
                <a:uFillTx/>
                <a:latin typeface="Calibri" panose="020F0502020204030204" pitchFamily="34" charset="0"/>
                <a:cs typeface="Calibri" panose="020F0502020204030204" pitchFamily="34" charset="0"/>
              </a:rPr>
              <a:t>mit</a:t>
            </a:r>
            <a:r>
              <a:rPr kumimoji="0" sz="240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sz="2400" u="none" strike="noStrike" kern="1200" cap="none" spc="-5" normalizeH="0" baseline="0" noProof="0" dirty="0">
                <a:ln>
                  <a:noFill/>
                </a:ln>
                <a:solidFill>
                  <a:prstClr val="black"/>
                </a:solidFill>
                <a:effectLst/>
                <a:uLnTx/>
                <a:uFillTx/>
                <a:latin typeface="Calibri" panose="020F0502020204030204" pitchFamily="34" charset="0"/>
                <a:cs typeface="Calibri" panose="020F0502020204030204" pitchFamily="34" charset="0"/>
              </a:rPr>
              <a:t>Forschung </a:t>
            </a:r>
            <a:r>
              <a:rPr kumimoji="0" sz="2400" u="none" strike="noStrike" kern="1200" cap="none" spc="-5" normalizeH="0" baseline="0" noProof="0" dirty="0" err="1">
                <a:ln>
                  <a:noFill/>
                </a:ln>
                <a:solidFill>
                  <a:prstClr val="black"/>
                </a:solidFill>
                <a:effectLst/>
                <a:uLnTx/>
                <a:uFillTx/>
                <a:latin typeface="Calibri" panose="020F0502020204030204" pitchFamily="34" charset="0"/>
                <a:cs typeface="Calibri" panose="020F0502020204030204" pitchFamily="34" charset="0"/>
              </a:rPr>
              <a:t>verbinden</a:t>
            </a:r>
            <a:r>
              <a:rPr kumimoji="0" sz="2400" u="none" strike="noStrike" kern="1200" cap="none" spc="-5"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sz="2400" u="none" strike="noStrike" kern="1200" cap="none" spc="-5" normalizeH="0" baseline="0" noProof="0" dirty="0" err="1">
                <a:ln>
                  <a:noFill/>
                </a:ln>
                <a:solidFill>
                  <a:prstClr val="black"/>
                </a:solidFill>
                <a:effectLst/>
                <a:uLnTx/>
                <a:uFillTx/>
                <a:latin typeface="Calibri" panose="020F0502020204030204" pitchFamily="34" charset="0"/>
                <a:cs typeface="Calibri" panose="020F0502020204030204" pitchFamily="34" charset="0"/>
              </a:rPr>
              <a:t>vor</a:t>
            </a:r>
            <a:r>
              <a:rPr kumimoji="0" sz="2400" u="none" strike="noStrike" kern="1200" cap="none" spc="-5"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sz="2400" u="none" strike="noStrike" kern="1200" cap="none" spc="-5" normalizeH="0" baseline="0" noProof="0" dirty="0" err="1">
                <a:ln>
                  <a:noFill/>
                </a:ln>
                <a:solidFill>
                  <a:prstClr val="black"/>
                </a:solidFill>
                <a:effectLst/>
                <a:uLnTx/>
                <a:uFillTx/>
                <a:latin typeface="Calibri" panose="020F0502020204030204" pitchFamily="34" charset="0"/>
                <a:cs typeface="Calibri" panose="020F0502020204030204" pitchFamily="34" charset="0"/>
              </a:rPr>
              <a:t>Beginn</a:t>
            </a:r>
            <a:r>
              <a:rPr kumimoji="0" sz="2400" u="none" strike="noStrike" kern="1200" cap="none" spc="-5" normalizeH="0" baseline="0" noProof="0" dirty="0">
                <a:ln>
                  <a:noFill/>
                </a:ln>
                <a:solidFill>
                  <a:prstClr val="black"/>
                </a:solidFill>
                <a:effectLst/>
                <a:uLnTx/>
                <a:uFillTx/>
                <a:latin typeface="Calibri" panose="020F0502020204030204" pitchFamily="34" charset="0"/>
                <a:cs typeface="Calibri" panose="020F0502020204030204" pitchFamily="34" charset="0"/>
              </a:rPr>
              <a:t> des </a:t>
            </a:r>
            <a:r>
              <a:rPr kumimoji="0" sz="2400" u="none" strike="noStrike" kern="1200" cap="none" spc="-5" normalizeH="0" baseline="0" noProof="0" dirty="0" err="1">
                <a:ln>
                  <a:noFill/>
                </a:ln>
                <a:solidFill>
                  <a:prstClr val="black"/>
                </a:solidFill>
                <a:effectLst/>
                <a:uLnTx/>
                <a:uFillTx/>
                <a:latin typeface="Calibri" panose="020F0502020204030204" pitchFamily="34" charset="0"/>
                <a:cs typeface="Calibri" panose="020F0502020204030204" pitchFamily="34" charset="0"/>
              </a:rPr>
              <a:t>Studiums</a:t>
            </a:r>
            <a:r>
              <a:rPr kumimoji="0" sz="2400" u="none" strike="noStrike" kern="1200" cap="none" spc="-5"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sz="240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an </a:t>
            </a:r>
            <a:r>
              <a:rPr kumimoji="0" sz="2400" u="none" strike="noStrike" kern="1200" cap="none" spc="-5" normalizeH="0" baseline="0" noProof="0" dirty="0">
                <a:ln>
                  <a:noFill/>
                </a:ln>
                <a:solidFill>
                  <a:prstClr val="black"/>
                </a:solidFill>
                <a:effectLst/>
                <a:uLnTx/>
                <a:uFillTx/>
                <a:latin typeface="Calibri" panose="020F0502020204030204" pitchFamily="34" charset="0"/>
                <a:cs typeface="Calibri" panose="020F0502020204030204" pitchFamily="34" charset="0"/>
              </a:rPr>
              <a:t>der  </a:t>
            </a:r>
            <a:r>
              <a:rPr kumimoji="0" sz="2400" u="none" strike="noStrike" kern="1200" cap="none" spc="-5" normalizeH="0" baseline="0" noProof="0" dirty="0" err="1">
                <a:ln>
                  <a:noFill/>
                </a:ln>
                <a:solidFill>
                  <a:prstClr val="black"/>
                </a:solidFill>
                <a:effectLst/>
                <a:uLnTx/>
                <a:uFillTx/>
                <a:latin typeface="Calibri" panose="020F0502020204030204" pitchFamily="34" charset="0"/>
                <a:cs typeface="Calibri" panose="020F0502020204030204" pitchFamily="34" charset="0"/>
              </a:rPr>
              <a:t>Partnerhochschule</a:t>
            </a:r>
            <a:r>
              <a:rPr kumimoji="0" sz="2400" u="none" strike="noStrike" kern="1200" cap="none" spc="-5"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sz="2400" u="none" strike="noStrike" kern="1200" cap="none" spc="-5" normalizeH="0" baseline="0" noProof="0" dirty="0" err="1">
                <a:ln>
                  <a:noFill/>
                </a:ln>
                <a:solidFill>
                  <a:prstClr val="black"/>
                </a:solidFill>
                <a:effectLst/>
                <a:uLnTx/>
                <a:uFillTx/>
                <a:latin typeface="Calibri" panose="020F0502020204030204" pitchFamily="34" charset="0"/>
                <a:cs typeface="Calibri" panose="020F0502020204030204" pitchFamily="34" charset="0"/>
              </a:rPr>
              <a:t>während</a:t>
            </a:r>
            <a:r>
              <a:rPr kumimoji="0" sz="2400" u="none" strike="noStrike" kern="1200" cap="none" spc="-5" normalizeH="0" baseline="0" noProof="0" dirty="0">
                <a:ln>
                  <a:noFill/>
                </a:ln>
                <a:solidFill>
                  <a:prstClr val="black"/>
                </a:solidFill>
                <a:effectLst/>
                <a:uLnTx/>
                <a:uFillTx/>
                <a:latin typeface="Calibri" panose="020F0502020204030204" pitchFamily="34" charset="0"/>
                <a:cs typeface="Calibri" panose="020F0502020204030204" pitchFamily="34" charset="0"/>
              </a:rPr>
              <a:t> des </a:t>
            </a:r>
            <a:r>
              <a:rPr kumimoji="0" sz="2400" u="none" strike="noStrike" kern="1200" cap="none" spc="-5" normalizeH="0" baseline="0" noProof="0" dirty="0" err="1">
                <a:ln>
                  <a:noFill/>
                </a:ln>
                <a:solidFill>
                  <a:prstClr val="black"/>
                </a:solidFill>
                <a:effectLst/>
                <a:uLnTx/>
                <a:uFillTx/>
                <a:latin typeface="Calibri" panose="020F0502020204030204" pitchFamily="34" charset="0"/>
                <a:cs typeface="Calibri" panose="020F0502020204030204" pitchFamily="34" charset="0"/>
              </a:rPr>
              <a:t>Studiums</a:t>
            </a:r>
            <a:r>
              <a:rPr kumimoji="0" sz="2400" u="none" strike="noStrike" kern="1200" cap="none" spc="-5"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sz="2400" u="none" strike="noStrike" kern="1200" cap="none" spc="0" normalizeH="0" baseline="0" noProof="0" dirty="0" err="1">
                <a:ln>
                  <a:noFill/>
                </a:ln>
                <a:solidFill>
                  <a:prstClr val="black"/>
                </a:solidFill>
                <a:effectLst/>
                <a:uLnTx/>
                <a:uFillTx/>
                <a:latin typeface="Calibri" panose="020F0502020204030204" pitchFamily="34" charset="0"/>
                <a:cs typeface="Calibri" panose="020F0502020204030204" pitchFamily="34" charset="0"/>
              </a:rPr>
              <a:t>wenn</a:t>
            </a:r>
            <a:r>
              <a:rPr kumimoji="0" sz="240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sz="2400" u="none" strike="noStrike" kern="1200" cap="none" spc="0" normalizeH="0" baseline="0" noProof="0" dirty="0" err="1">
                <a:ln>
                  <a:noFill/>
                </a:ln>
                <a:solidFill>
                  <a:prstClr val="black"/>
                </a:solidFill>
                <a:effectLst/>
                <a:uLnTx/>
                <a:uFillTx/>
                <a:latin typeface="Calibri" panose="020F0502020204030204" pitchFamily="34" charset="0"/>
                <a:cs typeface="Calibri" panose="020F0502020204030204" pitchFamily="34" charset="0"/>
              </a:rPr>
              <a:t>realisierbar</a:t>
            </a:r>
            <a:r>
              <a:rPr kumimoji="0" sz="240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a:t>
            </a:r>
            <a:r>
              <a:rPr kumimoji="0" sz="2400" u="none" strike="noStrike" kern="1200" cap="none" spc="-50"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sz="2400" u="none" strike="noStrike" kern="1200" cap="none" spc="-5" normalizeH="0" baseline="0" noProof="0" dirty="0">
                <a:ln>
                  <a:noFill/>
                </a:ln>
                <a:solidFill>
                  <a:srgbClr val="92D050"/>
                </a:solidFill>
                <a:effectLst/>
                <a:uLnTx/>
                <a:uFillTx/>
                <a:latin typeface="Calibri" panose="020F0502020204030204" pitchFamily="34" charset="0"/>
                <a:cs typeface="Calibri" panose="020F0502020204030204" pitchFamily="34" charset="0"/>
              </a:rPr>
              <a:t>ODER:</a:t>
            </a:r>
            <a:endParaRPr lang="de-DE" sz="2400" noProof="0" dirty="0">
              <a:solidFill>
                <a:srgbClr val="92D050"/>
              </a:solidFill>
              <a:latin typeface="Calibri" panose="020F0502020204030204" pitchFamily="34" charset="0"/>
              <a:cs typeface="Calibri" panose="020F0502020204030204" pitchFamily="34" charset="0"/>
            </a:endParaRPr>
          </a:p>
          <a:p>
            <a:pPr marL="812800" lvl="1" indent="-342900">
              <a:spcBef>
                <a:spcPts val="100"/>
              </a:spcBef>
              <a:buFont typeface="Wingdings" pitchFamily="2" charset="2"/>
              <a:buChar char="v"/>
              <a:defRPr/>
            </a:pPr>
            <a:r>
              <a:rPr kumimoji="0" sz="2400" u="none" strike="noStrike" kern="1200" cap="none" spc="-5" normalizeH="0" baseline="0" noProof="0" dirty="0" err="1">
                <a:ln>
                  <a:noFill/>
                </a:ln>
                <a:solidFill>
                  <a:prstClr val="black"/>
                </a:solidFill>
                <a:effectLst/>
                <a:uLnTx/>
                <a:uFillTx/>
                <a:latin typeface="Calibri" panose="020F0502020204030204" pitchFamily="34" charset="0"/>
                <a:cs typeface="Calibri" panose="020F0502020204030204" pitchFamily="34" charset="0"/>
              </a:rPr>
              <a:t>Studienprojekt</a:t>
            </a:r>
            <a:r>
              <a:rPr kumimoji="0" sz="2400" u="none" strike="noStrike" kern="1200" cap="none" spc="-5"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sz="2400" u="none" strike="noStrike" kern="1200" cap="none" spc="-5" normalizeH="0" baseline="0" noProof="0" dirty="0" err="1">
                <a:ln>
                  <a:noFill/>
                </a:ln>
                <a:solidFill>
                  <a:prstClr val="black"/>
                </a:solidFill>
                <a:effectLst/>
                <a:uLnTx/>
                <a:uFillTx/>
                <a:latin typeface="Calibri" panose="020F0502020204030204" pitchFamily="34" charset="0"/>
                <a:cs typeface="Calibri" panose="020F0502020204030204" pitchFamily="34" charset="0"/>
              </a:rPr>
              <a:t>dann</a:t>
            </a:r>
            <a:r>
              <a:rPr kumimoji="0" sz="2400" u="none" strike="noStrike" kern="1200" cap="none" spc="-5"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lang="de-DE" sz="2400" u="none" strike="noStrike" kern="1200" cap="none" spc="-5" normalizeH="0" baseline="0" noProof="0" dirty="0">
                <a:ln>
                  <a:noFill/>
                </a:ln>
                <a:solidFill>
                  <a:prstClr val="black"/>
                </a:solidFill>
                <a:effectLst/>
                <a:uLnTx/>
                <a:uFillTx/>
                <a:latin typeface="Calibri" panose="020F0502020204030204" pitchFamily="34" charset="0"/>
                <a:cs typeface="Calibri" panose="020F0502020204030204" pitchFamily="34" charset="0"/>
              </a:rPr>
              <a:t>müssen</a:t>
            </a:r>
            <a:r>
              <a:rPr kumimoji="0" sz="2400" u="none" strike="noStrike" kern="1200" cap="none" spc="-5"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sz="2400" u="none" strike="noStrike" kern="1200" cap="none" spc="0" normalizeH="0" baseline="0" noProof="0" dirty="0" err="1">
                <a:ln>
                  <a:noFill/>
                </a:ln>
                <a:solidFill>
                  <a:prstClr val="black"/>
                </a:solidFill>
                <a:effectLst/>
                <a:uLnTx/>
                <a:uFillTx/>
                <a:latin typeface="Calibri" panose="020F0502020204030204" pitchFamily="34" charset="0"/>
                <a:cs typeface="Calibri" panose="020F0502020204030204" pitchFamily="34" charset="0"/>
              </a:rPr>
              <a:t>keine</a:t>
            </a:r>
            <a:r>
              <a:rPr kumimoji="0" sz="240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sz="2400" u="none" strike="noStrike" kern="1200" cap="none" spc="-5" normalizeH="0" baseline="0" noProof="0" dirty="0">
                <a:ln>
                  <a:noFill/>
                </a:ln>
                <a:solidFill>
                  <a:prstClr val="black"/>
                </a:solidFill>
                <a:effectLst/>
                <a:uLnTx/>
                <a:uFillTx/>
                <a:latin typeface="Calibri" panose="020F0502020204030204" pitchFamily="34" charset="0"/>
                <a:cs typeface="Calibri" panose="020F0502020204030204" pitchFamily="34" charset="0"/>
              </a:rPr>
              <a:t>Module </a:t>
            </a:r>
            <a:r>
              <a:rPr kumimoji="0" lang="de-DE" sz="2400" u="none" strike="noStrike" kern="1200" cap="none" spc="-5" normalizeH="0" baseline="0" noProof="0" dirty="0">
                <a:ln>
                  <a:noFill/>
                </a:ln>
                <a:solidFill>
                  <a:prstClr val="black"/>
                </a:solidFill>
                <a:effectLst/>
                <a:uLnTx/>
                <a:uFillTx/>
                <a:latin typeface="Calibri" panose="020F0502020204030204" pitchFamily="34" charset="0"/>
                <a:cs typeface="Calibri" panose="020F0502020204030204" pitchFamily="34" charset="0"/>
              </a:rPr>
              <a:t>'</a:t>
            </a:r>
            <a:r>
              <a:rPr kumimoji="0" sz="2400" u="none" strike="noStrike" kern="1200" cap="none" spc="-5" normalizeH="0" baseline="0" noProof="0" dirty="0">
                <a:ln>
                  <a:noFill/>
                </a:ln>
                <a:solidFill>
                  <a:prstClr val="black"/>
                </a:solidFill>
                <a:effectLst/>
                <a:uLnTx/>
                <a:uFillTx/>
                <a:latin typeface="Calibri" panose="020F0502020204030204" pitchFamily="34" charset="0"/>
                <a:cs typeface="Calibri" panose="020F0502020204030204" pitchFamily="34" charset="0"/>
              </a:rPr>
              <a:t>aufgehoben</a:t>
            </a:r>
            <a:r>
              <a:rPr lang="de-DE" sz="2400" spc="-5" dirty="0">
                <a:solidFill>
                  <a:prstClr val="black"/>
                </a:solidFill>
                <a:latin typeface="Calibri" panose="020F0502020204030204" pitchFamily="34" charset="0"/>
                <a:cs typeface="Calibri" panose="020F0502020204030204" pitchFamily="34" charset="0"/>
              </a:rPr>
              <a:t>'</a:t>
            </a:r>
            <a:r>
              <a:rPr kumimoji="0" sz="2400" u="none" strike="noStrike" kern="1200" cap="none" spc="-30" normalizeH="0" baseline="0" noProof="0" dirty="0">
                <a:ln>
                  <a:noFill/>
                </a:ln>
                <a:solidFill>
                  <a:prstClr val="black"/>
                </a:solidFill>
                <a:effectLst/>
                <a:uLnTx/>
                <a:uFillTx/>
                <a:latin typeface="Calibri" panose="020F0502020204030204" pitchFamily="34" charset="0"/>
                <a:cs typeface="Calibri" panose="020F0502020204030204" pitchFamily="34" charset="0"/>
              </a:rPr>
              <a:t> </a:t>
            </a:r>
            <a:r>
              <a:rPr kumimoji="0" sz="2400" u="none" strike="noStrike" kern="1200" cap="none" spc="-5" normalizeH="0" baseline="0" noProof="0" dirty="0" err="1">
                <a:ln>
                  <a:noFill/>
                </a:ln>
                <a:solidFill>
                  <a:prstClr val="black"/>
                </a:solidFill>
                <a:effectLst/>
                <a:uLnTx/>
                <a:uFillTx/>
                <a:latin typeface="Calibri" panose="020F0502020204030204" pitchFamily="34" charset="0"/>
                <a:cs typeface="Calibri" panose="020F0502020204030204" pitchFamily="34" charset="0"/>
              </a:rPr>
              <a:t>werden</a:t>
            </a:r>
            <a:r>
              <a:rPr kumimoji="0" sz="2400" u="none" strike="noStrike" kern="1200" cap="none" spc="-5" normalizeH="0" baseline="0" noProof="0" dirty="0">
                <a:ln>
                  <a:noFill/>
                </a:ln>
                <a:solidFill>
                  <a:prstClr val="black"/>
                </a:solidFill>
                <a:effectLst/>
                <a:uLnTx/>
                <a:uFillTx/>
                <a:latin typeface="Calibri" panose="020F0502020204030204" pitchFamily="34" charset="0"/>
                <a:cs typeface="Calibri" panose="020F0502020204030204" pitchFamily="34" charset="0"/>
              </a:rPr>
              <a:t>)</a:t>
            </a:r>
            <a:endParaRPr kumimoji="0" sz="240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10"/>
              </a:spcBef>
              <a:spcAft>
                <a:spcPts val="0"/>
              </a:spcAft>
              <a:buClrTx/>
              <a:buSzTx/>
              <a:buFontTx/>
              <a:buNone/>
              <a:tabLst/>
              <a:defRPr/>
            </a:pPr>
            <a:endParaRPr kumimoji="0" sz="240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endParaRPr>
          </a:p>
        </p:txBody>
      </p:sp>
      <p:sp>
        <p:nvSpPr>
          <p:cNvPr id="4" name="object 4"/>
          <p:cNvSpPr/>
          <p:nvPr/>
        </p:nvSpPr>
        <p:spPr>
          <a:xfrm>
            <a:off x="9986771" y="149352"/>
            <a:ext cx="2090927" cy="518159"/>
          </a:xfrm>
          <a:prstGeom prst="rect">
            <a:avLst/>
          </a:prstGeom>
          <a:blipFill>
            <a:blip r:embed="rId2"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5" name="object 5"/>
          <p:cNvSpPr txBox="1"/>
          <p:nvPr/>
        </p:nvSpPr>
        <p:spPr>
          <a:xfrm>
            <a:off x="78739" y="38416"/>
            <a:ext cx="2180590"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0" i="0" u="none" strike="noStrike" kern="1200" cap="none" spc="-10" normalizeH="0" baseline="0" noProof="0">
                <a:ln>
                  <a:noFill/>
                </a:ln>
                <a:solidFill>
                  <a:prstClr val="black"/>
                </a:solidFill>
                <a:effectLst/>
                <a:uLnTx/>
                <a:uFillTx/>
                <a:latin typeface="Calibri"/>
                <a:ea typeface="+mn-ea"/>
                <a:cs typeface="Calibri"/>
              </a:rPr>
              <a:t>BEWERBUNGSPROZESS</a:t>
            </a:r>
            <a:endParaRPr kumimoji="0" sz="1800" b="0" i="0" u="none" strike="noStrike" kern="1200" cap="none" spc="0" normalizeH="0" baseline="0" noProof="0">
              <a:ln>
                <a:noFill/>
              </a:ln>
              <a:solidFill>
                <a:prstClr val="black"/>
              </a:solidFill>
              <a:effectLst/>
              <a:uLnTx/>
              <a:uFillTx/>
              <a:latin typeface="Calibri"/>
              <a:ea typeface="+mn-ea"/>
              <a:cs typeface="Calibri"/>
            </a:endParaRPr>
          </a:p>
        </p:txBody>
      </p:sp>
      <p:sp>
        <p:nvSpPr>
          <p:cNvPr id="6" name="Textfeld 5">
            <a:extLst>
              <a:ext uri="{FF2B5EF4-FFF2-40B4-BE49-F238E27FC236}">
                <a16:creationId xmlns:a16="http://schemas.microsoft.com/office/drawing/2014/main" id="{379FC9EC-4DFA-814D-C178-C04498621A18}"/>
              </a:ext>
            </a:extLst>
          </p:cNvPr>
          <p:cNvSpPr txBox="1"/>
          <p:nvPr/>
        </p:nvSpPr>
        <p:spPr>
          <a:xfrm>
            <a:off x="7162800" y="6172200"/>
            <a:ext cx="4572000" cy="461665"/>
          </a:xfrm>
          <a:prstGeom prst="rect">
            <a:avLst/>
          </a:prstGeom>
          <a:noFill/>
        </p:spPr>
        <p:txBody>
          <a:bodyPr wrap="square" rtlCol="0">
            <a:spAutoFit/>
          </a:bodyPr>
          <a:lstStyle/>
          <a:p>
            <a:r>
              <a:rPr lang="de-DE" sz="2400" dirty="0">
                <a:solidFill>
                  <a:srgbClr val="92D050"/>
                </a:solidFill>
              </a:rPr>
              <a:t>Lassen Sie sich von uns beraten!</a:t>
            </a:r>
          </a:p>
        </p:txBody>
      </p:sp>
    </p:spTree>
    <p:extLst>
      <p:ext uri="{BB962C8B-B14F-4D97-AF65-F5344CB8AC3E}">
        <p14:creationId xmlns:p14="http://schemas.microsoft.com/office/powerpoint/2010/main" val="37161791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49065" y="3010916"/>
            <a:ext cx="2258695" cy="1367682"/>
          </a:xfrm>
          <a:prstGeom prst="rect">
            <a:avLst/>
          </a:prstGeom>
        </p:spPr>
        <p:txBody>
          <a:bodyPr vert="horz" wrap="square" lIns="0" tIns="13335" rIns="0" bIns="0" rtlCol="0">
            <a:spAutoFit/>
          </a:bodyPr>
          <a:lstStyle/>
          <a:p>
            <a:pPr marL="12700">
              <a:lnSpc>
                <a:spcPct val="100000"/>
              </a:lnSpc>
              <a:spcBef>
                <a:spcPts val="105"/>
              </a:spcBef>
            </a:pPr>
            <a:r>
              <a:rPr lang="de-DE" sz="4400" spc="-10" dirty="0">
                <a:latin typeface="Calibri Light"/>
                <a:cs typeface="Calibri Light"/>
              </a:rPr>
              <a:t>Gibt es </a:t>
            </a:r>
            <a:r>
              <a:rPr lang="de-DE" sz="4400" spc="-10" dirty="0">
                <a:solidFill>
                  <a:srgbClr val="92D050"/>
                </a:solidFill>
                <a:latin typeface="Calibri Light"/>
                <a:cs typeface="Calibri Light"/>
              </a:rPr>
              <a:t>FRAGEN</a:t>
            </a:r>
            <a:r>
              <a:rPr lang="de-DE" sz="4400" spc="-70" dirty="0">
                <a:latin typeface="Calibri Light"/>
                <a:cs typeface="Calibri Light"/>
              </a:rPr>
              <a:t> </a:t>
            </a:r>
            <a:r>
              <a:rPr lang="de-DE" sz="4400" dirty="0">
                <a:latin typeface="Calibri Light"/>
                <a:cs typeface="Calibri Light"/>
              </a:rPr>
              <a:t>?</a:t>
            </a:r>
            <a:endParaRPr sz="4400" dirty="0">
              <a:latin typeface="Calibri Light"/>
              <a:cs typeface="Calibri Light"/>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55788" y="673738"/>
            <a:ext cx="10605135" cy="567463"/>
          </a:xfrm>
          <a:prstGeom prst="rect">
            <a:avLst/>
          </a:prstGeom>
        </p:spPr>
        <p:txBody>
          <a:bodyPr vert="horz" wrap="square" lIns="0" tIns="13335" rIns="0" bIns="0" rtlCol="0">
            <a:spAutoFit/>
          </a:bodyPr>
          <a:lstStyle/>
          <a:p>
            <a:pPr marL="12700">
              <a:lnSpc>
                <a:spcPct val="100000"/>
              </a:lnSpc>
              <a:spcBef>
                <a:spcPts val="105"/>
              </a:spcBef>
            </a:pPr>
            <a:r>
              <a:rPr b="0" spc="-5" dirty="0">
                <a:latin typeface="Calibri Light"/>
                <a:cs typeface="Calibri Light"/>
              </a:rPr>
              <a:t>(PFLICHT-)PRAKTIKA </a:t>
            </a:r>
            <a:r>
              <a:rPr b="0" spc="-30" dirty="0">
                <a:latin typeface="Calibri Light"/>
                <a:cs typeface="Calibri Light"/>
              </a:rPr>
              <a:t>WÄHREND </a:t>
            </a:r>
            <a:r>
              <a:rPr b="0" spc="-20" dirty="0">
                <a:latin typeface="Calibri Light"/>
                <a:cs typeface="Calibri Light"/>
              </a:rPr>
              <a:t>DES</a:t>
            </a:r>
            <a:r>
              <a:rPr b="0" spc="35" dirty="0">
                <a:latin typeface="Calibri Light"/>
                <a:cs typeface="Calibri Light"/>
              </a:rPr>
              <a:t> </a:t>
            </a:r>
            <a:r>
              <a:rPr b="0" spc="-10" dirty="0">
                <a:latin typeface="Calibri Light"/>
                <a:cs typeface="Calibri Light"/>
              </a:rPr>
              <a:t>STUDIUMS</a:t>
            </a:r>
            <a:endParaRPr dirty="0">
              <a:latin typeface="Calibri Light"/>
              <a:cs typeface="Calibri Light"/>
            </a:endParaRPr>
          </a:p>
        </p:txBody>
      </p:sp>
      <p:sp>
        <p:nvSpPr>
          <p:cNvPr id="3" name="object 3"/>
          <p:cNvSpPr txBox="1"/>
          <p:nvPr/>
        </p:nvSpPr>
        <p:spPr>
          <a:xfrm>
            <a:off x="916938" y="1706813"/>
            <a:ext cx="8227061" cy="4722447"/>
          </a:xfrm>
          <a:prstGeom prst="rect">
            <a:avLst/>
          </a:prstGeom>
        </p:spPr>
        <p:txBody>
          <a:bodyPr vert="horz" wrap="square" lIns="0" tIns="71755" rIns="0" bIns="0" rtlCol="0">
            <a:spAutoFit/>
          </a:bodyPr>
          <a:lstStyle/>
          <a:p>
            <a:pPr marL="12700">
              <a:lnSpc>
                <a:spcPct val="100000"/>
              </a:lnSpc>
              <a:spcBef>
                <a:spcPts val="565"/>
              </a:spcBef>
            </a:pPr>
            <a:r>
              <a:rPr sz="2600" b="0" spc="-20" dirty="0">
                <a:latin typeface="Calibri Light"/>
                <a:cs typeface="Calibri Light"/>
              </a:rPr>
              <a:t>ZUSTÄNDIGKEIT</a:t>
            </a:r>
            <a:r>
              <a:rPr sz="2600" b="0" spc="-5" dirty="0">
                <a:latin typeface="Calibri Light"/>
                <a:cs typeface="Calibri Light"/>
              </a:rPr>
              <a:t> </a:t>
            </a:r>
            <a:r>
              <a:rPr sz="2600" b="0" spc="-5" dirty="0" err="1">
                <a:solidFill>
                  <a:srgbClr val="92D050"/>
                </a:solidFill>
                <a:latin typeface="Calibri Light"/>
                <a:cs typeface="Calibri Light"/>
              </a:rPr>
              <a:t>IfSKA</a:t>
            </a:r>
            <a:endParaRPr sz="2600" dirty="0">
              <a:solidFill>
                <a:srgbClr val="92D050"/>
              </a:solidFill>
              <a:latin typeface="Calibri Light"/>
              <a:cs typeface="Calibri Light"/>
            </a:endParaRPr>
          </a:p>
          <a:p>
            <a:pPr marL="241300" indent="-228600">
              <a:lnSpc>
                <a:spcPct val="100000"/>
              </a:lnSpc>
              <a:spcBef>
                <a:spcPts val="430"/>
              </a:spcBef>
              <a:buFont typeface="Arial"/>
              <a:buChar char="•"/>
              <a:tabLst>
                <a:tab pos="241300" algn="l"/>
              </a:tabLst>
            </a:pPr>
            <a:r>
              <a:rPr sz="2400" spc="-10" dirty="0" err="1">
                <a:latin typeface="Calibri"/>
                <a:cs typeface="Calibri"/>
              </a:rPr>
              <a:t>Bestätigung</a:t>
            </a:r>
            <a:r>
              <a:rPr sz="2400" spc="-10" dirty="0">
                <a:latin typeface="Calibri"/>
                <a:cs typeface="Calibri"/>
              </a:rPr>
              <a:t> </a:t>
            </a:r>
            <a:r>
              <a:rPr sz="2400" spc="-5" dirty="0">
                <a:latin typeface="Calibri"/>
                <a:cs typeface="Calibri"/>
              </a:rPr>
              <a:t>der </a:t>
            </a:r>
            <a:r>
              <a:rPr sz="2400" spc="-5" dirty="0" err="1">
                <a:latin typeface="Calibri"/>
                <a:cs typeface="Calibri"/>
              </a:rPr>
              <a:t>fachlichen</a:t>
            </a:r>
            <a:r>
              <a:rPr sz="2400" spc="-65" dirty="0">
                <a:latin typeface="Calibri"/>
                <a:cs typeface="Calibri"/>
              </a:rPr>
              <a:t> </a:t>
            </a:r>
            <a:r>
              <a:rPr sz="2400" spc="-15" dirty="0" err="1">
                <a:latin typeface="Calibri"/>
                <a:cs typeface="Calibri"/>
              </a:rPr>
              <a:t>Relevanz</a:t>
            </a:r>
            <a:endParaRPr sz="2400" dirty="0">
              <a:latin typeface="Calibri"/>
              <a:cs typeface="Calibri"/>
            </a:endParaRPr>
          </a:p>
          <a:p>
            <a:pPr marL="241300" indent="-228600">
              <a:lnSpc>
                <a:spcPct val="100000"/>
              </a:lnSpc>
              <a:spcBef>
                <a:spcPts val="430"/>
              </a:spcBef>
              <a:buFont typeface="Arial"/>
              <a:buChar char="•"/>
              <a:tabLst>
                <a:tab pos="241300" algn="l"/>
              </a:tabLst>
            </a:pPr>
            <a:r>
              <a:rPr sz="2400" spc="-5" dirty="0">
                <a:latin typeface="Calibri"/>
                <a:cs typeface="Calibri"/>
              </a:rPr>
              <a:t>Learning </a:t>
            </a:r>
            <a:r>
              <a:rPr sz="2400" spc="-10" dirty="0">
                <a:latin typeface="Calibri"/>
                <a:cs typeface="Calibri"/>
              </a:rPr>
              <a:t>Agreement</a:t>
            </a:r>
            <a:r>
              <a:rPr sz="2400" spc="-15" dirty="0">
                <a:latin typeface="Calibri"/>
                <a:cs typeface="Calibri"/>
              </a:rPr>
              <a:t> </a:t>
            </a:r>
            <a:r>
              <a:rPr sz="2400" spc="-20" dirty="0">
                <a:latin typeface="Calibri"/>
                <a:cs typeface="Calibri"/>
              </a:rPr>
              <a:t>Traineeship</a:t>
            </a:r>
            <a:r>
              <a:rPr lang="de-DE" sz="2400" spc="-20" dirty="0">
                <a:latin typeface="Calibri"/>
                <a:cs typeface="Calibri"/>
              </a:rPr>
              <a:t> (</a:t>
            </a:r>
            <a:r>
              <a:rPr lang="de-DE" sz="2400" spc="-20" dirty="0">
                <a:solidFill>
                  <a:srgbClr val="92D050"/>
                </a:solidFill>
                <a:latin typeface="Calibri"/>
                <a:cs typeface="Calibri"/>
              </a:rPr>
              <a:t>bei Förderung durch Erasmus+</a:t>
            </a:r>
            <a:r>
              <a:rPr lang="de-DE" sz="2400" spc="-20" dirty="0">
                <a:latin typeface="Calibri"/>
                <a:cs typeface="Calibri"/>
              </a:rPr>
              <a:t>)</a:t>
            </a:r>
            <a:endParaRPr sz="2400" dirty="0">
              <a:latin typeface="Calibri"/>
              <a:cs typeface="Calibri"/>
            </a:endParaRPr>
          </a:p>
          <a:p>
            <a:pPr>
              <a:lnSpc>
                <a:spcPct val="100000"/>
              </a:lnSpc>
              <a:spcBef>
                <a:spcPts val="10"/>
              </a:spcBef>
              <a:buFont typeface="Arial"/>
              <a:buChar char="•"/>
            </a:pPr>
            <a:endParaRPr sz="3150" dirty="0">
              <a:latin typeface="Calibri"/>
              <a:cs typeface="Calibri"/>
            </a:endParaRPr>
          </a:p>
          <a:p>
            <a:pPr marL="12700">
              <a:lnSpc>
                <a:spcPct val="100000"/>
              </a:lnSpc>
            </a:pPr>
            <a:r>
              <a:rPr sz="2600" b="0" spc="-20" dirty="0">
                <a:latin typeface="Calibri Light"/>
                <a:cs typeface="Calibri Light"/>
              </a:rPr>
              <a:t>ZUSTÄNDIGKEITEN </a:t>
            </a:r>
            <a:r>
              <a:rPr sz="2600" b="0" spc="-5" dirty="0">
                <a:solidFill>
                  <a:srgbClr val="92D050"/>
                </a:solidFill>
                <a:latin typeface="Calibri Light"/>
                <a:cs typeface="Calibri Light"/>
              </a:rPr>
              <a:t>CAREER</a:t>
            </a:r>
            <a:r>
              <a:rPr sz="2600" b="0" spc="30" dirty="0">
                <a:solidFill>
                  <a:srgbClr val="92D050"/>
                </a:solidFill>
                <a:latin typeface="Calibri Light"/>
                <a:cs typeface="Calibri Light"/>
              </a:rPr>
              <a:t> </a:t>
            </a:r>
            <a:r>
              <a:rPr sz="2600" b="0" spc="-10" dirty="0">
                <a:solidFill>
                  <a:srgbClr val="92D050"/>
                </a:solidFill>
                <a:latin typeface="Calibri Light"/>
                <a:cs typeface="Calibri Light"/>
              </a:rPr>
              <a:t>SERVICE</a:t>
            </a:r>
            <a:endParaRPr sz="2600" dirty="0">
              <a:solidFill>
                <a:srgbClr val="92D050"/>
              </a:solidFill>
              <a:latin typeface="Calibri Light"/>
              <a:cs typeface="Calibri Light"/>
            </a:endParaRPr>
          </a:p>
          <a:p>
            <a:pPr marL="241300" indent="-228600">
              <a:lnSpc>
                <a:spcPct val="100000"/>
              </a:lnSpc>
              <a:spcBef>
                <a:spcPts val="440"/>
              </a:spcBef>
              <a:buFont typeface="Arial"/>
              <a:buChar char="•"/>
              <a:tabLst>
                <a:tab pos="241300" algn="l"/>
              </a:tabLst>
            </a:pPr>
            <a:r>
              <a:rPr sz="2400" spc="-10" dirty="0" err="1">
                <a:latin typeface="Calibri"/>
                <a:cs typeface="Calibri"/>
              </a:rPr>
              <a:t>Beratung</a:t>
            </a:r>
            <a:r>
              <a:rPr sz="2400" spc="-35" dirty="0">
                <a:latin typeface="Calibri"/>
                <a:cs typeface="Calibri"/>
              </a:rPr>
              <a:t> </a:t>
            </a:r>
            <a:r>
              <a:rPr sz="1800" spc="-5" dirty="0">
                <a:latin typeface="Calibri"/>
                <a:cs typeface="Calibri"/>
              </a:rPr>
              <a:t>(</a:t>
            </a:r>
            <a:r>
              <a:rPr sz="2400" u="heavy" spc="-5" dirty="0">
                <a:solidFill>
                  <a:srgbClr val="92D050"/>
                </a:solidFill>
                <a:uFill>
                  <a:solidFill>
                    <a:srgbClr val="0562C1"/>
                  </a:solidFill>
                </a:uFill>
                <a:latin typeface="Calibri"/>
                <a:cs typeface="Calibri"/>
                <a:hlinkClick r:id="rId2">
                  <a:extLst>
                    <a:ext uri="{A12FA001-AC4F-418D-AE19-62706E023703}">
                      <ahyp:hlinkClr xmlns:ahyp="http://schemas.microsoft.com/office/drawing/2018/hyperlinkcolor" val="tx"/>
                    </a:ext>
                  </a:extLst>
                </a:hlinkClick>
              </a:rPr>
              <a:t>auslandspraktika@fu-berlin.de</a:t>
            </a:r>
            <a:r>
              <a:rPr sz="1800" spc="-5" dirty="0">
                <a:latin typeface="Calibri"/>
                <a:cs typeface="Calibri"/>
              </a:rPr>
              <a:t>)</a:t>
            </a:r>
            <a:endParaRPr sz="1800" dirty="0">
              <a:latin typeface="Calibri"/>
              <a:cs typeface="Calibri"/>
            </a:endParaRPr>
          </a:p>
          <a:p>
            <a:pPr marL="241300" indent="-228600">
              <a:lnSpc>
                <a:spcPct val="100000"/>
              </a:lnSpc>
              <a:spcBef>
                <a:spcPts val="420"/>
              </a:spcBef>
              <a:buFont typeface="Arial"/>
              <a:buChar char="•"/>
              <a:tabLst>
                <a:tab pos="241300" algn="l"/>
              </a:tabLst>
            </a:pPr>
            <a:r>
              <a:rPr sz="2400" spc="-15" dirty="0" err="1">
                <a:latin typeface="Calibri"/>
                <a:cs typeface="Calibri"/>
              </a:rPr>
              <a:t>Praktikumsvertrag</a:t>
            </a:r>
            <a:endParaRPr sz="2400" dirty="0">
              <a:latin typeface="Calibri"/>
              <a:cs typeface="Calibri"/>
            </a:endParaRPr>
          </a:p>
          <a:p>
            <a:pPr marL="241300" indent="-228600">
              <a:lnSpc>
                <a:spcPct val="100000"/>
              </a:lnSpc>
              <a:spcBef>
                <a:spcPts val="420"/>
              </a:spcBef>
              <a:buFont typeface="Arial"/>
              <a:buChar char="•"/>
              <a:tabLst>
                <a:tab pos="241300" algn="l"/>
              </a:tabLst>
            </a:pPr>
            <a:r>
              <a:rPr sz="2400" spc="-10" dirty="0" err="1">
                <a:latin typeface="Calibri"/>
                <a:cs typeface="Calibri"/>
              </a:rPr>
              <a:t>Anzahl</a:t>
            </a:r>
            <a:r>
              <a:rPr sz="2400" spc="-10" dirty="0">
                <a:latin typeface="Calibri"/>
                <a:cs typeface="Calibri"/>
              </a:rPr>
              <a:t> </a:t>
            </a:r>
            <a:r>
              <a:rPr sz="2400" dirty="0">
                <a:latin typeface="Calibri"/>
                <a:cs typeface="Calibri"/>
              </a:rPr>
              <a:t>der</a:t>
            </a:r>
            <a:r>
              <a:rPr sz="2400" spc="-10" dirty="0">
                <a:latin typeface="Calibri"/>
                <a:cs typeface="Calibri"/>
              </a:rPr>
              <a:t> ECTS</a:t>
            </a:r>
            <a:endParaRPr sz="2400" dirty="0">
              <a:latin typeface="Calibri"/>
              <a:cs typeface="Calibri"/>
            </a:endParaRPr>
          </a:p>
          <a:p>
            <a:pPr marL="241300" indent="-228600">
              <a:lnSpc>
                <a:spcPct val="100000"/>
              </a:lnSpc>
              <a:spcBef>
                <a:spcPts val="434"/>
              </a:spcBef>
              <a:buFont typeface="Arial"/>
              <a:buChar char="•"/>
              <a:tabLst>
                <a:tab pos="241300" algn="l"/>
              </a:tabLst>
            </a:pPr>
            <a:r>
              <a:rPr sz="2400" spc="-5" dirty="0" err="1">
                <a:latin typeface="Calibri"/>
                <a:cs typeface="Calibri"/>
              </a:rPr>
              <a:t>Besuch</a:t>
            </a:r>
            <a:r>
              <a:rPr sz="2400" spc="-25" dirty="0">
                <a:latin typeface="Calibri"/>
                <a:cs typeface="Calibri"/>
              </a:rPr>
              <a:t> </a:t>
            </a:r>
            <a:r>
              <a:rPr sz="2400" spc="-10" dirty="0" err="1">
                <a:latin typeface="Calibri"/>
                <a:cs typeface="Calibri"/>
              </a:rPr>
              <a:t>Kolloquium</a:t>
            </a:r>
            <a:endParaRPr sz="2400" dirty="0">
              <a:latin typeface="Calibri"/>
              <a:cs typeface="Calibri"/>
            </a:endParaRPr>
          </a:p>
          <a:p>
            <a:pPr marL="241300" indent="-228600">
              <a:lnSpc>
                <a:spcPct val="100000"/>
              </a:lnSpc>
              <a:spcBef>
                <a:spcPts val="420"/>
              </a:spcBef>
              <a:buFont typeface="Arial"/>
              <a:buChar char="•"/>
              <a:tabLst>
                <a:tab pos="241300" algn="l"/>
              </a:tabLst>
            </a:pPr>
            <a:r>
              <a:rPr sz="2400" spc="-10" dirty="0" err="1">
                <a:latin typeface="Calibri"/>
                <a:cs typeface="Calibri"/>
              </a:rPr>
              <a:t>Praktikumsbericht</a:t>
            </a:r>
            <a:endParaRPr sz="2400" dirty="0">
              <a:latin typeface="Calibri"/>
              <a:cs typeface="Calibri"/>
            </a:endParaRPr>
          </a:p>
          <a:p>
            <a:pPr marL="241300" indent="-228600">
              <a:lnSpc>
                <a:spcPct val="100000"/>
              </a:lnSpc>
              <a:spcBef>
                <a:spcPts val="420"/>
              </a:spcBef>
              <a:buFont typeface="Arial"/>
              <a:buChar char="•"/>
              <a:tabLst>
                <a:tab pos="241300" algn="l"/>
              </a:tabLst>
            </a:pPr>
            <a:r>
              <a:rPr sz="2400" spc="-15" dirty="0" err="1">
                <a:latin typeface="Calibri"/>
                <a:cs typeface="Calibri"/>
              </a:rPr>
              <a:t>Eintrag</a:t>
            </a:r>
            <a:r>
              <a:rPr sz="2400" spc="-25" dirty="0">
                <a:latin typeface="Calibri"/>
                <a:cs typeface="Calibri"/>
              </a:rPr>
              <a:t> </a:t>
            </a:r>
            <a:r>
              <a:rPr sz="2400" dirty="0">
                <a:latin typeface="Calibri"/>
                <a:cs typeface="Calibri"/>
              </a:rPr>
              <a:t>CM</a:t>
            </a:r>
          </a:p>
        </p:txBody>
      </p:sp>
      <p:sp>
        <p:nvSpPr>
          <p:cNvPr id="4" name="object 4"/>
          <p:cNvSpPr/>
          <p:nvPr/>
        </p:nvSpPr>
        <p:spPr>
          <a:xfrm>
            <a:off x="9924288" y="240792"/>
            <a:ext cx="2090927" cy="518159"/>
          </a:xfrm>
          <a:prstGeom prst="rect">
            <a:avLst/>
          </a:prstGeom>
          <a:blipFill>
            <a:blip r:embed="rId3" cstate="print"/>
            <a:stretch>
              <a:fillRect/>
            </a:stretch>
          </a:blipFill>
        </p:spPr>
        <p:txBody>
          <a:bodyPr wrap="square" lIns="0" tIns="0" rIns="0" bIns="0" rtlCol="0"/>
          <a:lstStyle/>
          <a:p>
            <a:endParaRPr/>
          </a:p>
        </p:txBody>
      </p:sp>
      <p:sp>
        <p:nvSpPr>
          <p:cNvPr id="5" name="object 5"/>
          <p:cNvSpPr txBox="1"/>
          <p:nvPr/>
        </p:nvSpPr>
        <p:spPr>
          <a:xfrm>
            <a:off x="78739" y="129919"/>
            <a:ext cx="3390265" cy="299720"/>
          </a:xfrm>
          <a:prstGeom prst="rect">
            <a:avLst/>
          </a:prstGeom>
        </p:spPr>
        <p:txBody>
          <a:bodyPr vert="horz" wrap="square" lIns="0" tIns="12700" rIns="0" bIns="0" rtlCol="0">
            <a:spAutoFit/>
          </a:bodyPr>
          <a:lstStyle/>
          <a:p>
            <a:pPr marL="12700">
              <a:lnSpc>
                <a:spcPct val="100000"/>
              </a:lnSpc>
              <a:spcBef>
                <a:spcPts val="100"/>
              </a:spcBef>
            </a:pPr>
            <a:r>
              <a:rPr sz="1800" spc="-5">
                <a:latin typeface="Calibri"/>
                <a:cs typeface="Calibri"/>
              </a:rPr>
              <a:t>AUSLANDSPRAKTIKA </a:t>
            </a:r>
            <a:r>
              <a:rPr sz="1800">
                <a:latin typeface="Calibri"/>
                <a:cs typeface="Calibri"/>
              </a:rPr>
              <a:t>&amp;</a:t>
            </a:r>
            <a:r>
              <a:rPr sz="1800" spc="-60">
                <a:latin typeface="Calibri"/>
                <a:cs typeface="Calibri"/>
              </a:rPr>
              <a:t> </a:t>
            </a:r>
            <a:r>
              <a:rPr sz="1800" spc="-10">
                <a:latin typeface="Calibri"/>
                <a:cs typeface="Calibri"/>
              </a:rPr>
              <a:t>FÖRDERUNG</a:t>
            </a:r>
            <a:endParaRPr sz="1800">
              <a:latin typeface="Calibri"/>
              <a:cs typeface="Calibri"/>
            </a:endParaRPr>
          </a:p>
        </p:txBody>
      </p:sp>
      <p:pic>
        <p:nvPicPr>
          <p:cNvPr id="7" name="Grafik 6" descr="Ein Bild, das Muster, Grafiken, Kunst, Pixel enthält.&#10;&#10;KI-generierte Inhalte können fehlerhaft sein.">
            <a:extLst>
              <a:ext uri="{FF2B5EF4-FFF2-40B4-BE49-F238E27FC236}">
                <a16:creationId xmlns:a16="http://schemas.microsoft.com/office/drawing/2014/main" id="{B4B8CFA4-44CF-F613-0F0D-3F0D72DFF93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729215" y="4331208"/>
            <a:ext cx="2286000" cy="2286000"/>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9852659" y="144780"/>
            <a:ext cx="2138171" cy="566927"/>
          </a:xfrm>
          <a:prstGeom prst="rect">
            <a:avLst/>
          </a:prstGeom>
          <a:blipFill>
            <a:blip r:embed="rId2" cstate="print"/>
            <a:stretch>
              <a:fillRect/>
            </a:stretch>
          </a:blipFill>
        </p:spPr>
        <p:txBody>
          <a:bodyPr wrap="square" lIns="0" tIns="0" rIns="0" bIns="0" rtlCol="0"/>
          <a:lstStyle/>
          <a:p>
            <a:endParaRPr/>
          </a:p>
        </p:txBody>
      </p:sp>
      <p:sp>
        <p:nvSpPr>
          <p:cNvPr id="3" name="object 3"/>
          <p:cNvSpPr txBox="1">
            <a:spLocks noGrp="1"/>
          </p:cNvSpPr>
          <p:nvPr>
            <p:ph type="title"/>
          </p:nvPr>
        </p:nvSpPr>
        <p:spPr>
          <a:xfrm>
            <a:off x="614765" y="703715"/>
            <a:ext cx="4361815" cy="574040"/>
          </a:xfrm>
          <a:prstGeom prst="rect">
            <a:avLst/>
          </a:prstGeom>
        </p:spPr>
        <p:txBody>
          <a:bodyPr vert="horz" wrap="square" lIns="0" tIns="12700" rIns="0" bIns="0" rtlCol="0">
            <a:spAutoFit/>
          </a:bodyPr>
          <a:lstStyle/>
          <a:p>
            <a:pPr marL="12700">
              <a:lnSpc>
                <a:spcPct val="100000"/>
              </a:lnSpc>
              <a:spcBef>
                <a:spcPts val="100"/>
              </a:spcBef>
            </a:pPr>
            <a:r>
              <a:rPr spc="-15" dirty="0"/>
              <a:t>FÖRDERBEDINGUNGEN</a:t>
            </a:r>
          </a:p>
        </p:txBody>
      </p:sp>
      <p:sp>
        <p:nvSpPr>
          <p:cNvPr id="4" name="object 4"/>
          <p:cNvSpPr txBox="1"/>
          <p:nvPr/>
        </p:nvSpPr>
        <p:spPr>
          <a:xfrm>
            <a:off x="990600" y="1752600"/>
            <a:ext cx="9351645" cy="4094006"/>
          </a:xfrm>
          <a:prstGeom prst="rect">
            <a:avLst/>
          </a:prstGeom>
        </p:spPr>
        <p:txBody>
          <a:bodyPr vert="horz" wrap="square" lIns="0" tIns="121920" rIns="0" bIns="0" rtlCol="0">
            <a:spAutoFit/>
          </a:bodyPr>
          <a:lstStyle/>
          <a:p>
            <a:pPr marL="355600" indent="-343535">
              <a:lnSpc>
                <a:spcPct val="100000"/>
              </a:lnSpc>
              <a:spcBef>
                <a:spcPts val="960"/>
              </a:spcBef>
              <a:buChar char="•"/>
              <a:tabLst>
                <a:tab pos="355600" algn="l"/>
                <a:tab pos="356235" algn="l"/>
              </a:tabLst>
            </a:pPr>
            <a:r>
              <a:rPr sz="2400" spc="-20" dirty="0" err="1">
                <a:latin typeface="Calibri"/>
                <a:cs typeface="Calibri"/>
              </a:rPr>
              <a:t>Anerkennung</a:t>
            </a:r>
            <a:r>
              <a:rPr sz="2400" spc="-20" dirty="0">
                <a:latin typeface="Calibri"/>
                <a:cs typeface="Calibri"/>
              </a:rPr>
              <a:t> </a:t>
            </a:r>
            <a:r>
              <a:rPr sz="2400" spc="-15" dirty="0" err="1">
                <a:latin typeface="Calibri"/>
                <a:cs typeface="Calibri"/>
              </a:rPr>
              <a:t>durch</a:t>
            </a:r>
            <a:r>
              <a:rPr sz="2400" spc="-15" dirty="0">
                <a:latin typeface="Calibri"/>
                <a:cs typeface="Calibri"/>
              </a:rPr>
              <a:t> </a:t>
            </a:r>
            <a:r>
              <a:rPr sz="2400" spc="-10" dirty="0">
                <a:latin typeface="Calibri"/>
                <a:cs typeface="Calibri"/>
              </a:rPr>
              <a:t>die </a:t>
            </a:r>
            <a:r>
              <a:rPr sz="2400" spc="-25" dirty="0">
                <a:latin typeface="Calibri"/>
                <a:cs typeface="Calibri"/>
              </a:rPr>
              <a:t>Universität </a:t>
            </a:r>
            <a:r>
              <a:rPr sz="2400" spc="-15" dirty="0">
                <a:latin typeface="Calibri"/>
                <a:cs typeface="Calibri"/>
              </a:rPr>
              <a:t>(sending</a:t>
            </a:r>
            <a:r>
              <a:rPr sz="2400" spc="-50" dirty="0">
                <a:latin typeface="Calibri"/>
                <a:cs typeface="Calibri"/>
              </a:rPr>
              <a:t> </a:t>
            </a:r>
            <a:r>
              <a:rPr sz="2400" spc="-15" dirty="0">
                <a:latin typeface="Calibri"/>
                <a:cs typeface="Calibri"/>
              </a:rPr>
              <a:t>institution)</a:t>
            </a:r>
            <a:endParaRPr sz="2400" dirty="0">
              <a:latin typeface="Calibri"/>
              <a:cs typeface="Calibri"/>
            </a:endParaRPr>
          </a:p>
          <a:p>
            <a:pPr marL="355600" marR="407670" indent="-342900">
              <a:lnSpc>
                <a:spcPct val="102000"/>
              </a:lnSpc>
              <a:spcBef>
                <a:spcPts val="819"/>
              </a:spcBef>
              <a:buFont typeface="Arial" panose="020B0604020202020204" pitchFamily="34" charset="0"/>
              <a:buChar char="•"/>
              <a:tabLst>
                <a:tab pos="355600" algn="l"/>
                <a:tab pos="356235" algn="l"/>
              </a:tabLst>
            </a:pPr>
            <a:r>
              <a:rPr sz="2400" i="1" spc="-20" dirty="0" err="1">
                <a:latin typeface="Calibri"/>
                <a:cs typeface="Calibri"/>
              </a:rPr>
              <a:t>Studierenden</a:t>
            </a:r>
            <a:r>
              <a:rPr sz="2400" spc="-20" dirty="0" err="1">
                <a:latin typeface="Calibri"/>
                <a:cs typeface="Calibri"/>
              </a:rPr>
              <a:t>praktika</a:t>
            </a:r>
            <a:r>
              <a:rPr sz="2400" spc="-20" dirty="0">
                <a:latin typeface="Calibri"/>
                <a:cs typeface="Calibri"/>
              </a:rPr>
              <a:t>: </a:t>
            </a:r>
            <a:r>
              <a:rPr sz="2400" spc="-20" dirty="0" err="1">
                <a:solidFill>
                  <a:srgbClr val="92D050"/>
                </a:solidFill>
                <a:latin typeface="Calibri"/>
                <a:cs typeface="Calibri"/>
              </a:rPr>
              <a:t>Immatrikulation</a:t>
            </a:r>
            <a:r>
              <a:rPr sz="2400" spc="-20" dirty="0">
                <a:latin typeface="Calibri"/>
                <a:cs typeface="Calibri"/>
              </a:rPr>
              <a:t> </a:t>
            </a:r>
            <a:r>
              <a:rPr sz="2400" spc="-10" dirty="0">
                <a:latin typeface="Calibri"/>
                <a:cs typeface="Calibri"/>
              </a:rPr>
              <a:t>an der </a:t>
            </a:r>
            <a:r>
              <a:rPr sz="2400" spc="-15" dirty="0" err="1">
                <a:latin typeface="Calibri"/>
                <a:cs typeface="Calibri"/>
              </a:rPr>
              <a:t>Freien</a:t>
            </a:r>
            <a:r>
              <a:rPr sz="2400" spc="-15" dirty="0">
                <a:latin typeface="Calibri"/>
                <a:cs typeface="Calibri"/>
              </a:rPr>
              <a:t> </a:t>
            </a:r>
            <a:r>
              <a:rPr sz="2400" spc="-25" dirty="0">
                <a:latin typeface="Calibri"/>
                <a:cs typeface="Calibri"/>
              </a:rPr>
              <a:t>Universität </a:t>
            </a:r>
            <a:r>
              <a:rPr sz="2400" spc="-15" dirty="0">
                <a:latin typeface="Calibri"/>
                <a:cs typeface="Calibri"/>
              </a:rPr>
              <a:t>Berlin </a:t>
            </a:r>
            <a:r>
              <a:rPr sz="2400" spc="-20" dirty="0" err="1">
                <a:latin typeface="Calibri"/>
                <a:cs typeface="Calibri"/>
              </a:rPr>
              <a:t>während</a:t>
            </a:r>
            <a:r>
              <a:rPr sz="2400" spc="-20" dirty="0">
                <a:latin typeface="Calibri"/>
                <a:cs typeface="Calibri"/>
              </a:rPr>
              <a:t> </a:t>
            </a:r>
            <a:r>
              <a:rPr sz="2400" spc="-10" dirty="0">
                <a:latin typeface="Calibri"/>
                <a:cs typeface="Calibri"/>
              </a:rPr>
              <a:t>des  </a:t>
            </a:r>
            <a:r>
              <a:rPr sz="2400" spc="-30" dirty="0" err="1">
                <a:latin typeface="Calibri"/>
                <a:cs typeface="Calibri"/>
              </a:rPr>
              <a:t>gesamten</a:t>
            </a:r>
            <a:r>
              <a:rPr sz="2400" spc="-25" dirty="0">
                <a:latin typeface="Calibri"/>
                <a:cs typeface="Calibri"/>
              </a:rPr>
              <a:t> </a:t>
            </a:r>
            <a:r>
              <a:rPr sz="2400" spc="-25" dirty="0" err="1">
                <a:latin typeface="Calibri"/>
                <a:cs typeface="Calibri"/>
              </a:rPr>
              <a:t>Praktikumszeitraumes</a:t>
            </a:r>
            <a:endParaRPr sz="2400" dirty="0">
              <a:latin typeface="Calibri"/>
              <a:cs typeface="Calibri"/>
            </a:endParaRPr>
          </a:p>
          <a:p>
            <a:pPr marL="354965" marR="5080" indent="-342900">
              <a:lnSpc>
                <a:spcPct val="102000"/>
              </a:lnSpc>
              <a:spcBef>
                <a:spcPts val="994"/>
              </a:spcBef>
              <a:buFont typeface="Calibri"/>
              <a:buChar char="•"/>
              <a:tabLst>
                <a:tab pos="355600" algn="l"/>
                <a:tab pos="356235" algn="l"/>
              </a:tabLst>
            </a:pPr>
            <a:r>
              <a:rPr sz="2400" i="1" spc="-25" dirty="0" err="1">
                <a:latin typeface="Calibri"/>
                <a:cs typeface="Calibri"/>
              </a:rPr>
              <a:t>Graduierten</a:t>
            </a:r>
            <a:r>
              <a:rPr sz="2400" spc="-25" dirty="0" err="1">
                <a:latin typeface="Calibri"/>
                <a:cs typeface="Calibri"/>
              </a:rPr>
              <a:t>praktika</a:t>
            </a:r>
            <a:r>
              <a:rPr sz="2400" spc="-25" dirty="0">
                <a:latin typeface="Calibri"/>
                <a:cs typeface="Calibri"/>
              </a:rPr>
              <a:t>: </a:t>
            </a:r>
            <a:r>
              <a:rPr sz="2400" spc="-20" dirty="0" err="1">
                <a:latin typeface="Calibri"/>
                <a:cs typeface="Calibri"/>
              </a:rPr>
              <a:t>Graduierte</a:t>
            </a:r>
            <a:r>
              <a:rPr sz="2400" spc="-20" dirty="0">
                <a:latin typeface="Calibri"/>
                <a:cs typeface="Calibri"/>
              </a:rPr>
              <a:t> </a:t>
            </a:r>
            <a:r>
              <a:rPr sz="2400" spc="-15" dirty="0" err="1">
                <a:latin typeface="Calibri"/>
                <a:cs typeface="Calibri"/>
              </a:rPr>
              <a:t>müssen</a:t>
            </a:r>
            <a:r>
              <a:rPr sz="2400" spc="-15" dirty="0">
                <a:latin typeface="Calibri"/>
                <a:cs typeface="Calibri"/>
              </a:rPr>
              <a:t> </a:t>
            </a:r>
            <a:r>
              <a:rPr sz="2400" spc="-10" dirty="0">
                <a:latin typeface="Calibri"/>
                <a:cs typeface="Calibri"/>
              </a:rPr>
              <a:t>das </a:t>
            </a:r>
            <a:r>
              <a:rPr sz="2400" spc="-10" dirty="0">
                <a:solidFill>
                  <a:srgbClr val="92D050"/>
                </a:solidFill>
                <a:latin typeface="Calibri"/>
                <a:cs typeface="Calibri"/>
              </a:rPr>
              <a:t>Studium </a:t>
            </a:r>
            <a:r>
              <a:rPr sz="2400" spc="-15" dirty="0" err="1">
                <a:latin typeface="Calibri"/>
                <a:cs typeface="Calibri"/>
              </a:rPr>
              <a:t>zu</a:t>
            </a:r>
            <a:r>
              <a:rPr sz="2400" spc="-15" dirty="0">
                <a:latin typeface="Calibri"/>
                <a:cs typeface="Calibri"/>
              </a:rPr>
              <a:t> </a:t>
            </a:r>
            <a:r>
              <a:rPr sz="2400" spc="-30" dirty="0" err="1">
                <a:latin typeface="Calibri"/>
                <a:cs typeface="Calibri"/>
              </a:rPr>
              <a:t>Praktikumsbeginn</a:t>
            </a:r>
            <a:r>
              <a:rPr sz="2400" spc="-30" dirty="0">
                <a:latin typeface="Calibri"/>
                <a:cs typeface="Calibri"/>
              </a:rPr>
              <a:t> </a:t>
            </a:r>
            <a:r>
              <a:rPr sz="2400" spc="-15" dirty="0" err="1">
                <a:latin typeface="Calibri"/>
                <a:cs typeface="Calibri"/>
              </a:rPr>
              <a:t>nachweislich</a:t>
            </a:r>
            <a:r>
              <a:rPr sz="2400" spc="-15" dirty="0">
                <a:latin typeface="Calibri"/>
                <a:cs typeface="Calibri"/>
              </a:rPr>
              <a:t>  </a:t>
            </a:r>
            <a:r>
              <a:rPr sz="2400" spc="-20" dirty="0" err="1">
                <a:solidFill>
                  <a:srgbClr val="92D050"/>
                </a:solidFill>
                <a:latin typeface="Calibri"/>
                <a:cs typeface="Calibri"/>
              </a:rPr>
              <a:t>erfolgreich</a:t>
            </a:r>
            <a:r>
              <a:rPr sz="2400" spc="-20" dirty="0">
                <a:solidFill>
                  <a:srgbClr val="92D050"/>
                </a:solidFill>
                <a:latin typeface="Calibri"/>
                <a:cs typeface="Calibri"/>
              </a:rPr>
              <a:t> </a:t>
            </a:r>
            <a:r>
              <a:rPr sz="2400" spc="-15" dirty="0" err="1">
                <a:solidFill>
                  <a:srgbClr val="92D050"/>
                </a:solidFill>
                <a:latin typeface="Calibri"/>
                <a:cs typeface="Calibri"/>
              </a:rPr>
              <a:t>abgeschlossen</a:t>
            </a:r>
            <a:r>
              <a:rPr sz="2400" spc="15" dirty="0">
                <a:solidFill>
                  <a:srgbClr val="92D050"/>
                </a:solidFill>
                <a:latin typeface="Calibri"/>
                <a:cs typeface="Calibri"/>
              </a:rPr>
              <a:t> </a:t>
            </a:r>
            <a:r>
              <a:rPr sz="2400" spc="-20" dirty="0" err="1">
                <a:latin typeface="Calibri"/>
                <a:cs typeface="Calibri"/>
              </a:rPr>
              <a:t>haben</a:t>
            </a:r>
            <a:endParaRPr sz="2400" dirty="0">
              <a:latin typeface="Calibri"/>
              <a:cs typeface="Calibri"/>
            </a:endParaRPr>
          </a:p>
          <a:p>
            <a:pPr marL="354965" indent="-342900">
              <a:lnSpc>
                <a:spcPct val="100000"/>
              </a:lnSpc>
              <a:spcBef>
                <a:spcPts val="1190"/>
              </a:spcBef>
              <a:buChar char="•"/>
              <a:tabLst>
                <a:tab pos="354965" algn="l"/>
                <a:tab pos="355600" algn="l"/>
              </a:tabLst>
            </a:pPr>
            <a:r>
              <a:rPr sz="2400" spc="-25" dirty="0">
                <a:latin typeface="Calibri"/>
                <a:cs typeface="Calibri"/>
              </a:rPr>
              <a:t>Feste </a:t>
            </a:r>
            <a:r>
              <a:rPr sz="2400" spc="-20" dirty="0" err="1">
                <a:latin typeface="Calibri"/>
                <a:cs typeface="Calibri"/>
              </a:rPr>
              <a:t>Praktikumszusage</a:t>
            </a:r>
            <a:r>
              <a:rPr sz="2400" spc="-20" dirty="0">
                <a:latin typeface="Calibri"/>
                <a:cs typeface="Calibri"/>
              </a:rPr>
              <a:t> </a:t>
            </a:r>
            <a:r>
              <a:rPr sz="2400" spc="-10" dirty="0" err="1">
                <a:latin typeface="Calibri"/>
                <a:cs typeface="Calibri"/>
              </a:rPr>
              <a:t>zum</a:t>
            </a:r>
            <a:r>
              <a:rPr sz="2400" spc="-10" dirty="0">
                <a:latin typeface="Calibri"/>
                <a:cs typeface="Calibri"/>
              </a:rPr>
              <a:t> </a:t>
            </a:r>
            <a:r>
              <a:rPr sz="2400" spc="-20" dirty="0" err="1">
                <a:latin typeface="Calibri"/>
                <a:cs typeface="Calibri"/>
              </a:rPr>
              <a:t>Zeitpunkt</a:t>
            </a:r>
            <a:r>
              <a:rPr sz="2400" spc="-20" dirty="0">
                <a:latin typeface="Calibri"/>
                <a:cs typeface="Calibri"/>
              </a:rPr>
              <a:t> </a:t>
            </a:r>
            <a:r>
              <a:rPr sz="2400" spc="-10" dirty="0">
                <a:latin typeface="Calibri"/>
                <a:cs typeface="Calibri"/>
              </a:rPr>
              <a:t>der</a:t>
            </a:r>
            <a:r>
              <a:rPr sz="2400" spc="-85" dirty="0">
                <a:latin typeface="Calibri"/>
                <a:cs typeface="Calibri"/>
              </a:rPr>
              <a:t> </a:t>
            </a:r>
            <a:r>
              <a:rPr sz="2400" spc="-30" dirty="0" err="1">
                <a:latin typeface="Calibri"/>
                <a:cs typeface="Calibri"/>
              </a:rPr>
              <a:t>Bewerbung</a:t>
            </a:r>
            <a:endParaRPr sz="2400" dirty="0">
              <a:latin typeface="Calibri"/>
              <a:cs typeface="Calibri"/>
            </a:endParaRPr>
          </a:p>
          <a:p>
            <a:pPr marL="354965" indent="-342900">
              <a:lnSpc>
                <a:spcPct val="100000"/>
              </a:lnSpc>
              <a:spcBef>
                <a:spcPts val="994"/>
              </a:spcBef>
              <a:buChar char="•"/>
              <a:tabLst>
                <a:tab pos="354965" algn="l"/>
                <a:tab pos="355600" algn="l"/>
              </a:tabLst>
            </a:pPr>
            <a:r>
              <a:rPr sz="2400" spc="-20" dirty="0" err="1">
                <a:latin typeface="Calibri"/>
                <a:cs typeface="Calibri"/>
              </a:rPr>
              <a:t>Kenntnisse</a:t>
            </a:r>
            <a:r>
              <a:rPr sz="2400" spc="-20" dirty="0">
                <a:latin typeface="Calibri"/>
                <a:cs typeface="Calibri"/>
              </a:rPr>
              <a:t> </a:t>
            </a:r>
            <a:r>
              <a:rPr sz="2400" spc="-10" dirty="0">
                <a:latin typeface="Calibri"/>
                <a:cs typeface="Calibri"/>
              </a:rPr>
              <a:t>der </a:t>
            </a:r>
            <a:r>
              <a:rPr sz="2400" spc="-15" dirty="0">
                <a:latin typeface="Calibri"/>
                <a:cs typeface="Calibri"/>
              </a:rPr>
              <a:t>Landes- </a:t>
            </a:r>
            <a:r>
              <a:rPr sz="2400" spc="-75" dirty="0" err="1">
                <a:latin typeface="Calibri"/>
                <a:cs typeface="Calibri"/>
              </a:rPr>
              <a:t>bzw</a:t>
            </a:r>
            <a:r>
              <a:rPr sz="2400" spc="-75" dirty="0">
                <a:latin typeface="Calibri"/>
                <a:cs typeface="Calibri"/>
              </a:rPr>
              <a:t>.</a:t>
            </a:r>
            <a:r>
              <a:rPr sz="2400" spc="-70" dirty="0">
                <a:latin typeface="Calibri"/>
                <a:cs typeface="Calibri"/>
              </a:rPr>
              <a:t> </a:t>
            </a:r>
            <a:r>
              <a:rPr sz="2400" spc="-15" dirty="0" err="1">
                <a:latin typeface="Calibri"/>
                <a:cs typeface="Calibri"/>
              </a:rPr>
              <a:t>Arbeitssprache</a:t>
            </a:r>
            <a:endParaRPr sz="2400" dirty="0">
              <a:latin typeface="Calibri"/>
              <a:cs typeface="Calibri"/>
            </a:endParaRPr>
          </a:p>
          <a:p>
            <a:pPr marL="354965" marR="391160" indent="-342900">
              <a:lnSpc>
                <a:spcPct val="102000"/>
              </a:lnSpc>
              <a:spcBef>
                <a:spcPts val="815"/>
              </a:spcBef>
              <a:buChar char="•"/>
              <a:tabLst>
                <a:tab pos="354965" algn="l"/>
                <a:tab pos="355600" algn="l"/>
              </a:tabLst>
            </a:pPr>
            <a:r>
              <a:rPr sz="2400" spc="-20" dirty="0">
                <a:latin typeface="Calibri"/>
                <a:cs typeface="Calibri"/>
              </a:rPr>
              <a:t>Keine </a:t>
            </a:r>
            <a:r>
              <a:rPr sz="2400" spc="-20" dirty="0" err="1">
                <a:latin typeface="Calibri"/>
                <a:cs typeface="Calibri"/>
              </a:rPr>
              <a:t>gleichzeitige</a:t>
            </a:r>
            <a:r>
              <a:rPr sz="2400" spc="-20" dirty="0">
                <a:latin typeface="Calibri"/>
                <a:cs typeface="Calibri"/>
              </a:rPr>
              <a:t> </a:t>
            </a:r>
            <a:r>
              <a:rPr sz="2400" spc="-20" dirty="0" err="1">
                <a:latin typeface="Calibri"/>
                <a:cs typeface="Calibri"/>
              </a:rPr>
              <a:t>Förderung</a:t>
            </a:r>
            <a:r>
              <a:rPr sz="2400" spc="-20" dirty="0">
                <a:latin typeface="Calibri"/>
                <a:cs typeface="Calibri"/>
              </a:rPr>
              <a:t> </a:t>
            </a:r>
            <a:r>
              <a:rPr sz="2400" spc="-10" dirty="0" err="1">
                <a:latin typeface="Calibri"/>
                <a:cs typeface="Calibri"/>
              </a:rPr>
              <a:t>aus</a:t>
            </a:r>
            <a:r>
              <a:rPr sz="2400" spc="-10" dirty="0">
                <a:latin typeface="Calibri"/>
                <a:cs typeface="Calibri"/>
              </a:rPr>
              <a:t> </a:t>
            </a:r>
            <a:r>
              <a:rPr sz="2400" spc="-20" dirty="0">
                <a:latin typeface="Calibri"/>
                <a:cs typeface="Calibri"/>
              </a:rPr>
              <a:t>Erasmus+ </a:t>
            </a:r>
            <a:r>
              <a:rPr sz="2400" spc="-10" dirty="0">
                <a:latin typeface="Calibri"/>
                <a:cs typeface="Calibri"/>
              </a:rPr>
              <a:t>für </a:t>
            </a:r>
            <a:r>
              <a:rPr sz="2400" spc="-20" dirty="0" err="1">
                <a:latin typeface="Calibri"/>
                <a:cs typeface="Calibri"/>
              </a:rPr>
              <a:t>Studienaufenthalte</a:t>
            </a:r>
            <a:r>
              <a:rPr sz="2400" spc="-20" dirty="0">
                <a:latin typeface="Calibri"/>
                <a:cs typeface="Calibri"/>
              </a:rPr>
              <a:t> </a:t>
            </a:r>
            <a:r>
              <a:rPr sz="2400" spc="-15" dirty="0">
                <a:latin typeface="Calibri"/>
                <a:cs typeface="Calibri"/>
              </a:rPr>
              <a:t>und </a:t>
            </a:r>
            <a:r>
              <a:rPr sz="2400" spc="-15" dirty="0" err="1">
                <a:latin typeface="Calibri"/>
                <a:cs typeface="Calibri"/>
              </a:rPr>
              <a:t>anderen</a:t>
            </a:r>
            <a:r>
              <a:rPr sz="2400" spc="-15" dirty="0">
                <a:latin typeface="Calibri"/>
                <a:cs typeface="Calibri"/>
              </a:rPr>
              <a:t> </a:t>
            </a:r>
            <a:r>
              <a:rPr sz="2400" spc="-10" dirty="0">
                <a:latin typeface="Calibri"/>
                <a:cs typeface="Calibri"/>
              </a:rPr>
              <a:t>EU-</a:t>
            </a:r>
            <a:r>
              <a:rPr sz="2400" spc="-25" dirty="0" err="1">
                <a:latin typeface="Calibri"/>
                <a:cs typeface="Calibri"/>
              </a:rPr>
              <a:t>Förderprogrammen</a:t>
            </a:r>
            <a:r>
              <a:rPr lang="de-DE" sz="2400" spc="-25" dirty="0">
                <a:latin typeface="Calibri"/>
                <a:cs typeface="Calibri"/>
              </a:rPr>
              <a:t> wie PROMOS oder DAAD</a:t>
            </a:r>
            <a:endParaRPr sz="2400" dirty="0">
              <a:latin typeface="Calibri"/>
              <a:cs typeface="Calibri"/>
            </a:endParaRPr>
          </a:p>
        </p:txBody>
      </p:sp>
      <p:sp>
        <p:nvSpPr>
          <p:cNvPr id="5" name="object 5"/>
          <p:cNvSpPr txBox="1"/>
          <p:nvPr/>
        </p:nvSpPr>
        <p:spPr>
          <a:xfrm>
            <a:off x="78739" y="82394"/>
            <a:ext cx="3390265" cy="299720"/>
          </a:xfrm>
          <a:prstGeom prst="rect">
            <a:avLst/>
          </a:prstGeom>
        </p:spPr>
        <p:txBody>
          <a:bodyPr vert="horz" wrap="square" lIns="0" tIns="12700" rIns="0" bIns="0" rtlCol="0">
            <a:spAutoFit/>
          </a:bodyPr>
          <a:lstStyle/>
          <a:p>
            <a:pPr marL="12700">
              <a:lnSpc>
                <a:spcPct val="100000"/>
              </a:lnSpc>
              <a:spcBef>
                <a:spcPts val="100"/>
              </a:spcBef>
            </a:pPr>
            <a:r>
              <a:rPr sz="1800" spc="-5">
                <a:latin typeface="Calibri"/>
                <a:cs typeface="Calibri"/>
              </a:rPr>
              <a:t>AUSLANDSPRAKTIKA </a:t>
            </a:r>
            <a:r>
              <a:rPr sz="1800">
                <a:latin typeface="Calibri"/>
                <a:cs typeface="Calibri"/>
              </a:rPr>
              <a:t>&amp;</a:t>
            </a:r>
            <a:r>
              <a:rPr sz="1800" spc="-60">
                <a:latin typeface="Calibri"/>
                <a:cs typeface="Calibri"/>
              </a:rPr>
              <a:t> </a:t>
            </a:r>
            <a:r>
              <a:rPr sz="1800" spc="-10">
                <a:latin typeface="Calibri"/>
                <a:cs typeface="Calibri"/>
              </a:rPr>
              <a:t>FÖRDERUNG</a:t>
            </a:r>
            <a:endParaRPr sz="1800">
              <a:latin typeface="Calibri"/>
              <a:cs typeface="Calibri"/>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55788" y="673738"/>
            <a:ext cx="8230870" cy="567463"/>
          </a:xfrm>
          <a:prstGeom prst="rect">
            <a:avLst/>
          </a:prstGeom>
        </p:spPr>
        <p:txBody>
          <a:bodyPr vert="horz" wrap="square" lIns="0" tIns="13335" rIns="0" bIns="0" rtlCol="0">
            <a:spAutoFit/>
          </a:bodyPr>
          <a:lstStyle/>
          <a:p>
            <a:pPr marL="12700">
              <a:lnSpc>
                <a:spcPct val="100000"/>
              </a:lnSpc>
              <a:spcBef>
                <a:spcPts val="105"/>
              </a:spcBef>
            </a:pPr>
            <a:r>
              <a:rPr b="0" spc="-5" dirty="0">
                <a:latin typeface="Calibri Light"/>
                <a:cs typeface="Calibri Light"/>
              </a:rPr>
              <a:t>PRAKTIKA </a:t>
            </a:r>
            <a:r>
              <a:rPr b="0" spc="-70" dirty="0">
                <a:latin typeface="Calibri Light"/>
                <a:cs typeface="Calibri Light"/>
              </a:rPr>
              <a:t>WÄHREND </a:t>
            </a:r>
            <a:r>
              <a:rPr b="0" spc="-20" dirty="0">
                <a:latin typeface="Calibri Light"/>
                <a:cs typeface="Calibri Light"/>
              </a:rPr>
              <a:t>DES</a:t>
            </a:r>
            <a:r>
              <a:rPr b="0" spc="-15" dirty="0">
                <a:latin typeface="Calibri Light"/>
                <a:cs typeface="Calibri Light"/>
              </a:rPr>
              <a:t> </a:t>
            </a:r>
            <a:r>
              <a:rPr b="0" spc="-10" dirty="0">
                <a:latin typeface="Calibri Light"/>
                <a:cs typeface="Calibri Light"/>
              </a:rPr>
              <a:t>STUDIUMS</a:t>
            </a:r>
            <a:endParaRPr dirty="0">
              <a:latin typeface="Calibri Light"/>
              <a:cs typeface="Calibri Light"/>
            </a:endParaRPr>
          </a:p>
        </p:txBody>
      </p:sp>
      <p:sp>
        <p:nvSpPr>
          <p:cNvPr id="3" name="object 3"/>
          <p:cNvSpPr txBox="1"/>
          <p:nvPr/>
        </p:nvSpPr>
        <p:spPr>
          <a:xfrm>
            <a:off x="916939" y="1688870"/>
            <a:ext cx="9655810" cy="1965025"/>
          </a:xfrm>
          <a:prstGeom prst="rect">
            <a:avLst/>
          </a:prstGeom>
        </p:spPr>
        <p:txBody>
          <a:bodyPr vert="horz" wrap="square" lIns="0" tIns="169545" rIns="0" bIns="0" rtlCol="0">
            <a:spAutoFit/>
          </a:bodyPr>
          <a:lstStyle/>
          <a:p>
            <a:pPr marL="469900" marR="0" lvl="0" indent="-457200" algn="l" defTabSz="914400" rtl="0" eaLnBrk="1" fontAlgn="auto" latinLnBrk="0" hangingPunct="1">
              <a:lnSpc>
                <a:spcPct val="100000"/>
              </a:lnSpc>
              <a:spcBef>
                <a:spcPts val="1335"/>
              </a:spcBef>
              <a:spcAft>
                <a:spcPts val="0"/>
              </a:spcAft>
              <a:buClrTx/>
              <a:buSzTx/>
              <a:buFont typeface="Arial" panose="020B0604020202020204" pitchFamily="34" charset="0"/>
              <a:buChar char="•"/>
              <a:tabLst>
                <a:tab pos="354965" algn="l"/>
                <a:tab pos="355600" algn="l"/>
              </a:tabLst>
              <a:defRPr/>
            </a:pPr>
            <a:r>
              <a:rPr kumimoji="0" sz="2400" b="0" i="0" u="none" strike="noStrike" kern="1200" cap="none" spc="-10" normalizeH="0" baseline="0" noProof="0" dirty="0" err="1">
                <a:ln>
                  <a:noFill/>
                </a:ln>
                <a:solidFill>
                  <a:prstClr val="black"/>
                </a:solidFill>
                <a:effectLst/>
                <a:uLnTx/>
                <a:uFillTx/>
                <a:latin typeface="Calibri"/>
                <a:ea typeface="+mn-ea"/>
                <a:cs typeface="Calibri"/>
              </a:rPr>
              <a:t>im</a:t>
            </a:r>
            <a:r>
              <a:rPr kumimoji="0" sz="2400" b="0" i="0" u="none" strike="noStrike" kern="1200" cap="none" spc="-10" normalizeH="0" baseline="0" noProof="0" dirty="0">
                <a:ln>
                  <a:noFill/>
                </a:ln>
                <a:solidFill>
                  <a:prstClr val="black"/>
                </a:solidFill>
                <a:effectLst/>
                <a:uLnTx/>
                <a:uFillTx/>
                <a:latin typeface="Calibri"/>
                <a:ea typeface="+mn-ea"/>
                <a:cs typeface="Calibri"/>
              </a:rPr>
              <a:t> MA </a:t>
            </a:r>
            <a:r>
              <a:rPr kumimoji="0" lang="de-DE" sz="2400" b="0" i="0" u="none" strike="noStrike" kern="1200" cap="none" spc="-10" normalizeH="0" baseline="0" noProof="0" dirty="0">
                <a:ln>
                  <a:noFill/>
                </a:ln>
                <a:solidFill>
                  <a:prstClr val="black"/>
                </a:solidFill>
                <a:effectLst/>
                <a:uLnTx/>
                <a:uFillTx/>
                <a:latin typeface="Calibri"/>
                <a:ea typeface="+mn-ea"/>
                <a:cs typeface="Calibri"/>
              </a:rPr>
              <a:t>gibt es </a:t>
            </a:r>
            <a:r>
              <a:rPr kumimoji="0" sz="2400" b="0" i="0" u="none" strike="noStrike" kern="1200" cap="none" spc="-30" normalizeH="0" baseline="0" noProof="0" dirty="0" err="1">
                <a:ln>
                  <a:noFill/>
                </a:ln>
                <a:solidFill>
                  <a:prstClr val="black"/>
                </a:solidFill>
                <a:effectLst/>
                <a:uLnTx/>
                <a:uFillTx/>
                <a:latin typeface="Calibri"/>
                <a:ea typeface="+mn-ea"/>
                <a:cs typeface="Calibri"/>
              </a:rPr>
              <a:t>kein</a:t>
            </a:r>
            <a:r>
              <a:rPr kumimoji="0" sz="2400" b="0" i="0" u="none" strike="noStrike" kern="1200" cap="none" spc="50" normalizeH="0" baseline="0" noProof="0" dirty="0">
                <a:ln>
                  <a:noFill/>
                </a:ln>
                <a:solidFill>
                  <a:prstClr val="black"/>
                </a:solidFill>
                <a:effectLst/>
                <a:uLnTx/>
                <a:uFillTx/>
                <a:latin typeface="Calibri"/>
                <a:ea typeface="+mn-ea"/>
                <a:cs typeface="Calibri"/>
              </a:rPr>
              <a:t> </a:t>
            </a:r>
            <a:r>
              <a:rPr kumimoji="0" sz="2400" b="0" i="0" u="none" strike="noStrike" kern="1200" cap="none" spc="-15" normalizeH="0" baseline="0" noProof="0" dirty="0" err="1">
                <a:ln>
                  <a:noFill/>
                </a:ln>
                <a:solidFill>
                  <a:prstClr val="black"/>
                </a:solidFill>
                <a:effectLst/>
                <a:uLnTx/>
                <a:uFillTx/>
                <a:latin typeface="Calibri"/>
                <a:ea typeface="+mn-ea"/>
                <a:cs typeface="Calibri"/>
              </a:rPr>
              <a:t>Pflichtpraktikum</a:t>
            </a:r>
            <a:endParaRPr kumimoji="0" sz="2400" b="0" i="0" u="none" strike="noStrike" kern="1200" cap="none" spc="0" normalizeH="0" baseline="0" noProof="0" dirty="0">
              <a:ln>
                <a:noFill/>
              </a:ln>
              <a:solidFill>
                <a:prstClr val="black"/>
              </a:solidFill>
              <a:effectLst/>
              <a:uLnTx/>
              <a:uFillTx/>
              <a:latin typeface="Calibri"/>
              <a:ea typeface="+mn-ea"/>
              <a:cs typeface="Calibri"/>
            </a:endParaRPr>
          </a:p>
          <a:p>
            <a:pPr marL="469900" marR="5080" lvl="0" indent="-457200" algn="l" defTabSz="914400" rtl="0" eaLnBrk="1" fontAlgn="auto" latinLnBrk="0" hangingPunct="1">
              <a:lnSpc>
                <a:spcPct val="106800"/>
              </a:lnSpc>
              <a:spcBef>
                <a:spcPts val="1010"/>
              </a:spcBef>
              <a:spcAft>
                <a:spcPts val="0"/>
              </a:spcAft>
              <a:buClrTx/>
              <a:buSzTx/>
              <a:buFont typeface="Arial" panose="020B0604020202020204" pitchFamily="34" charset="0"/>
              <a:buChar char="•"/>
              <a:tabLst>
                <a:tab pos="354965" algn="l"/>
                <a:tab pos="355600" algn="l"/>
              </a:tabLst>
              <a:defRPr/>
            </a:pPr>
            <a:r>
              <a:rPr kumimoji="0" sz="2400" b="0" i="0" u="none" strike="noStrike" kern="1200" cap="none" spc="-25" normalizeH="0" baseline="0" noProof="0" dirty="0" err="1">
                <a:ln>
                  <a:noFill/>
                </a:ln>
                <a:solidFill>
                  <a:prstClr val="black"/>
                </a:solidFill>
                <a:effectLst/>
                <a:uLnTx/>
                <a:uFillTx/>
                <a:latin typeface="Calibri"/>
                <a:ea typeface="+mn-ea"/>
                <a:cs typeface="Calibri"/>
              </a:rPr>
              <a:t>Praktika</a:t>
            </a:r>
            <a:r>
              <a:rPr kumimoji="0" sz="2400" b="0" i="0" u="none" strike="noStrike" kern="1200" cap="none" spc="-25" normalizeH="0" baseline="0" noProof="0" dirty="0">
                <a:ln>
                  <a:noFill/>
                </a:ln>
                <a:solidFill>
                  <a:prstClr val="black"/>
                </a:solidFill>
                <a:effectLst/>
                <a:uLnTx/>
                <a:uFillTx/>
                <a:latin typeface="Calibri"/>
                <a:ea typeface="+mn-ea"/>
                <a:cs typeface="Calibri"/>
              </a:rPr>
              <a:t> </a:t>
            </a:r>
            <a:r>
              <a:rPr kumimoji="0" sz="2400" b="0" i="0" u="none" strike="noStrike" kern="1200" cap="none" spc="-10" normalizeH="0" baseline="0" noProof="0" dirty="0" err="1">
                <a:ln>
                  <a:noFill/>
                </a:ln>
                <a:solidFill>
                  <a:prstClr val="black"/>
                </a:solidFill>
                <a:effectLst/>
                <a:uLnTx/>
                <a:uFillTx/>
                <a:latin typeface="Calibri"/>
                <a:ea typeface="+mn-ea"/>
                <a:cs typeface="Calibri"/>
              </a:rPr>
              <a:t>mit</a:t>
            </a:r>
            <a:r>
              <a:rPr kumimoji="0" sz="2400" b="0" i="0" u="none" strike="noStrike" kern="1200" cap="none" spc="-10" normalizeH="0" baseline="0" noProof="0" dirty="0">
                <a:ln>
                  <a:noFill/>
                </a:ln>
                <a:solidFill>
                  <a:prstClr val="black"/>
                </a:solidFill>
                <a:effectLst/>
                <a:uLnTx/>
                <a:uFillTx/>
                <a:latin typeface="Calibri"/>
                <a:ea typeface="+mn-ea"/>
                <a:cs typeface="Calibri"/>
              </a:rPr>
              <a:t> </a:t>
            </a:r>
            <a:r>
              <a:rPr kumimoji="0" sz="2400" b="0" i="0" u="none" strike="noStrike" kern="1200" cap="none" spc="-10" normalizeH="0" baseline="0" noProof="0" dirty="0" err="1">
                <a:ln>
                  <a:noFill/>
                </a:ln>
                <a:solidFill>
                  <a:prstClr val="black"/>
                </a:solidFill>
                <a:effectLst/>
                <a:uLnTx/>
                <a:uFillTx/>
                <a:latin typeface="Calibri"/>
                <a:ea typeface="+mn-ea"/>
                <a:cs typeface="Calibri"/>
              </a:rPr>
              <a:t>einer</a:t>
            </a:r>
            <a:r>
              <a:rPr kumimoji="0" sz="2400" b="0" i="0" u="none" strike="noStrike" kern="1200" cap="none" spc="-10" normalizeH="0" baseline="0" noProof="0" dirty="0">
                <a:ln>
                  <a:noFill/>
                </a:ln>
                <a:solidFill>
                  <a:prstClr val="black"/>
                </a:solidFill>
                <a:effectLst/>
                <a:uLnTx/>
                <a:uFillTx/>
                <a:latin typeface="Calibri"/>
                <a:ea typeface="+mn-ea"/>
                <a:cs typeface="Calibri"/>
              </a:rPr>
              <a:t> </a:t>
            </a:r>
            <a:r>
              <a:rPr kumimoji="0" sz="2400" b="0" i="0" u="none" strike="noStrike" kern="1200" cap="none" spc="-15" normalizeH="0" baseline="0" noProof="0" dirty="0" err="1">
                <a:ln>
                  <a:noFill/>
                </a:ln>
                <a:solidFill>
                  <a:prstClr val="black"/>
                </a:solidFill>
                <a:effectLst/>
                <a:uLnTx/>
                <a:uFillTx/>
                <a:latin typeface="Calibri"/>
                <a:ea typeface="+mn-ea"/>
                <a:cs typeface="Calibri"/>
              </a:rPr>
              <a:t>Mindestdauer</a:t>
            </a:r>
            <a:r>
              <a:rPr kumimoji="0" sz="2400" b="0" i="0" u="none" strike="noStrike" kern="1200" cap="none" spc="-15" normalizeH="0" baseline="0" noProof="0" dirty="0">
                <a:ln>
                  <a:noFill/>
                </a:ln>
                <a:solidFill>
                  <a:prstClr val="black"/>
                </a:solidFill>
                <a:effectLst/>
                <a:uLnTx/>
                <a:uFillTx/>
                <a:latin typeface="Calibri"/>
                <a:ea typeface="+mn-ea"/>
                <a:cs typeface="Calibri"/>
              </a:rPr>
              <a:t> von </a:t>
            </a:r>
            <a:r>
              <a:rPr kumimoji="0" sz="2400" b="0" i="0" u="none" strike="noStrike" kern="1200" cap="none" spc="-5" normalizeH="0" baseline="0" noProof="0" dirty="0">
                <a:ln>
                  <a:noFill/>
                </a:ln>
                <a:solidFill>
                  <a:prstClr val="black"/>
                </a:solidFill>
                <a:effectLst/>
                <a:uLnTx/>
                <a:uFillTx/>
                <a:latin typeface="Calibri"/>
                <a:ea typeface="+mn-ea"/>
                <a:cs typeface="Calibri"/>
              </a:rPr>
              <a:t>2 </a:t>
            </a:r>
            <a:r>
              <a:rPr kumimoji="0" sz="2400" b="0" i="0" u="none" strike="noStrike" kern="1200" cap="none" spc="-10" normalizeH="0" baseline="0" noProof="0" dirty="0" err="1">
                <a:ln>
                  <a:noFill/>
                </a:ln>
                <a:solidFill>
                  <a:prstClr val="black"/>
                </a:solidFill>
                <a:effectLst/>
                <a:uLnTx/>
                <a:uFillTx/>
                <a:latin typeface="Calibri"/>
                <a:ea typeface="+mn-ea"/>
                <a:cs typeface="Calibri"/>
              </a:rPr>
              <a:t>Monaten</a:t>
            </a:r>
            <a:r>
              <a:rPr kumimoji="0" sz="2400" b="0" i="0" u="none" strike="noStrike" kern="1200" cap="none" spc="-10" normalizeH="0" baseline="0" noProof="0" dirty="0">
                <a:ln>
                  <a:noFill/>
                </a:ln>
                <a:solidFill>
                  <a:prstClr val="black"/>
                </a:solidFill>
                <a:effectLst/>
                <a:uLnTx/>
                <a:uFillTx/>
                <a:latin typeface="Calibri"/>
                <a:ea typeface="+mn-ea"/>
                <a:cs typeface="Calibri"/>
              </a:rPr>
              <a:t> </a:t>
            </a:r>
            <a:r>
              <a:rPr kumimoji="0" sz="2400" b="0" i="0" u="none" strike="noStrike" kern="1200" cap="none" spc="-10" normalizeH="0" baseline="0" noProof="0" dirty="0" err="1">
                <a:ln>
                  <a:noFill/>
                </a:ln>
                <a:solidFill>
                  <a:prstClr val="black"/>
                </a:solidFill>
                <a:effectLst/>
                <a:uLnTx/>
                <a:uFillTx/>
                <a:latin typeface="Calibri"/>
                <a:ea typeface="+mn-ea"/>
                <a:cs typeface="Calibri"/>
              </a:rPr>
              <a:t>sind</a:t>
            </a:r>
            <a:r>
              <a:rPr kumimoji="0" sz="2400" b="0" i="0" u="none" strike="noStrike" kern="1200" cap="none" spc="-10" normalizeH="0" baseline="0" noProof="0" dirty="0">
                <a:ln>
                  <a:noFill/>
                </a:ln>
                <a:solidFill>
                  <a:prstClr val="black"/>
                </a:solidFill>
                <a:effectLst/>
                <a:uLnTx/>
                <a:uFillTx/>
                <a:latin typeface="Calibri"/>
                <a:ea typeface="+mn-ea"/>
                <a:cs typeface="Calibri"/>
              </a:rPr>
              <a:t> </a:t>
            </a:r>
            <a:r>
              <a:rPr kumimoji="0" lang="de-DE" sz="2400" b="0" i="0" u="none" strike="noStrike" kern="1200" cap="none" spc="-10" normalizeH="0" baseline="0" noProof="0" dirty="0">
                <a:ln>
                  <a:noFill/>
                </a:ln>
                <a:solidFill>
                  <a:prstClr val="black"/>
                </a:solidFill>
                <a:effectLst/>
                <a:uLnTx/>
                <a:uFillTx/>
                <a:latin typeface="Calibri"/>
                <a:ea typeface="+mn-ea"/>
                <a:cs typeface="Calibri"/>
              </a:rPr>
              <a:t>jedoch </a:t>
            </a:r>
            <a:r>
              <a:rPr kumimoji="0" sz="2400" b="0" i="0" u="none" strike="noStrike" kern="1200" cap="none" spc="-15" normalizeH="0" baseline="0" noProof="0" dirty="0" err="1">
                <a:ln>
                  <a:noFill/>
                </a:ln>
                <a:solidFill>
                  <a:prstClr val="black"/>
                </a:solidFill>
                <a:effectLst/>
                <a:uLnTx/>
                <a:uFillTx/>
                <a:latin typeface="Calibri"/>
                <a:ea typeface="+mn-ea"/>
                <a:cs typeface="Calibri"/>
              </a:rPr>
              <a:t>durch</a:t>
            </a:r>
            <a:r>
              <a:rPr kumimoji="0" sz="2400" b="0" i="0" u="none" strike="noStrike" kern="1200" cap="none" spc="-15" normalizeH="0" baseline="0" noProof="0" dirty="0">
                <a:ln>
                  <a:noFill/>
                </a:ln>
                <a:solidFill>
                  <a:prstClr val="black"/>
                </a:solidFill>
                <a:effectLst/>
                <a:uLnTx/>
                <a:uFillTx/>
                <a:latin typeface="Calibri"/>
                <a:ea typeface="+mn-ea"/>
                <a:cs typeface="Calibri"/>
              </a:rPr>
              <a:t> Erasmus+</a:t>
            </a:r>
            <a:r>
              <a:rPr kumimoji="0" sz="2400" b="0" i="0" u="none" strike="noStrike" kern="1200" cap="none" spc="75" normalizeH="0" baseline="0" noProof="0" dirty="0">
                <a:ln>
                  <a:noFill/>
                </a:ln>
                <a:solidFill>
                  <a:prstClr val="black"/>
                </a:solidFill>
                <a:effectLst/>
                <a:uLnTx/>
                <a:uFillTx/>
                <a:latin typeface="Calibri"/>
                <a:ea typeface="+mn-ea"/>
                <a:cs typeface="Calibri"/>
              </a:rPr>
              <a:t> </a:t>
            </a:r>
            <a:r>
              <a:rPr kumimoji="0" sz="2400" b="0" i="0" u="none" strike="noStrike" kern="1200" cap="none" spc="-20" normalizeH="0" baseline="0" noProof="0" dirty="0" err="1">
                <a:ln>
                  <a:noFill/>
                </a:ln>
                <a:solidFill>
                  <a:prstClr val="black"/>
                </a:solidFill>
                <a:effectLst/>
                <a:uLnTx/>
                <a:uFillTx/>
                <a:latin typeface="Calibri"/>
                <a:ea typeface="+mn-ea"/>
                <a:cs typeface="Calibri"/>
              </a:rPr>
              <a:t>förderfähig</a:t>
            </a:r>
            <a:endParaRPr lang="de-DE" sz="2400" spc="-20" dirty="0">
              <a:solidFill>
                <a:prstClr val="black"/>
              </a:solidFill>
              <a:latin typeface="Calibri"/>
              <a:cs typeface="Calibri"/>
            </a:endParaRPr>
          </a:p>
          <a:p>
            <a:pPr marL="469900" marR="5080" lvl="0" indent="-457200" algn="l" defTabSz="914400" rtl="0" eaLnBrk="1" fontAlgn="auto" latinLnBrk="0" hangingPunct="1">
              <a:lnSpc>
                <a:spcPct val="106800"/>
              </a:lnSpc>
              <a:spcBef>
                <a:spcPts val="1010"/>
              </a:spcBef>
              <a:spcAft>
                <a:spcPts val="0"/>
              </a:spcAft>
              <a:buClrTx/>
              <a:buSzTx/>
              <a:buFont typeface="Arial" panose="020B0604020202020204" pitchFamily="34" charset="0"/>
              <a:buChar char="•"/>
              <a:tabLst>
                <a:tab pos="354965" algn="l"/>
                <a:tab pos="355600" algn="l"/>
              </a:tabLst>
              <a:defRPr/>
            </a:pPr>
            <a:r>
              <a:rPr lang="de-DE" sz="2400" spc="-20" dirty="0">
                <a:latin typeface="Calibri"/>
                <a:cs typeface="Calibri"/>
              </a:rPr>
              <a:t>Graduiertenpraktikum</a:t>
            </a:r>
            <a:endParaRPr kumimoji="0" sz="2400" i="0" u="none" strike="noStrike" kern="1200" cap="none" spc="0" normalizeH="0" baseline="0" noProof="0" dirty="0">
              <a:ln>
                <a:noFill/>
              </a:ln>
              <a:effectLst/>
              <a:uLnTx/>
              <a:uFillTx/>
              <a:latin typeface="Calibri"/>
              <a:cs typeface="Calibri"/>
            </a:endParaRPr>
          </a:p>
        </p:txBody>
      </p:sp>
      <p:sp>
        <p:nvSpPr>
          <p:cNvPr id="4" name="object 4"/>
          <p:cNvSpPr/>
          <p:nvPr/>
        </p:nvSpPr>
        <p:spPr>
          <a:xfrm>
            <a:off x="9924288" y="240792"/>
            <a:ext cx="2090927" cy="518159"/>
          </a:xfrm>
          <a:prstGeom prst="rect">
            <a:avLst/>
          </a:prstGeom>
          <a:blipFill>
            <a:blip r:embed="rId2"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5" name="object 5"/>
          <p:cNvSpPr txBox="1"/>
          <p:nvPr/>
        </p:nvSpPr>
        <p:spPr>
          <a:xfrm>
            <a:off x="78739" y="129919"/>
            <a:ext cx="339026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0" i="0" u="none" strike="noStrike" kern="1200" cap="none" spc="-5" normalizeH="0" baseline="0" noProof="0">
                <a:ln>
                  <a:noFill/>
                </a:ln>
                <a:solidFill>
                  <a:prstClr val="black"/>
                </a:solidFill>
                <a:effectLst/>
                <a:uLnTx/>
                <a:uFillTx/>
                <a:latin typeface="Calibri"/>
                <a:ea typeface="+mn-ea"/>
                <a:cs typeface="Calibri"/>
              </a:rPr>
              <a:t>AUSLANDSPRAKTIKA </a:t>
            </a:r>
            <a:r>
              <a:rPr kumimoji="0" sz="1800" b="0" i="0" u="none" strike="noStrike" kern="1200" cap="none" spc="0" normalizeH="0" baseline="0" noProof="0">
                <a:ln>
                  <a:noFill/>
                </a:ln>
                <a:solidFill>
                  <a:prstClr val="black"/>
                </a:solidFill>
                <a:effectLst/>
                <a:uLnTx/>
                <a:uFillTx/>
                <a:latin typeface="Calibri"/>
                <a:ea typeface="+mn-ea"/>
                <a:cs typeface="Calibri"/>
              </a:rPr>
              <a:t>&amp;</a:t>
            </a:r>
            <a:r>
              <a:rPr kumimoji="0" sz="1800" b="0" i="0" u="none" strike="noStrike" kern="1200" cap="none" spc="-60" normalizeH="0" baseline="0" noProof="0">
                <a:ln>
                  <a:noFill/>
                </a:ln>
                <a:solidFill>
                  <a:prstClr val="black"/>
                </a:solidFill>
                <a:effectLst/>
                <a:uLnTx/>
                <a:uFillTx/>
                <a:latin typeface="Calibri"/>
                <a:ea typeface="+mn-ea"/>
                <a:cs typeface="Calibri"/>
              </a:rPr>
              <a:t> </a:t>
            </a:r>
            <a:r>
              <a:rPr kumimoji="0" sz="1800" b="0" i="0" u="none" strike="noStrike" kern="1200" cap="none" spc="-10" normalizeH="0" baseline="0" noProof="0">
                <a:ln>
                  <a:noFill/>
                </a:ln>
                <a:solidFill>
                  <a:prstClr val="black"/>
                </a:solidFill>
                <a:effectLst/>
                <a:uLnTx/>
                <a:uFillTx/>
                <a:latin typeface="Calibri"/>
                <a:ea typeface="+mn-ea"/>
                <a:cs typeface="Calibri"/>
              </a:rPr>
              <a:t>FÖRDERUNG</a:t>
            </a:r>
            <a:endParaRPr kumimoji="0" sz="1800" b="0" i="0" u="none" strike="noStrike" kern="1200" cap="none" spc="0" normalizeH="0" baseline="0" noProof="0">
              <a:ln>
                <a:noFill/>
              </a:ln>
              <a:solidFill>
                <a:prstClr val="black"/>
              </a:solidFill>
              <a:effectLst/>
              <a:uLnTx/>
              <a:uFillTx/>
              <a:latin typeface="Calibri"/>
              <a:ea typeface="+mn-ea"/>
              <a:cs typeface="Calibri"/>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78739" y="70571"/>
            <a:ext cx="3343275" cy="299720"/>
          </a:xfrm>
          <a:prstGeom prst="rect">
            <a:avLst/>
          </a:prstGeom>
        </p:spPr>
        <p:txBody>
          <a:bodyPr vert="horz" wrap="square" lIns="0" tIns="12700" rIns="0" bIns="0" rtlCol="0">
            <a:spAutoFit/>
          </a:bodyPr>
          <a:lstStyle/>
          <a:p>
            <a:pPr marL="12700">
              <a:lnSpc>
                <a:spcPct val="100000"/>
              </a:lnSpc>
              <a:spcBef>
                <a:spcPts val="100"/>
              </a:spcBef>
            </a:pPr>
            <a:r>
              <a:rPr sz="1800" b="0" spc="-5">
                <a:latin typeface="Calibri Light"/>
                <a:cs typeface="Calibri Light"/>
              </a:rPr>
              <a:t>AUSLANDSPRAKTIKA </a:t>
            </a:r>
            <a:r>
              <a:rPr sz="1800" b="0">
                <a:latin typeface="Calibri Light"/>
                <a:cs typeface="Calibri Light"/>
              </a:rPr>
              <a:t>&amp;</a:t>
            </a:r>
            <a:r>
              <a:rPr sz="1800" b="0" spc="-65">
                <a:latin typeface="Calibri Light"/>
                <a:cs typeface="Calibri Light"/>
              </a:rPr>
              <a:t> </a:t>
            </a:r>
            <a:r>
              <a:rPr sz="1800" b="0" spc="-5">
                <a:latin typeface="Calibri Light"/>
                <a:cs typeface="Calibri Light"/>
              </a:rPr>
              <a:t>FÖRDERUNG</a:t>
            </a:r>
            <a:endParaRPr sz="1800">
              <a:latin typeface="Calibri Light"/>
              <a:cs typeface="Calibri Light"/>
            </a:endParaRPr>
          </a:p>
        </p:txBody>
      </p:sp>
      <p:sp>
        <p:nvSpPr>
          <p:cNvPr id="7" name="object 7"/>
          <p:cNvSpPr/>
          <p:nvPr/>
        </p:nvSpPr>
        <p:spPr>
          <a:xfrm>
            <a:off x="9959340" y="230123"/>
            <a:ext cx="2090927" cy="518159"/>
          </a:xfrm>
          <a:prstGeom prst="rect">
            <a:avLst/>
          </a:prstGeom>
          <a:blipFill>
            <a:blip r:embed="rId2" cstate="print"/>
            <a:stretch>
              <a:fillRect/>
            </a:stretch>
          </a:blipFill>
        </p:spPr>
        <p:txBody>
          <a:bodyPr wrap="square" lIns="0" tIns="0" rIns="0" bIns="0" rtlCol="0"/>
          <a:lstStyle/>
          <a:p>
            <a:endParaRPr/>
          </a:p>
        </p:txBody>
      </p:sp>
      <p:sp>
        <p:nvSpPr>
          <p:cNvPr id="8" name="object 8"/>
          <p:cNvSpPr txBox="1">
            <a:spLocks noGrp="1"/>
          </p:cNvSpPr>
          <p:nvPr>
            <p:ph type="title"/>
          </p:nvPr>
        </p:nvSpPr>
        <p:spPr>
          <a:xfrm>
            <a:off x="392638" y="568960"/>
            <a:ext cx="9970562" cy="566822"/>
          </a:xfrm>
          <a:prstGeom prst="rect">
            <a:avLst/>
          </a:prstGeom>
        </p:spPr>
        <p:txBody>
          <a:bodyPr vert="horz" wrap="square" lIns="0" tIns="12700" rIns="0" bIns="0" rtlCol="0">
            <a:spAutoFit/>
          </a:bodyPr>
          <a:lstStyle/>
          <a:p>
            <a:pPr marL="12700">
              <a:lnSpc>
                <a:spcPct val="100000"/>
              </a:lnSpc>
              <a:spcBef>
                <a:spcPts val="100"/>
              </a:spcBef>
            </a:pPr>
            <a:r>
              <a:rPr spc="-5" dirty="0"/>
              <a:t>PRAKTIKA NACH</a:t>
            </a:r>
            <a:r>
              <a:rPr spc="-35" dirty="0"/>
              <a:t> </a:t>
            </a:r>
            <a:r>
              <a:rPr spc="-10" dirty="0"/>
              <a:t>STUDIENABSCHLUSS</a:t>
            </a:r>
            <a:r>
              <a:rPr lang="de-DE" spc="-10" dirty="0"/>
              <a:t> - Bedingungen </a:t>
            </a:r>
            <a:endParaRPr spc="-10" dirty="0"/>
          </a:p>
        </p:txBody>
      </p:sp>
      <p:sp>
        <p:nvSpPr>
          <p:cNvPr id="15" name="Textfeld 14">
            <a:extLst>
              <a:ext uri="{FF2B5EF4-FFF2-40B4-BE49-F238E27FC236}">
                <a16:creationId xmlns:a16="http://schemas.microsoft.com/office/drawing/2014/main" id="{294AE994-6C2F-D55B-C683-23D065441EC6}"/>
              </a:ext>
            </a:extLst>
          </p:cNvPr>
          <p:cNvSpPr txBox="1"/>
          <p:nvPr/>
        </p:nvSpPr>
        <p:spPr>
          <a:xfrm>
            <a:off x="392638" y="1474619"/>
            <a:ext cx="9566702" cy="4524315"/>
          </a:xfrm>
          <a:prstGeom prst="rect">
            <a:avLst/>
          </a:prstGeom>
          <a:noFill/>
        </p:spPr>
        <p:txBody>
          <a:bodyPr wrap="square" rtlCol="0">
            <a:spAutoFit/>
          </a:bodyPr>
          <a:lstStyle/>
          <a:p>
            <a:pPr marL="342900" indent="-342900">
              <a:buFont typeface="Arial" panose="020B0604020202020204" pitchFamily="34" charset="0"/>
              <a:buChar char="•"/>
            </a:pPr>
            <a:r>
              <a:rPr lang="de-DE" sz="2400" dirty="0"/>
              <a:t>Durchführung innerhalb eines Jahres nach Studienabschluss</a:t>
            </a:r>
          </a:p>
          <a:p>
            <a:pPr marL="342900" indent="-342900">
              <a:buFont typeface="Arial" panose="020B0604020202020204" pitchFamily="34" charset="0"/>
              <a:buChar char="•"/>
            </a:pPr>
            <a:r>
              <a:rPr lang="de-DE" sz="2400" dirty="0"/>
              <a:t>Bewerbung erfolgt im letzten Studienjahr</a:t>
            </a:r>
          </a:p>
          <a:p>
            <a:pPr marL="342900" indent="-342900">
              <a:buFont typeface="Arial" panose="020B0604020202020204" pitchFamily="34" charset="0"/>
              <a:buChar char="•"/>
            </a:pPr>
            <a:r>
              <a:rPr lang="de-DE" sz="2400" dirty="0"/>
              <a:t>Selbstorganisation: Praktikumsplatz</a:t>
            </a:r>
          </a:p>
          <a:p>
            <a:pPr marL="342900" indent="-342900">
              <a:buFont typeface="Arial" panose="020B0604020202020204" pitchFamily="34" charset="0"/>
              <a:buChar char="•"/>
            </a:pPr>
            <a:r>
              <a:rPr lang="de-DE" sz="2400" dirty="0"/>
              <a:t>beliebige, in einem Programmland ansässige, auf dem Arbeitsmarkt oder in Bereichen allgemeiner und beruflicher Bildung oder Jugend tätige Einrichtungen</a:t>
            </a:r>
          </a:p>
          <a:p>
            <a:pPr marL="342900" indent="-342900">
              <a:buFont typeface="Arial" panose="020B0604020202020204" pitchFamily="34" charset="0"/>
              <a:buChar char="•"/>
            </a:pPr>
            <a:r>
              <a:rPr lang="de-DE" sz="2400" dirty="0"/>
              <a:t>Trainee Agreement: Fachlicher Bezug zum </a:t>
            </a:r>
            <a:r>
              <a:rPr lang="de-DE" sz="2400" dirty="0" err="1"/>
              <a:t>IfSKA</a:t>
            </a:r>
            <a:endParaRPr lang="de-DE" sz="2400" dirty="0"/>
          </a:p>
          <a:p>
            <a:pPr marL="342900" indent="-342900">
              <a:buFont typeface="Arial" panose="020B0604020202020204" pitchFamily="34" charset="0"/>
              <a:buChar char="•"/>
            </a:pPr>
            <a:r>
              <a:rPr lang="de-DE" sz="2400" dirty="0"/>
              <a:t>Beratung über Sprechstunde des Career Services</a:t>
            </a:r>
          </a:p>
          <a:p>
            <a:pPr marL="342900" indent="-342900">
              <a:buFont typeface="Arial" panose="020B0604020202020204" pitchFamily="34" charset="0"/>
              <a:buChar char="•"/>
            </a:pPr>
            <a:r>
              <a:rPr lang="de-DE" sz="2400" dirty="0"/>
              <a:t>Zeitraum: </a:t>
            </a:r>
            <a:r>
              <a:rPr lang="de-DE" sz="2400" dirty="0">
                <a:solidFill>
                  <a:srgbClr val="92D050"/>
                </a:solidFill>
              </a:rPr>
              <a:t>2-12 Monate</a:t>
            </a:r>
          </a:p>
          <a:p>
            <a:pPr marL="342900" indent="-342900">
              <a:buFont typeface="Arial" panose="020B0604020202020204" pitchFamily="34" charset="0"/>
              <a:buChar char="•"/>
            </a:pPr>
            <a:r>
              <a:rPr lang="de-DE" sz="2400" dirty="0"/>
              <a:t>Vollzeitpraktikum (mind. 35 Stunden / Woche)</a:t>
            </a:r>
          </a:p>
          <a:p>
            <a:pPr marL="342900" indent="-342900">
              <a:buFont typeface="Arial" panose="020B0604020202020204" pitchFamily="34" charset="0"/>
              <a:buChar char="•"/>
            </a:pPr>
            <a:r>
              <a:rPr lang="de-DE" sz="2400" dirty="0"/>
              <a:t>Antragstellung: mindestens </a:t>
            </a:r>
            <a:r>
              <a:rPr lang="de-DE" sz="2400" dirty="0">
                <a:solidFill>
                  <a:srgbClr val="92D050"/>
                </a:solidFill>
              </a:rPr>
              <a:t>3 Monate</a:t>
            </a:r>
            <a:r>
              <a:rPr lang="de-DE" sz="2400" dirty="0"/>
              <a:t> vor Praktikumsbeginn</a:t>
            </a:r>
          </a:p>
          <a:p>
            <a:pPr marL="342900" indent="-342900">
              <a:buFont typeface="Arial" panose="020B0604020202020204" pitchFamily="34" charset="0"/>
              <a:buChar char="•"/>
            </a:pPr>
            <a:r>
              <a:rPr lang="de-DE" sz="2400" dirty="0"/>
              <a:t>Praxiserfahrung im Anschluss an ein Studium (zwischen BA und MA)</a:t>
            </a:r>
          </a:p>
        </p:txBody>
      </p:sp>
      <p:sp>
        <p:nvSpPr>
          <p:cNvPr id="17" name="Textfeld 16">
            <a:extLst>
              <a:ext uri="{FF2B5EF4-FFF2-40B4-BE49-F238E27FC236}">
                <a16:creationId xmlns:a16="http://schemas.microsoft.com/office/drawing/2014/main" id="{7FD66423-B172-62DA-A773-6F662E4FCDA9}"/>
              </a:ext>
            </a:extLst>
          </p:cNvPr>
          <p:cNvSpPr txBox="1"/>
          <p:nvPr/>
        </p:nvSpPr>
        <p:spPr>
          <a:xfrm>
            <a:off x="392638" y="6153105"/>
            <a:ext cx="9677400" cy="646331"/>
          </a:xfrm>
          <a:prstGeom prst="rect">
            <a:avLst/>
          </a:prstGeom>
          <a:noFill/>
        </p:spPr>
        <p:txBody>
          <a:bodyPr wrap="square" rtlCol="0">
            <a:spAutoFit/>
          </a:bodyPr>
          <a:lstStyle/>
          <a:p>
            <a:r>
              <a:rPr lang="de-DE" dirty="0">
                <a:hlinkClick r:id="rId3">
                  <a:extLst>
                    <a:ext uri="{A12FA001-AC4F-418D-AE19-62706E023703}">
                      <ahyp:hlinkClr xmlns:ahyp="http://schemas.microsoft.com/office/drawing/2018/hyperlinkcolor" val="tx"/>
                    </a:ext>
                  </a:extLst>
                </a:hlinkClick>
              </a:rPr>
              <a:t>Weitere Infos:</a:t>
            </a:r>
          </a:p>
          <a:p>
            <a:r>
              <a:rPr lang="de-DE" dirty="0">
                <a:solidFill>
                  <a:srgbClr val="92D050"/>
                </a:solidFill>
                <a:hlinkClick r:id="rId3">
                  <a:extLst>
                    <a:ext uri="{A12FA001-AC4F-418D-AE19-62706E023703}">
                      <ahyp:hlinkClr xmlns:ahyp="http://schemas.microsoft.com/office/drawing/2018/hyperlinkcolor" val="tx"/>
                    </a:ext>
                  </a:extLst>
                </a:hlinkClick>
              </a:rPr>
              <a:t>https://www.fu-berlin.de/studium/international/studium_ausland/erasmus_praktikum/index.html</a:t>
            </a:r>
            <a:r>
              <a:rPr lang="de-DE" dirty="0">
                <a:solidFill>
                  <a:srgbClr val="92D050"/>
                </a:solidFill>
              </a:rPr>
              <a:t> </a:t>
            </a:r>
          </a:p>
        </p:txBody>
      </p:sp>
      <p:pic>
        <p:nvPicPr>
          <p:cNvPr id="20" name="Grafik 19" descr="Ein Bild, das Muster, Grafiken, Pixel enthält.&#10;&#10;KI-generierte Inhalte können fehlerhaft sein.">
            <a:extLst>
              <a:ext uri="{FF2B5EF4-FFF2-40B4-BE49-F238E27FC236}">
                <a16:creationId xmlns:a16="http://schemas.microsoft.com/office/drawing/2014/main" id="{4FD094B0-3688-8C69-F643-1E549B9BA4B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211771" y="4308811"/>
            <a:ext cx="1980229" cy="1980229"/>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9796271" y="111252"/>
            <a:ext cx="2138159" cy="565403"/>
          </a:xfrm>
          <a:prstGeom prst="rect">
            <a:avLst/>
          </a:prstGeom>
          <a:blipFill>
            <a:blip r:embed="rId2" cstate="print"/>
            <a:stretch>
              <a:fillRect/>
            </a:stretch>
          </a:blipFill>
        </p:spPr>
        <p:txBody>
          <a:bodyPr wrap="square" lIns="0" tIns="0" rIns="0" bIns="0" rtlCol="0"/>
          <a:lstStyle/>
          <a:p>
            <a:endParaRPr/>
          </a:p>
        </p:txBody>
      </p:sp>
      <p:sp>
        <p:nvSpPr>
          <p:cNvPr id="3" name="object 3"/>
          <p:cNvSpPr txBox="1"/>
          <p:nvPr/>
        </p:nvSpPr>
        <p:spPr>
          <a:xfrm>
            <a:off x="922224" y="2425564"/>
            <a:ext cx="10144760" cy="2152512"/>
          </a:xfrm>
          <a:prstGeom prst="rect">
            <a:avLst/>
          </a:prstGeom>
        </p:spPr>
        <p:txBody>
          <a:bodyPr vert="horz" wrap="square" lIns="0" tIns="13335" rIns="0" bIns="0" rtlCol="0">
            <a:spAutoFit/>
          </a:bodyPr>
          <a:lstStyle/>
          <a:p>
            <a:pPr marL="299085" marR="5080" indent="-287020">
              <a:lnSpc>
                <a:spcPct val="100000"/>
              </a:lnSpc>
              <a:spcBef>
                <a:spcPts val="105"/>
              </a:spcBef>
              <a:buFont typeface="Calibri"/>
              <a:buChar char="•"/>
              <a:tabLst>
                <a:tab pos="299085" algn="l"/>
                <a:tab pos="299720" algn="l"/>
              </a:tabLst>
            </a:pPr>
            <a:r>
              <a:rPr sz="2000" spc="-10" dirty="0">
                <a:latin typeface="Calibri"/>
                <a:cs typeface="Calibri"/>
              </a:rPr>
              <a:t>in </a:t>
            </a:r>
            <a:r>
              <a:rPr sz="2000" spc="-15" dirty="0" err="1">
                <a:solidFill>
                  <a:srgbClr val="92D050"/>
                </a:solidFill>
                <a:latin typeface="Calibri"/>
                <a:cs typeface="Calibri"/>
              </a:rPr>
              <a:t>allen</a:t>
            </a:r>
            <a:r>
              <a:rPr sz="2000" spc="-15" dirty="0">
                <a:solidFill>
                  <a:srgbClr val="92D050"/>
                </a:solidFill>
                <a:latin typeface="Calibri"/>
                <a:cs typeface="Calibri"/>
              </a:rPr>
              <a:t> </a:t>
            </a:r>
            <a:r>
              <a:rPr sz="2000" spc="-10" dirty="0">
                <a:solidFill>
                  <a:srgbClr val="92D050"/>
                </a:solidFill>
                <a:latin typeface="Calibri"/>
                <a:cs typeface="Calibri"/>
              </a:rPr>
              <a:t>EU </a:t>
            </a:r>
            <a:r>
              <a:rPr sz="2000" spc="-20" dirty="0" err="1">
                <a:solidFill>
                  <a:srgbClr val="92D050"/>
                </a:solidFill>
                <a:latin typeface="Calibri"/>
                <a:cs typeface="Calibri"/>
              </a:rPr>
              <a:t>Mitgliedsstaaten</a:t>
            </a:r>
            <a:r>
              <a:rPr sz="2000" spc="-20" dirty="0">
                <a:solidFill>
                  <a:srgbClr val="92D050"/>
                </a:solidFill>
                <a:latin typeface="Calibri"/>
                <a:cs typeface="Calibri"/>
              </a:rPr>
              <a:t> </a:t>
            </a:r>
            <a:r>
              <a:rPr sz="2000" spc="-20" dirty="0" err="1">
                <a:latin typeface="Calibri"/>
                <a:cs typeface="Calibri"/>
              </a:rPr>
              <a:t>sowie</a:t>
            </a:r>
            <a:r>
              <a:rPr sz="2000" spc="-20" dirty="0">
                <a:latin typeface="Calibri"/>
                <a:cs typeface="Calibri"/>
              </a:rPr>
              <a:t> </a:t>
            </a:r>
            <a:r>
              <a:rPr sz="2000" spc="-10" dirty="0">
                <a:latin typeface="Calibri"/>
                <a:cs typeface="Calibri"/>
              </a:rPr>
              <a:t>in Island, </a:t>
            </a:r>
            <a:r>
              <a:rPr sz="2000" spc="-20" dirty="0">
                <a:latin typeface="Calibri"/>
                <a:cs typeface="Calibri"/>
              </a:rPr>
              <a:t>Liechtenstein, </a:t>
            </a:r>
            <a:r>
              <a:rPr sz="2000" spc="-15" dirty="0" err="1">
                <a:latin typeface="Calibri"/>
                <a:cs typeface="Calibri"/>
              </a:rPr>
              <a:t>Republik</a:t>
            </a:r>
            <a:r>
              <a:rPr sz="2000" spc="-15" dirty="0">
                <a:latin typeface="Calibri"/>
                <a:cs typeface="Calibri"/>
              </a:rPr>
              <a:t> </a:t>
            </a:r>
            <a:r>
              <a:rPr sz="2000" spc="-15" dirty="0" err="1">
                <a:latin typeface="Calibri"/>
                <a:cs typeface="Calibri"/>
              </a:rPr>
              <a:t>Nordmazedonien</a:t>
            </a:r>
            <a:r>
              <a:rPr sz="2000" spc="-15" dirty="0">
                <a:latin typeface="Calibri"/>
                <a:cs typeface="Calibri"/>
              </a:rPr>
              <a:t>, </a:t>
            </a:r>
            <a:r>
              <a:rPr sz="2000" spc="-15" dirty="0" err="1">
                <a:latin typeface="Calibri"/>
                <a:cs typeface="Calibri"/>
              </a:rPr>
              <a:t>Serbien</a:t>
            </a:r>
            <a:r>
              <a:rPr sz="2000" spc="-15" dirty="0">
                <a:latin typeface="Calibri"/>
                <a:cs typeface="Calibri"/>
              </a:rPr>
              <a:t>,  </a:t>
            </a:r>
            <a:r>
              <a:rPr sz="2000" spc="-40" dirty="0" err="1">
                <a:latin typeface="Calibri"/>
                <a:cs typeface="Calibri"/>
              </a:rPr>
              <a:t>Türkei</a:t>
            </a:r>
            <a:r>
              <a:rPr sz="2000" spc="-40" dirty="0">
                <a:latin typeface="Calibri"/>
                <a:cs typeface="Calibri"/>
              </a:rPr>
              <a:t> </a:t>
            </a:r>
            <a:r>
              <a:rPr sz="2000" spc="-5" dirty="0">
                <a:latin typeface="Calibri"/>
                <a:cs typeface="Calibri"/>
              </a:rPr>
              <a:t>und </a:t>
            </a:r>
            <a:r>
              <a:rPr sz="2000" spc="-20" dirty="0" err="1">
                <a:latin typeface="Calibri"/>
                <a:cs typeface="Calibri"/>
              </a:rPr>
              <a:t>Norwegen</a:t>
            </a:r>
            <a:endParaRPr sz="2000" dirty="0">
              <a:latin typeface="Calibri"/>
              <a:cs typeface="Calibri"/>
            </a:endParaRPr>
          </a:p>
          <a:p>
            <a:pPr>
              <a:lnSpc>
                <a:spcPct val="100000"/>
              </a:lnSpc>
              <a:spcBef>
                <a:spcPts val="15"/>
              </a:spcBef>
            </a:pPr>
            <a:endParaRPr sz="1950" dirty="0">
              <a:latin typeface="Calibri"/>
              <a:cs typeface="Calibri"/>
            </a:endParaRPr>
          </a:p>
          <a:p>
            <a:pPr marL="299085" indent="-287020">
              <a:lnSpc>
                <a:spcPct val="100000"/>
              </a:lnSpc>
              <a:spcBef>
                <a:spcPts val="5"/>
              </a:spcBef>
              <a:buFont typeface="Arial"/>
              <a:buChar char="•"/>
              <a:tabLst>
                <a:tab pos="299085" algn="l"/>
                <a:tab pos="299720" algn="l"/>
              </a:tabLst>
            </a:pPr>
            <a:r>
              <a:rPr sz="2000" spc="-15" dirty="0">
                <a:solidFill>
                  <a:srgbClr val="92D050"/>
                </a:solidFill>
                <a:latin typeface="Calibri"/>
                <a:cs typeface="Calibri"/>
              </a:rPr>
              <a:t>Schweiz</a:t>
            </a:r>
            <a:endParaRPr sz="2000" dirty="0">
              <a:solidFill>
                <a:srgbClr val="92D050"/>
              </a:solidFill>
              <a:latin typeface="Calibri"/>
              <a:cs typeface="Calibri"/>
            </a:endParaRPr>
          </a:p>
          <a:p>
            <a:pPr marL="469900" marR="1974850">
              <a:lnSpc>
                <a:spcPct val="100000"/>
              </a:lnSpc>
            </a:pPr>
            <a:r>
              <a:rPr lang="de-DE" sz="2000" spc="-15" dirty="0">
                <a:latin typeface="Calibri"/>
                <a:cs typeface="Calibri"/>
              </a:rPr>
              <a:t>Über das</a:t>
            </a:r>
            <a:r>
              <a:rPr sz="2000" spc="-15" dirty="0">
                <a:latin typeface="Calibri"/>
                <a:cs typeface="Calibri"/>
              </a:rPr>
              <a:t> </a:t>
            </a:r>
            <a:r>
              <a:rPr sz="2000" spc="-20" dirty="0">
                <a:latin typeface="Calibri"/>
                <a:cs typeface="Calibri"/>
              </a:rPr>
              <a:t>Swiss-European </a:t>
            </a:r>
            <a:r>
              <a:rPr sz="2000" spc="-15" dirty="0">
                <a:latin typeface="Calibri"/>
                <a:cs typeface="Calibri"/>
              </a:rPr>
              <a:t>Mobility </a:t>
            </a:r>
            <a:r>
              <a:rPr sz="2000" spc="-20" dirty="0">
                <a:latin typeface="Calibri"/>
                <a:cs typeface="Calibri"/>
              </a:rPr>
              <a:t>Project  </a:t>
            </a:r>
            <a:r>
              <a:rPr sz="2000" u="heavy" spc="-10" dirty="0">
                <a:solidFill>
                  <a:srgbClr val="92D050"/>
                </a:solidFill>
                <a:uFill>
                  <a:solidFill>
                    <a:srgbClr val="0000FF"/>
                  </a:solidFill>
                </a:uFill>
                <a:latin typeface="Calibri"/>
                <a:cs typeface="Calibri"/>
                <a:hlinkClick r:id="rId3">
                  <a:extLst>
                    <a:ext uri="{A12FA001-AC4F-418D-AE19-62706E023703}">
                      <ahyp:hlinkClr xmlns:ahyp="http://schemas.microsoft.com/office/drawing/2018/hyperlinkcolor" val="tx"/>
                    </a:ext>
                  </a:extLst>
                </a:hlinkClick>
              </a:rPr>
              <a:t>https://www.movetia.ch/</a:t>
            </a:r>
            <a:endParaRPr sz="2000" dirty="0">
              <a:solidFill>
                <a:srgbClr val="92D050"/>
              </a:solidFill>
              <a:latin typeface="Calibri"/>
              <a:cs typeface="Calibri"/>
            </a:endParaRPr>
          </a:p>
          <a:p>
            <a:pPr>
              <a:lnSpc>
                <a:spcPct val="100000"/>
              </a:lnSpc>
              <a:spcBef>
                <a:spcPts val="15"/>
              </a:spcBef>
            </a:pPr>
            <a:endParaRPr sz="1950" dirty="0">
              <a:latin typeface="Calibri"/>
              <a:cs typeface="Calibri"/>
            </a:endParaRPr>
          </a:p>
          <a:p>
            <a:pPr marL="299085" indent="-287020">
              <a:lnSpc>
                <a:spcPct val="100000"/>
              </a:lnSpc>
              <a:buFont typeface="Arial"/>
              <a:buChar char="•"/>
              <a:tabLst>
                <a:tab pos="299085" algn="l"/>
                <a:tab pos="299720" algn="l"/>
              </a:tabLst>
            </a:pPr>
            <a:r>
              <a:rPr sz="2000" spc="-25" dirty="0">
                <a:latin typeface="Calibri"/>
                <a:cs typeface="Calibri"/>
              </a:rPr>
              <a:t>Rest </a:t>
            </a:r>
            <a:r>
              <a:rPr sz="2000" spc="-10" dirty="0">
                <a:latin typeface="Calibri"/>
                <a:cs typeface="Calibri"/>
              </a:rPr>
              <a:t>der </a:t>
            </a:r>
            <a:r>
              <a:rPr sz="2000" spc="-30" dirty="0">
                <a:latin typeface="Calibri"/>
                <a:cs typeface="Calibri"/>
              </a:rPr>
              <a:t>Welt </a:t>
            </a:r>
            <a:r>
              <a:rPr sz="2000" spc="-15" dirty="0">
                <a:latin typeface="Calibri"/>
                <a:cs typeface="Calibri"/>
              </a:rPr>
              <a:t>(</a:t>
            </a:r>
            <a:r>
              <a:rPr lang="de-DE" sz="2000" spc="-15" dirty="0">
                <a:latin typeface="Calibri"/>
                <a:cs typeface="Calibri"/>
              </a:rPr>
              <a:t>außeruniversitäre Mittelgeber/Stipendien</a:t>
            </a:r>
            <a:r>
              <a:rPr sz="2000" spc="-20" dirty="0">
                <a:latin typeface="Calibri"/>
                <a:cs typeface="Calibri"/>
              </a:rPr>
              <a:t>)</a:t>
            </a:r>
            <a:endParaRPr sz="2000" dirty="0">
              <a:latin typeface="Calibri"/>
              <a:cs typeface="Calibri"/>
            </a:endParaRPr>
          </a:p>
        </p:txBody>
      </p:sp>
      <p:sp>
        <p:nvSpPr>
          <p:cNvPr id="4" name="object 4"/>
          <p:cNvSpPr txBox="1"/>
          <p:nvPr/>
        </p:nvSpPr>
        <p:spPr>
          <a:xfrm>
            <a:off x="129659" y="140210"/>
            <a:ext cx="3390265" cy="299720"/>
          </a:xfrm>
          <a:prstGeom prst="rect">
            <a:avLst/>
          </a:prstGeom>
        </p:spPr>
        <p:txBody>
          <a:bodyPr vert="horz" wrap="square" lIns="0" tIns="12700" rIns="0" bIns="0" rtlCol="0">
            <a:spAutoFit/>
          </a:bodyPr>
          <a:lstStyle/>
          <a:p>
            <a:pPr marL="12700">
              <a:lnSpc>
                <a:spcPct val="100000"/>
              </a:lnSpc>
              <a:spcBef>
                <a:spcPts val="100"/>
              </a:spcBef>
            </a:pPr>
            <a:r>
              <a:rPr sz="1800" spc="-5">
                <a:latin typeface="Calibri"/>
                <a:cs typeface="Calibri"/>
              </a:rPr>
              <a:t>AUSLANDSPRAKTIKA </a:t>
            </a:r>
            <a:r>
              <a:rPr sz="1800">
                <a:latin typeface="Calibri"/>
                <a:cs typeface="Calibri"/>
              </a:rPr>
              <a:t>&amp;</a:t>
            </a:r>
            <a:r>
              <a:rPr sz="1800" spc="-60">
                <a:latin typeface="Calibri"/>
                <a:cs typeface="Calibri"/>
              </a:rPr>
              <a:t> </a:t>
            </a:r>
            <a:r>
              <a:rPr sz="1800" spc="-10">
                <a:latin typeface="Calibri"/>
                <a:cs typeface="Calibri"/>
              </a:rPr>
              <a:t>FÖRDERUNG</a:t>
            </a:r>
            <a:endParaRPr sz="1800">
              <a:latin typeface="Calibri"/>
              <a:cs typeface="Calibri"/>
            </a:endParaRPr>
          </a:p>
        </p:txBody>
      </p:sp>
      <p:sp>
        <p:nvSpPr>
          <p:cNvPr id="5" name="object 5"/>
          <p:cNvSpPr txBox="1">
            <a:spLocks noGrp="1"/>
          </p:cNvSpPr>
          <p:nvPr>
            <p:ph type="title"/>
          </p:nvPr>
        </p:nvSpPr>
        <p:spPr>
          <a:xfrm>
            <a:off x="459345" y="681276"/>
            <a:ext cx="8816340" cy="913765"/>
          </a:xfrm>
          <a:prstGeom prst="rect">
            <a:avLst/>
          </a:prstGeom>
        </p:spPr>
        <p:txBody>
          <a:bodyPr vert="horz" wrap="square" lIns="0" tIns="12700" rIns="0" bIns="0" rtlCol="0">
            <a:spAutoFit/>
          </a:bodyPr>
          <a:lstStyle/>
          <a:p>
            <a:pPr marL="12700">
              <a:lnSpc>
                <a:spcPts val="4215"/>
              </a:lnSpc>
              <a:spcBef>
                <a:spcPts val="100"/>
              </a:spcBef>
            </a:pPr>
            <a:r>
              <a:rPr spc="-5" dirty="0"/>
              <a:t>PRAKTIKA NACH</a:t>
            </a:r>
            <a:r>
              <a:rPr spc="-10" dirty="0"/>
              <a:t> STUDIENABSCHLUSS</a:t>
            </a:r>
          </a:p>
          <a:p>
            <a:pPr marL="435609">
              <a:lnSpc>
                <a:spcPts val="2775"/>
              </a:lnSpc>
            </a:pPr>
            <a:r>
              <a:rPr sz="2400" spc="-5" dirty="0"/>
              <a:t>In </a:t>
            </a:r>
            <a:r>
              <a:rPr sz="2400" spc="-5" dirty="0" err="1"/>
              <a:t>welchen</a:t>
            </a:r>
            <a:r>
              <a:rPr sz="2400" spc="-5" dirty="0"/>
              <a:t> </a:t>
            </a:r>
            <a:r>
              <a:rPr sz="2400" spc="-5" dirty="0" err="1"/>
              <a:t>Zielländern</a:t>
            </a:r>
            <a:r>
              <a:rPr sz="2400" spc="-5" dirty="0"/>
              <a:t> </a:t>
            </a:r>
            <a:r>
              <a:rPr sz="2400" spc="-10" dirty="0" err="1"/>
              <a:t>kann</a:t>
            </a:r>
            <a:r>
              <a:rPr sz="2400" spc="-10" dirty="0"/>
              <a:t> </a:t>
            </a:r>
            <a:r>
              <a:rPr sz="2400" dirty="0"/>
              <a:t>ich </a:t>
            </a:r>
            <a:r>
              <a:rPr sz="2400" dirty="0" err="1"/>
              <a:t>ein</a:t>
            </a:r>
            <a:r>
              <a:rPr sz="2400" dirty="0"/>
              <a:t> </a:t>
            </a:r>
            <a:r>
              <a:rPr sz="2400" spc="-10" dirty="0" err="1"/>
              <a:t>Graduiertenpraktikum</a:t>
            </a:r>
            <a:r>
              <a:rPr sz="2400" spc="-70" dirty="0"/>
              <a:t> </a:t>
            </a:r>
            <a:r>
              <a:rPr sz="2400" spc="-5" dirty="0" err="1"/>
              <a:t>machen</a:t>
            </a:r>
            <a:r>
              <a:rPr sz="2400" spc="-5" dirty="0"/>
              <a:t>?</a:t>
            </a:r>
            <a:endParaRPr sz="24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48556" y="704732"/>
            <a:ext cx="7962044" cy="566181"/>
          </a:xfrm>
          <a:prstGeom prst="rect">
            <a:avLst/>
          </a:prstGeom>
        </p:spPr>
        <p:txBody>
          <a:bodyPr vert="horz" wrap="square" lIns="0" tIns="12065" rIns="0" bIns="0" rtlCol="0">
            <a:spAutoFit/>
          </a:bodyPr>
          <a:lstStyle/>
          <a:p>
            <a:pPr marL="12700">
              <a:lnSpc>
                <a:spcPct val="100000"/>
              </a:lnSpc>
              <a:spcBef>
                <a:spcPts val="95"/>
              </a:spcBef>
            </a:pPr>
            <a:r>
              <a:rPr b="0" spc="-35" dirty="0" err="1">
                <a:latin typeface="Calibri Light"/>
                <a:cs typeface="Calibri Light"/>
              </a:rPr>
              <a:t>Kontakt</a:t>
            </a:r>
            <a:r>
              <a:rPr b="0" spc="-35" dirty="0">
                <a:latin typeface="Calibri Light"/>
                <a:cs typeface="Calibri Light"/>
              </a:rPr>
              <a:t> </a:t>
            </a:r>
            <a:r>
              <a:rPr b="0" spc="-5" dirty="0">
                <a:latin typeface="Calibri Light"/>
                <a:cs typeface="Calibri Light"/>
              </a:rPr>
              <a:t>/</a:t>
            </a:r>
            <a:r>
              <a:rPr b="0" spc="10" dirty="0">
                <a:latin typeface="Calibri Light"/>
                <a:cs typeface="Calibri Light"/>
              </a:rPr>
              <a:t> </a:t>
            </a:r>
            <a:r>
              <a:rPr b="0" spc="-10" dirty="0" err="1">
                <a:latin typeface="Calibri Light"/>
                <a:cs typeface="Calibri Light"/>
              </a:rPr>
              <a:t>Ansprechpartner</a:t>
            </a:r>
            <a:r>
              <a:rPr lang="de-DE" b="0" spc="-10" dirty="0">
                <a:latin typeface="Calibri Light"/>
                <a:cs typeface="Calibri Light"/>
              </a:rPr>
              <a:t>:</a:t>
            </a:r>
            <a:r>
              <a:rPr b="0" spc="-10" dirty="0" err="1">
                <a:latin typeface="Calibri Light"/>
                <a:cs typeface="Calibri Light"/>
              </a:rPr>
              <a:t>innen</a:t>
            </a:r>
            <a:r>
              <a:rPr lang="de-DE" b="0" spc="-10" dirty="0">
                <a:latin typeface="Calibri Light"/>
                <a:cs typeface="Calibri Light"/>
              </a:rPr>
              <a:t> </a:t>
            </a:r>
            <a:r>
              <a:rPr lang="de-DE" b="0" spc="-10" dirty="0" err="1">
                <a:latin typeface="Calibri Light"/>
                <a:cs typeface="Calibri Light"/>
              </a:rPr>
              <a:t>IfSKA</a:t>
            </a:r>
            <a:endParaRPr dirty="0">
              <a:latin typeface="Calibri Light"/>
              <a:cs typeface="Calibri Light"/>
            </a:endParaRPr>
          </a:p>
        </p:txBody>
      </p:sp>
      <p:sp>
        <p:nvSpPr>
          <p:cNvPr id="3" name="object 3"/>
          <p:cNvSpPr txBox="1"/>
          <p:nvPr/>
        </p:nvSpPr>
        <p:spPr>
          <a:xfrm>
            <a:off x="710596" y="1491655"/>
            <a:ext cx="6223604" cy="4774384"/>
          </a:xfrm>
          <a:prstGeom prst="rect">
            <a:avLst/>
          </a:prstGeom>
        </p:spPr>
        <p:txBody>
          <a:bodyPr vert="horz" wrap="square" lIns="0" tIns="105410" rIns="0" bIns="0" rtlCol="0">
            <a:spAutoFit/>
          </a:bodyPr>
          <a:lstStyle/>
          <a:p>
            <a:pPr marL="12700">
              <a:lnSpc>
                <a:spcPct val="100000"/>
              </a:lnSpc>
              <a:spcBef>
                <a:spcPts val="830"/>
              </a:spcBef>
            </a:pPr>
            <a:r>
              <a:rPr sz="2400" spc="-15" dirty="0" err="1">
                <a:solidFill>
                  <a:srgbClr val="92D050"/>
                </a:solidFill>
                <a:latin typeface="Calibri"/>
                <a:cs typeface="Calibri"/>
              </a:rPr>
              <a:t>Fachkoordination</a:t>
            </a:r>
            <a:r>
              <a:rPr sz="2400" spc="-15" dirty="0">
                <a:solidFill>
                  <a:srgbClr val="92D050"/>
                </a:solidFill>
                <a:latin typeface="Calibri"/>
                <a:cs typeface="Calibri"/>
              </a:rPr>
              <a:t>: </a:t>
            </a:r>
            <a:br>
              <a:rPr lang="de-DE" sz="2200" spc="-15" dirty="0">
                <a:latin typeface="Calibri"/>
                <a:cs typeface="Calibri"/>
              </a:rPr>
            </a:br>
            <a:r>
              <a:rPr lang="de-DE" sz="2400" spc="-15" dirty="0">
                <a:latin typeface="Calibri"/>
                <a:cs typeface="Calibri"/>
              </a:rPr>
              <a:t>Katharina Kirchhoff &amp; </a:t>
            </a:r>
            <a:r>
              <a:rPr sz="2400" spc="-20" dirty="0">
                <a:latin typeface="Calibri"/>
                <a:cs typeface="Calibri"/>
              </a:rPr>
              <a:t>Stefan</a:t>
            </a:r>
            <a:r>
              <a:rPr sz="2400" spc="-5" dirty="0">
                <a:latin typeface="Calibri"/>
                <a:cs typeface="Calibri"/>
              </a:rPr>
              <a:t> </a:t>
            </a:r>
            <a:r>
              <a:rPr sz="2400" spc="-10" dirty="0">
                <a:latin typeface="Calibri"/>
                <a:cs typeface="Calibri"/>
              </a:rPr>
              <a:t>Hoffmann</a:t>
            </a:r>
            <a:endParaRPr sz="2400" dirty="0">
              <a:latin typeface="Calibri"/>
              <a:cs typeface="Calibri"/>
            </a:endParaRPr>
          </a:p>
          <a:p>
            <a:pPr marL="355600" indent="-342900">
              <a:lnSpc>
                <a:spcPct val="100000"/>
              </a:lnSpc>
              <a:spcBef>
                <a:spcPts val="735"/>
              </a:spcBef>
              <a:buFont typeface="Arial" panose="020B0604020202020204" pitchFamily="34" charset="0"/>
              <a:buChar char="•"/>
              <a:tabLst>
                <a:tab pos="240665" algn="l"/>
                <a:tab pos="241300" algn="l"/>
              </a:tabLst>
            </a:pPr>
            <a:r>
              <a:rPr sz="2200" spc="-15" dirty="0" err="1">
                <a:latin typeface="Calibri"/>
                <a:cs typeface="Calibri"/>
              </a:rPr>
              <a:t>Bewerbungsprozess</a:t>
            </a:r>
            <a:r>
              <a:rPr sz="2200" spc="15" dirty="0">
                <a:latin typeface="Calibri"/>
                <a:cs typeface="Calibri"/>
              </a:rPr>
              <a:t> </a:t>
            </a:r>
            <a:r>
              <a:rPr sz="2200" spc="-10" dirty="0">
                <a:latin typeface="Calibri"/>
                <a:cs typeface="Calibri"/>
              </a:rPr>
              <a:t>Erasmus+</a:t>
            </a:r>
            <a:endParaRPr sz="2200" dirty="0">
              <a:latin typeface="Calibri"/>
              <a:cs typeface="Calibri"/>
            </a:endParaRPr>
          </a:p>
          <a:p>
            <a:pPr marL="355600" indent="-342900">
              <a:lnSpc>
                <a:spcPct val="100000"/>
              </a:lnSpc>
              <a:spcBef>
                <a:spcPts val="730"/>
              </a:spcBef>
              <a:buFont typeface="Arial" panose="020B0604020202020204" pitchFamily="34" charset="0"/>
              <a:buChar char="•"/>
              <a:tabLst>
                <a:tab pos="240665" algn="l"/>
                <a:tab pos="241300" algn="l"/>
              </a:tabLst>
            </a:pPr>
            <a:r>
              <a:rPr sz="2200" spc="-5" dirty="0">
                <a:latin typeface="Calibri"/>
                <a:cs typeface="Calibri"/>
              </a:rPr>
              <a:t>Learning</a:t>
            </a:r>
            <a:r>
              <a:rPr sz="2200" spc="-15" dirty="0">
                <a:latin typeface="Calibri"/>
                <a:cs typeface="Calibri"/>
              </a:rPr>
              <a:t> Agreements</a:t>
            </a:r>
            <a:endParaRPr sz="2200" dirty="0">
              <a:latin typeface="Calibri"/>
              <a:cs typeface="Calibri"/>
            </a:endParaRPr>
          </a:p>
          <a:p>
            <a:pPr marL="355600" marR="381635" indent="-342900">
              <a:lnSpc>
                <a:spcPts val="2380"/>
              </a:lnSpc>
              <a:spcBef>
                <a:spcPts val="1040"/>
              </a:spcBef>
              <a:buFont typeface="Arial" panose="020B0604020202020204" pitchFamily="34" charset="0"/>
              <a:buChar char="•"/>
              <a:tabLst>
                <a:tab pos="240665" algn="l"/>
                <a:tab pos="241300" algn="l"/>
              </a:tabLst>
            </a:pPr>
            <a:r>
              <a:rPr sz="2200" spc="-15" dirty="0" err="1">
                <a:latin typeface="Calibri"/>
                <a:cs typeface="Calibri"/>
              </a:rPr>
              <a:t>Anerkennung</a:t>
            </a:r>
            <a:r>
              <a:rPr sz="2200" spc="-15" dirty="0">
                <a:latin typeface="Calibri"/>
                <a:cs typeface="Calibri"/>
              </a:rPr>
              <a:t> </a:t>
            </a:r>
            <a:r>
              <a:rPr sz="2200" spc="-10" dirty="0">
                <a:latin typeface="Calibri"/>
                <a:cs typeface="Calibri"/>
              </a:rPr>
              <a:t>von </a:t>
            </a:r>
            <a:r>
              <a:rPr sz="2200" spc="-10" dirty="0" err="1">
                <a:latin typeface="Calibri"/>
                <a:cs typeface="Calibri"/>
              </a:rPr>
              <a:t>Studienleistungen</a:t>
            </a:r>
            <a:r>
              <a:rPr sz="2200" spc="-10" dirty="0">
                <a:latin typeface="Calibri"/>
                <a:cs typeface="Calibri"/>
              </a:rPr>
              <a:t> </a:t>
            </a:r>
            <a:r>
              <a:rPr sz="2200" spc="-5" dirty="0" err="1">
                <a:latin typeface="Calibri"/>
                <a:cs typeface="Calibri"/>
              </a:rPr>
              <a:t>aus</a:t>
            </a:r>
            <a:r>
              <a:rPr sz="2200" spc="-5" dirty="0">
                <a:latin typeface="Calibri"/>
                <a:cs typeface="Calibri"/>
              </a:rPr>
              <a:t> </a:t>
            </a:r>
            <a:r>
              <a:rPr sz="2200" spc="-10" dirty="0">
                <a:latin typeface="Calibri"/>
                <a:cs typeface="Calibri"/>
              </a:rPr>
              <a:t>dem  </a:t>
            </a:r>
            <a:r>
              <a:rPr sz="2200" spc="-5" dirty="0" err="1">
                <a:latin typeface="Calibri"/>
                <a:cs typeface="Calibri"/>
              </a:rPr>
              <a:t>Ausland</a:t>
            </a:r>
            <a:r>
              <a:rPr sz="2200" spc="-5" dirty="0">
                <a:latin typeface="Calibri"/>
                <a:cs typeface="Calibri"/>
              </a:rPr>
              <a:t> </a:t>
            </a:r>
            <a:r>
              <a:rPr sz="2200" spc="-10" dirty="0">
                <a:latin typeface="Calibri"/>
                <a:cs typeface="Calibri"/>
              </a:rPr>
              <a:t>(</a:t>
            </a:r>
            <a:r>
              <a:rPr sz="2200" spc="-10" dirty="0" err="1">
                <a:latin typeface="Calibri"/>
                <a:cs typeface="Calibri"/>
              </a:rPr>
              <a:t>auch</a:t>
            </a:r>
            <a:r>
              <a:rPr sz="2200" spc="-15" dirty="0">
                <a:latin typeface="Calibri"/>
                <a:cs typeface="Calibri"/>
              </a:rPr>
              <a:t> </a:t>
            </a:r>
            <a:r>
              <a:rPr sz="2200" spc="-15" dirty="0" err="1">
                <a:latin typeface="Calibri"/>
                <a:cs typeface="Calibri"/>
              </a:rPr>
              <a:t>Direktaustausch</a:t>
            </a:r>
            <a:r>
              <a:rPr sz="2200" spc="-15" dirty="0">
                <a:latin typeface="Calibri"/>
                <a:cs typeface="Calibri"/>
              </a:rPr>
              <a:t>)</a:t>
            </a:r>
            <a:endParaRPr sz="2200" dirty="0">
              <a:latin typeface="Calibri"/>
              <a:cs typeface="Calibri"/>
            </a:endParaRPr>
          </a:p>
          <a:p>
            <a:pPr marL="354965" marR="225425" indent="-342900">
              <a:lnSpc>
                <a:spcPts val="2380"/>
              </a:lnSpc>
              <a:spcBef>
                <a:spcPts val="990"/>
              </a:spcBef>
              <a:buFont typeface="Arial" panose="020B0604020202020204" pitchFamily="34" charset="0"/>
              <a:buChar char="•"/>
              <a:tabLst>
                <a:tab pos="240665" algn="l"/>
                <a:tab pos="241300" algn="l"/>
              </a:tabLst>
            </a:pPr>
            <a:r>
              <a:rPr lang="de-DE" sz="2200" spc="-5" dirty="0">
                <a:solidFill>
                  <a:srgbClr val="92D050"/>
                </a:solidFill>
                <a:latin typeface="Calibri"/>
                <a:cs typeface="Calibri"/>
              </a:rPr>
              <a:t>Nicht </a:t>
            </a:r>
            <a:r>
              <a:rPr sz="2200" spc="-5" dirty="0">
                <a:latin typeface="Calibri"/>
                <a:cs typeface="Calibri"/>
              </a:rPr>
              <a:t>für </a:t>
            </a:r>
            <a:r>
              <a:rPr sz="2200" spc="-10" dirty="0">
                <a:latin typeface="Calibri"/>
                <a:cs typeface="Calibri"/>
              </a:rPr>
              <a:t>Erasmus+ </a:t>
            </a:r>
            <a:r>
              <a:rPr sz="2200" spc="-10" dirty="0" err="1">
                <a:latin typeface="Calibri"/>
                <a:cs typeface="Calibri"/>
              </a:rPr>
              <a:t>weltweit</a:t>
            </a:r>
            <a:r>
              <a:rPr sz="2200" spc="-10" dirty="0">
                <a:latin typeface="Calibri"/>
                <a:cs typeface="Calibri"/>
              </a:rPr>
              <a:t> und  </a:t>
            </a:r>
            <a:r>
              <a:rPr sz="2200" spc="-15" dirty="0">
                <a:latin typeface="Calibri"/>
                <a:cs typeface="Calibri"/>
              </a:rPr>
              <a:t>Direktaustau</a:t>
            </a:r>
            <a:r>
              <a:rPr lang="de-DE" sz="2200" spc="-15" dirty="0">
                <a:latin typeface="Calibri"/>
                <a:cs typeface="Calibri"/>
              </a:rPr>
              <a:t>s</a:t>
            </a:r>
            <a:r>
              <a:rPr sz="2200" spc="-15" dirty="0" err="1">
                <a:latin typeface="Calibri"/>
                <a:cs typeface="Calibri"/>
              </a:rPr>
              <a:t>ch</a:t>
            </a:r>
            <a:endParaRPr sz="2200" dirty="0">
              <a:latin typeface="Calibri"/>
              <a:cs typeface="Calibri"/>
            </a:endParaRPr>
          </a:p>
          <a:p>
            <a:pPr marL="12700" marR="5080">
              <a:lnSpc>
                <a:spcPts val="2380"/>
              </a:lnSpc>
              <a:spcBef>
                <a:spcPts val="985"/>
              </a:spcBef>
            </a:pPr>
            <a:r>
              <a:rPr sz="2400" spc="-10" dirty="0" err="1">
                <a:solidFill>
                  <a:srgbClr val="92D050"/>
                </a:solidFill>
                <a:latin typeface="Calibri"/>
                <a:cs typeface="Calibri"/>
              </a:rPr>
              <a:t>Sprechstunde</a:t>
            </a:r>
            <a:r>
              <a:rPr sz="2400" spc="-10" dirty="0">
                <a:solidFill>
                  <a:srgbClr val="92D050"/>
                </a:solidFill>
                <a:latin typeface="Calibri"/>
                <a:cs typeface="Calibri"/>
              </a:rPr>
              <a:t>:</a:t>
            </a:r>
            <a:endParaRPr lang="de-DE" sz="2400" spc="-10" dirty="0">
              <a:solidFill>
                <a:srgbClr val="92D050"/>
              </a:solidFill>
              <a:latin typeface="Calibri"/>
              <a:cs typeface="Calibri"/>
            </a:endParaRPr>
          </a:p>
          <a:p>
            <a:pPr marL="12700" marR="5080">
              <a:lnSpc>
                <a:spcPts val="2380"/>
              </a:lnSpc>
              <a:spcBef>
                <a:spcPts val="985"/>
              </a:spcBef>
            </a:pPr>
            <a:r>
              <a:rPr lang="de-DE" sz="2200" spc="-10" dirty="0">
                <a:latin typeface="Calibri"/>
                <a:cs typeface="Calibri"/>
              </a:rPr>
              <a:t>Katharina Kirchhoff: dienstags und donnerstags 11-12 Uhr, persönlich und telefonisch (030/838-57696) </a:t>
            </a:r>
          </a:p>
          <a:p>
            <a:pPr marL="12700" marR="5080">
              <a:lnSpc>
                <a:spcPts val="2380"/>
              </a:lnSpc>
              <a:spcBef>
                <a:spcPts val="985"/>
              </a:spcBef>
            </a:pPr>
            <a:r>
              <a:rPr lang="de-DE" sz="2200" spc="-15" dirty="0">
                <a:latin typeface="Calibri"/>
                <a:cs typeface="Calibri"/>
              </a:rPr>
              <a:t>Stefan Hoffmann: </a:t>
            </a:r>
            <a:r>
              <a:rPr sz="2200" spc="-15" dirty="0" err="1">
                <a:latin typeface="Calibri"/>
                <a:cs typeface="Calibri"/>
              </a:rPr>
              <a:t>montags</a:t>
            </a:r>
            <a:r>
              <a:rPr sz="2200" spc="-15" dirty="0">
                <a:latin typeface="Calibri"/>
                <a:cs typeface="Calibri"/>
              </a:rPr>
              <a:t> </a:t>
            </a:r>
            <a:r>
              <a:rPr sz="2200" spc="-5" dirty="0">
                <a:latin typeface="Calibri"/>
                <a:cs typeface="Calibri"/>
              </a:rPr>
              <a:t>bis </a:t>
            </a:r>
            <a:r>
              <a:rPr sz="2200" spc="-15" dirty="0" err="1">
                <a:latin typeface="Calibri"/>
                <a:cs typeface="Calibri"/>
              </a:rPr>
              <a:t>donnerstags</a:t>
            </a:r>
            <a:r>
              <a:rPr sz="2200" spc="-15" dirty="0">
                <a:latin typeface="Calibri"/>
                <a:cs typeface="Calibri"/>
              </a:rPr>
              <a:t> </a:t>
            </a:r>
            <a:r>
              <a:rPr sz="2200" spc="-10" dirty="0">
                <a:latin typeface="Calibri"/>
                <a:cs typeface="Calibri"/>
              </a:rPr>
              <a:t>von </a:t>
            </a:r>
            <a:r>
              <a:rPr sz="2200" spc="-5" dirty="0">
                <a:latin typeface="Calibri"/>
                <a:cs typeface="Calibri"/>
              </a:rPr>
              <a:t>10-11</a:t>
            </a:r>
            <a:r>
              <a:rPr lang="de-DE" sz="2200" spc="-5" dirty="0">
                <a:latin typeface="Calibri"/>
                <a:cs typeface="Calibri"/>
              </a:rPr>
              <a:t> </a:t>
            </a:r>
            <a:r>
              <a:rPr sz="2200" spc="-10" dirty="0">
                <a:latin typeface="Calibri"/>
                <a:cs typeface="Calibri"/>
              </a:rPr>
              <a:t>Uhr</a:t>
            </a:r>
            <a:r>
              <a:rPr lang="de-DE" sz="2200" spc="-10" dirty="0">
                <a:latin typeface="Calibri"/>
                <a:cs typeface="Calibri"/>
              </a:rPr>
              <a:t>, persönlich und telefonisch</a:t>
            </a:r>
            <a:r>
              <a:rPr sz="2200" dirty="0">
                <a:latin typeface="Calibri"/>
                <a:cs typeface="Calibri"/>
              </a:rPr>
              <a:t> </a:t>
            </a:r>
            <a:r>
              <a:rPr lang="de-DE" sz="2200" dirty="0">
                <a:latin typeface="Calibri"/>
                <a:cs typeface="Calibri"/>
              </a:rPr>
              <a:t>(</a:t>
            </a:r>
            <a:r>
              <a:rPr sz="2200" spc="-5" dirty="0">
                <a:latin typeface="Calibri"/>
                <a:cs typeface="Calibri"/>
              </a:rPr>
              <a:t>030/838-5</a:t>
            </a:r>
            <a:r>
              <a:rPr lang="de-DE" sz="2200" spc="-5" dirty="0">
                <a:latin typeface="Calibri"/>
                <a:cs typeface="Calibri"/>
              </a:rPr>
              <a:t>3971)</a:t>
            </a:r>
            <a:endParaRPr sz="2200" dirty="0">
              <a:latin typeface="Calibri"/>
              <a:cs typeface="Calibri"/>
            </a:endParaRPr>
          </a:p>
        </p:txBody>
      </p:sp>
      <p:sp>
        <p:nvSpPr>
          <p:cNvPr id="4" name="object 4"/>
          <p:cNvSpPr txBox="1"/>
          <p:nvPr/>
        </p:nvSpPr>
        <p:spPr>
          <a:xfrm>
            <a:off x="7039514" y="1720831"/>
            <a:ext cx="4312920" cy="1323975"/>
          </a:xfrm>
          <a:prstGeom prst="rect">
            <a:avLst/>
          </a:prstGeom>
        </p:spPr>
        <p:txBody>
          <a:bodyPr vert="horz" wrap="square" lIns="0" tIns="170815" rIns="0" bIns="0" rtlCol="0">
            <a:spAutoFit/>
          </a:bodyPr>
          <a:lstStyle/>
          <a:p>
            <a:pPr algn="ctr">
              <a:lnSpc>
                <a:spcPct val="100000"/>
              </a:lnSpc>
              <a:spcBef>
                <a:spcPts val="1345"/>
              </a:spcBef>
            </a:pPr>
            <a:r>
              <a:rPr sz="2000" spc="-5" dirty="0">
                <a:latin typeface="Calibri"/>
                <a:cs typeface="Calibri"/>
              </a:rPr>
              <a:t>Erasmus+ </a:t>
            </a:r>
            <a:r>
              <a:rPr sz="2000" spc="-10" dirty="0" err="1">
                <a:latin typeface="Calibri"/>
                <a:cs typeface="Calibri"/>
              </a:rPr>
              <a:t>Mobilitätswebsite</a:t>
            </a:r>
            <a:r>
              <a:rPr sz="2000" spc="-10" dirty="0">
                <a:latin typeface="Calibri"/>
                <a:cs typeface="Calibri"/>
              </a:rPr>
              <a:t> </a:t>
            </a:r>
            <a:r>
              <a:rPr sz="2000" dirty="0">
                <a:latin typeface="Calibri"/>
                <a:cs typeface="Calibri"/>
              </a:rPr>
              <a:t>des </a:t>
            </a:r>
            <a:r>
              <a:rPr sz="2000" spc="-5" dirty="0" err="1">
                <a:latin typeface="Calibri"/>
                <a:cs typeface="Calibri"/>
              </a:rPr>
              <a:t>Instituts</a:t>
            </a:r>
            <a:r>
              <a:rPr sz="2000" spc="-5" dirty="0">
                <a:latin typeface="Calibri"/>
                <a:cs typeface="Calibri"/>
              </a:rPr>
              <a:t>:</a:t>
            </a:r>
            <a:endParaRPr sz="2000" dirty="0">
              <a:latin typeface="Calibri"/>
              <a:cs typeface="Calibri"/>
            </a:endParaRPr>
          </a:p>
          <a:p>
            <a:pPr marL="329565" marR="321945" indent="3175" algn="ctr">
              <a:lnSpc>
                <a:spcPts val="1510"/>
              </a:lnSpc>
              <a:spcBef>
                <a:spcPts val="1070"/>
              </a:spcBef>
            </a:pPr>
            <a:r>
              <a:rPr sz="1400" u="sng" spc="-10" dirty="0">
                <a:solidFill>
                  <a:srgbClr val="92D050"/>
                </a:solidFill>
                <a:uFill>
                  <a:solidFill>
                    <a:srgbClr val="0562C1"/>
                  </a:solidFill>
                </a:uFill>
                <a:latin typeface="Calibri"/>
                <a:cs typeface="Calibri"/>
                <a:hlinkClick r:id="rId2">
                  <a:extLst>
                    <a:ext uri="{A12FA001-AC4F-418D-AE19-62706E023703}">
                      <ahyp:hlinkClr xmlns:ahyp="http://schemas.microsoft.com/office/drawing/2018/hyperlinkcolor" val="tx"/>
                    </a:ext>
                  </a:extLst>
                </a:hlinkClick>
              </a:rPr>
              <a:t>https://www.polsoz.fu- </a:t>
            </a:r>
            <a:r>
              <a:rPr sz="1400" spc="-10" dirty="0">
                <a:solidFill>
                  <a:srgbClr val="92D050"/>
                </a:solidFill>
                <a:latin typeface="Calibri"/>
                <a:cs typeface="Calibri"/>
                <a:hlinkClick r:id="rId2">
                  <a:extLst>
                    <a:ext uri="{A12FA001-AC4F-418D-AE19-62706E023703}">
                      <ahyp:hlinkClr xmlns:ahyp="http://schemas.microsoft.com/office/drawing/2018/hyperlinkcolor" val="tx"/>
                    </a:ext>
                  </a:extLst>
                </a:hlinkClick>
              </a:rPr>
              <a:t> </a:t>
            </a:r>
            <a:r>
              <a:rPr sz="1400" u="sng" spc="-10" dirty="0">
                <a:solidFill>
                  <a:srgbClr val="92D050"/>
                </a:solidFill>
                <a:uFill>
                  <a:solidFill>
                    <a:srgbClr val="0562C1"/>
                  </a:solidFill>
                </a:uFill>
                <a:latin typeface="Calibri"/>
                <a:cs typeface="Calibri"/>
                <a:hlinkClick r:id="rId2">
                  <a:extLst>
                    <a:ext uri="{A12FA001-AC4F-418D-AE19-62706E023703}">
                      <ahyp:hlinkClr xmlns:ahyp="http://schemas.microsoft.com/office/drawing/2018/hyperlinkcolor" val="tx"/>
                    </a:ext>
                  </a:extLst>
                </a:hlinkClick>
              </a:rPr>
              <a:t>berlin.de/</a:t>
            </a:r>
            <a:r>
              <a:rPr sz="1400" u="sng" spc="-10" dirty="0" err="1">
                <a:solidFill>
                  <a:srgbClr val="92D050"/>
                </a:solidFill>
                <a:uFill>
                  <a:solidFill>
                    <a:srgbClr val="0562C1"/>
                  </a:solidFill>
                </a:uFill>
                <a:latin typeface="Calibri"/>
                <a:cs typeface="Calibri"/>
                <a:hlinkClick r:id="rId2">
                  <a:extLst>
                    <a:ext uri="{A12FA001-AC4F-418D-AE19-62706E023703}">
                      <ahyp:hlinkClr xmlns:ahyp="http://schemas.microsoft.com/office/drawing/2018/hyperlinkcolor" val="tx"/>
                    </a:ext>
                  </a:extLst>
                </a:hlinkClick>
              </a:rPr>
              <a:t>ethnologie</a:t>
            </a:r>
            <a:r>
              <a:rPr sz="1400" u="sng" spc="-10" dirty="0">
                <a:solidFill>
                  <a:srgbClr val="92D050"/>
                </a:solidFill>
                <a:uFill>
                  <a:solidFill>
                    <a:srgbClr val="0562C1"/>
                  </a:solidFill>
                </a:uFill>
                <a:latin typeface="Calibri"/>
                <a:cs typeface="Calibri"/>
                <a:hlinkClick r:id="rId2">
                  <a:extLst>
                    <a:ext uri="{A12FA001-AC4F-418D-AE19-62706E023703}">
                      <ahyp:hlinkClr xmlns:ahyp="http://schemas.microsoft.com/office/drawing/2018/hyperlinkcolor" val="tx"/>
                    </a:ext>
                  </a:extLst>
                </a:hlinkClick>
              </a:rPr>
              <a:t>/studium/</a:t>
            </a:r>
            <a:r>
              <a:rPr sz="1400" u="sng" spc="-10" dirty="0" err="1">
                <a:solidFill>
                  <a:srgbClr val="92D050"/>
                </a:solidFill>
                <a:uFill>
                  <a:solidFill>
                    <a:srgbClr val="0562C1"/>
                  </a:solidFill>
                </a:uFill>
                <a:latin typeface="Calibri"/>
                <a:cs typeface="Calibri"/>
                <a:hlinkClick r:id="rId2">
                  <a:extLst>
                    <a:ext uri="{A12FA001-AC4F-418D-AE19-62706E023703}">
                      <ahyp:hlinkClr xmlns:ahyp="http://schemas.microsoft.com/office/drawing/2018/hyperlinkcolor" val="tx"/>
                    </a:ext>
                  </a:extLst>
                </a:hlinkClick>
              </a:rPr>
              <a:t>erasmus</a:t>
            </a:r>
            <a:r>
              <a:rPr sz="1400" u="sng" spc="-10" dirty="0">
                <a:solidFill>
                  <a:srgbClr val="92D050"/>
                </a:solidFill>
                <a:uFill>
                  <a:solidFill>
                    <a:srgbClr val="0562C1"/>
                  </a:solidFill>
                </a:uFill>
                <a:latin typeface="Calibri"/>
                <a:cs typeface="Calibri"/>
                <a:hlinkClick r:id="rId2">
                  <a:extLst>
                    <a:ext uri="{A12FA001-AC4F-418D-AE19-62706E023703}">
                      <ahyp:hlinkClr xmlns:ahyp="http://schemas.microsoft.com/office/drawing/2018/hyperlinkcolor" val="tx"/>
                    </a:ext>
                  </a:extLst>
                </a:hlinkClick>
              </a:rPr>
              <a:t>/index.html</a:t>
            </a:r>
            <a:endParaRPr sz="1400" dirty="0">
              <a:solidFill>
                <a:srgbClr val="92D050"/>
              </a:solidFill>
              <a:latin typeface="Calibri"/>
              <a:cs typeface="Calibri"/>
            </a:endParaRPr>
          </a:p>
          <a:p>
            <a:pPr algn="ctr">
              <a:lnSpc>
                <a:spcPct val="100000"/>
              </a:lnSpc>
              <a:spcBef>
                <a:spcPts val="805"/>
              </a:spcBef>
            </a:pPr>
            <a:r>
              <a:rPr sz="1400" spc="-5" dirty="0">
                <a:solidFill>
                  <a:srgbClr val="767070"/>
                </a:solidFill>
                <a:latin typeface="Calibri"/>
                <a:cs typeface="Calibri"/>
              </a:rPr>
              <a:t>[die </a:t>
            </a:r>
            <a:r>
              <a:rPr sz="1400" spc="-5" dirty="0" err="1">
                <a:solidFill>
                  <a:srgbClr val="767070"/>
                </a:solidFill>
                <a:latin typeface="Calibri"/>
                <a:cs typeface="Calibri"/>
              </a:rPr>
              <a:t>heutige</a:t>
            </a:r>
            <a:r>
              <a:rPr sz="1400" spc="-5" dirty="0">
                <a:solidFill>
                  <a:srgbClr val="767070"/>
                </a:solidFill>
                <a:latin typeface="Calibri"/>
                <a:cs typeface="Calibri"/>
              </a:rPr>
              <a:t> </a:t>
            </a:r>
            <a:r>
              <a:rPr sz="1400" dirty="0" err="1">
                <a:solidFill>
                  <a:srgbClr val="767070"/>
                </a:solidFill>
                <a:latin typeface="Calibri"/>
                <a:cs typeface="Calibri"/>
              </a:rPr>
              <a:t>PPt</a:t>
            </a:r>
            <a:r>
              <a:rPr sz="1400" dirty="0">
                <a:solidFill>
                  <a:srgbClr val="767070"/>
                </a:solidFill>
                <a:latin typeface="Calibri"/>
                <a:cs typeface="Calibri"/>
              </a:rPr>
              <a:t> </a:t>
            </a:r>
            <a:r>
              <a:rPr sz="1400" spc="-5" dirty="0" err="1">
                <a:solidFill>
                  <a:srgbClr val="767070"/>
                </a:solidFill>
                <a:latin typeface="Calibri"/>
                <a:cs typeface="Calibri"/>
              </a:rPr>
              <a:t>wird</a:t>
            </a:r>
            <a:r>
              <a:rPr sz="1400" spc="-5" dirty="0">
                <a:solidFill>
                  <a:srgbClr val="767070"/>
                </a:solidFill>
                <a:latin typeface="Calibri"/>
                <a:cs typeface="Calibri"/>
              </a:rPr>
              <a:t> </a:t>
            </a:r>
            <a:r>
              <a:rPr sz="1400" spc="-10" dirty="0" err="1">
                <a:solidFill>
                  <a:srgbClr val="767070"/>
                </a:solidFill>
                <a:latin typeface="Calibri"/>
                <a:cs typeface="Calibri"/>
              </a:rPr>
              <a:t>zum</a:t>
            </a:r>
            <a:r>
              <a:rPr sz="1400" spc="-10" dirty="0">
                <a:solidFill>
                  <a:srgbClr val="767070"/>
                </a:solidFill>
                <a:latin typeface="Calibri"/>
                <a:cs typeface="Calibri"/>
              </a:rPr>
              <a:t> </a:t>
            </a:r>
            <a:r>
              <a:rPr sz="1400" spc="-5" dirty="0" err="1">
                <a:solidFill>
                  <a:srgbClr val="767070"/>
                </a:solidFill>
                <a:latin typeface="Calibri"/>
                <a:cs typeface="Calibri"/>
              </a:rPr>
              <a:t>Nachlesen</a:t>
            </a:r>
            <a:r>
              <a:rPr sz="1400" spc="-5" dirty="0">
                <a:solidFill>
                  <a:srgbClr val="767070"/>
                </a:solidFill>
                <a:latin typeface="Calibri"/>
                <a:cs typeface="Calibri"/>
              </a:rPr>
              <a:t> </a:t>
            </a:r>
            <a:r>
              <a:rPr sz="1400" spc="-5" dirty="0" err="1">
                <a:solidFill>
                  <a:srgbClr val="767070"/>
                </a:solidFill>
                <a:latin typeface="Calibri"/>
                <a:cs typeface="Calibri"/>
              </a:rPr>
              <a:t>dort</a:t>
            </a:r>
            <a:r>
              <a:rPr sz="1400" spc="-5" dirty="0">
                <a:solidFill>
                  <a:srgbClr val="767070"/>
                </a:solidFill>
                <a:latin typeface="Calibri"/>
                <a:cs typeface="Calibri"/>
              </a:rPr>
              <a:t> </a:t>
            </a:r>
            <a:r>
              <a:rPr sz="1400" spc="-5" dirty="0" err="1">
                <a:solidFill>
                  <a:srgbClr val="767070"/>
                </a:solidFill>
                <a:latin typeface="Calibri"/>
                <a:cs typeface="Calibri"/>
              </a:rPr>
              <a:t>hochgeladen</a:t>
            </a:r>
            <a:r>
              <a:rPr sz="1400" spc="-5" dirty="0">
                <a:solidFill>
                  <a:srgbClr val="767070"/>
                </a:solidFill>
                <a:latin typeface="Calibri"/>
                <a:cs typeface="Calibri"/>
              </a:rPr>
              <a:t>!]</a:t>
            </a:r>
            <a:endParaRPr sz="1400" dirty="0">
              <a:latin typeface="Calibri"/>
              <a:cs typeface="Calibri"/>
            </a:endParaRPr>
          </a:p>
        </p:txBody>
      </p:sp>
      <p:sp>
        <p:nvSpPr>
          <p:cNvPr id="5" name="object 5"/>
          <p:cNvSpPr/>
          <p:nvPr/>
        </p:nvSpPr>
        <p:spPr>
          <a:xfrm>
            <a:off x="8489250" y="3660866"/>
            <a:ext cx="1415415" cy="0"/>
          </a:xfrm>
          <a:custGeom>
            <a:avLst/>
            <a:gdLst/>
            <a:ahLst/>
            <a:cxnLst/>
            <a:rect l="l" t="t" r="r" b="b"/>
            <a:pathLst>
              <a:path w="1415415">
                <a:moveTo>
                  <a:pt x="0" y="0"/>
                </a:moveTo>
                <a:lnTo>
                  <a:pt x="1415052" y="0"/>
                </a:lnTo>
              </a:path>
            </a:pathLst>
          </a:custGeom>
          <a:ln w="11578">
            <a:solidFill>
              <a:srgbClr val="756F6F"/>
            </a:solidFill>
          </a:ln>
        </p:spPr>
        <p:txBody>
          <a:bodyPr wrap="square" lIns="0" tIns="0" rIns="0" bIns="0" rtlCol="0"/>
          <a:lstStyle/>
          <a:p>
            <a:endParaRPr/>
          </a:p>
        </p:txBody>
      </p:sp>
      <p:sp>
        <p:nvSpPr>
          <p:cNvPr id="6" name="object 6"/>
          <p:cNvSpPr txBox="1"/>
          <p:nvPr/>
        </p:nvSpPr>
        <p:spPr>
          <a:xfrm>
            <a:off x="7467758" y="4017347"/>
            <a:ext cx="3459479" cy="1024255"/>
          </a:xfrm>
          <a:prstGeom prst="rect">
            <a:avLst/>
          </a:prstGeom>
        </p:spPr>
        <p:txBody>
          <a:bodyPr vert="horz" wrap="square" lIns="0" tIns="76835" rIns="0" bIns="0" rtlCol="0">
            <a:spAutoFit/>
          </a:bodyPr>
          <a:lstStyle/>
          <a:p>
            <a:pPr algn="ctr">
              <a:lnSpc>
                <a:spcPct val="100000"/>
              </a:lnSpc>
              <a:spcBef>
                <a:spcPts val="605"/>
              </a:spcBef>
            </a:pPr>
            <a:r>
              <a:rPr sz="1400" spc="-10" dirty="0" err="1">
                <a:latin typeface="Calibri"/>
                <a:cs typeface="Calibri"/>
              </a:rPr>
              <a:t>Kontakt</a:t>
            </a:r>
            <a:r>
              <a:rPr sz="1400" spc="-10" dirty="0">
                <a:latin typeface="Calibri"/>
                <a:cs typeface="Calibri"/>
              </a:rPr>
              <a:t>:</a:t>
            </a:r>
            <a:endParaRPr sz="1400" dirty="0">
              <a:latin typeface="Calibri"/>
              <a:cs typeface="Calibri"/>
            </a:endParaRPr>
          </a:p>
          <a:p>
            <a:pPr algn="ctr">
              <a:lnSpc>
                <a:spcPct val="100000"/>
              </a:lnSpc>
              <a:spcBef>
                <a:spcPts val="720"/>
              </a:spcBef>
            </a:pPr>
            <a:r>
              <a:rPr sz="2000" u="heavy" spc="-10" dirty="0">
                <a:solidFill>
                  <a:srgbClr val="92D050"/>
                </a:solidFill>
                <a:uFill>
                  <a:solidFill>
                    <a:srgbClr val="0562C1"/>
                  </a:solidFill>
                </a:uFill>
                <a:latin typeface="Calibri"/>
                <a:cs typeface="Calibri"/>
                <a:hlinkClick r:id="rId3">
                  <a:extLst>
                    <a:ext uri="{A12FA001-AC4F-418D-AE19-62706E023703}">
                      <ahyp:hlinkClr xmlns:ahyp="http://schemas.microsoft.com/office/drawing/2018/hyperlinkcolor" val="tx"/>
                    </a:ext>
                  </a:extLst>
                </a:hlinkClick>
              </a:rPr>
              <a:t>erasmus-ska@polsoz.fu-berlin.de</a:t>
            </a:r>
            <a:endParaRPr sz="2000" dirty="0">
              <a:solidFill>
                <a:srgbClr val="92D050"/>
              </a:solidFill>
              <a:latin typeface="Calibri"/>
              <a:cs typeface="Calibri"/>
            </a:endParaRPr>
          </a:p>
          <a:p>
            <a:pPr algn="ctr">
              <a:lnSpc>
                <a:spcPct val="100000"/>
              </a:lnSpc>
              <a:spcBef>
                <a:spcPts val="875"/>
              </a:spcBef>
            </a:pPr>
            <a:r>
              <a:rPr sz="1400" spc="-5" dirty="0" err="1">
                <a:solidFill>
                  <a:srgbClr val="767070"/>
                </a:solidFill>
                <a:latin typeface="Calibri"/>
                <a:cs typeface="Calibri"/>
              </a:rPr>
              <a:t>Anliegen</a:t>
            </a:r>
            <a:r>
              <a:rPr sz="1400" spc="-5" dirty="0">
                <a:solidFill>
                  <a:srgbClr val="767070"/>
                </a:solidFill>
                <a:latin typeface="Calibri"/>
                <a:cs typeface="Calibri"/>
              </a:rPr>
              <a:t> </a:t>
            </a:r>
            <a:r>
              <a:rPr sz="1400" spc="-10" dirty="0" err="1">
                <a:solidFill>
                  <a:srgbClr val="767070"/>
                </a:solidFill>
                <a:latin typeface="Calibri"/>
                <a:cs typeface="Calibri"/>
              </a:rPr>
              <a:t>zu</a:t>
            </a:r>
            <a:r>
              <a:rPr sz="1400" spc="-10" dirty="0">
                <a:solidFill>
                  <a:srgbClr val="767070"/>
                </a:solidFill>
                <a:latin typeface="Calibri"/>
                <a:cs typeface="Calibri"/>
              </a:rPr>
              <a:t> </a:t>
            </a:r>
            <a:r>
              <a:rPr sz="1400" spc="-10" dirty="0" err="1">
                <a:solidFill>
                  <a:srgbClr val="767070"/>
                </a:solidFill>
                <a:latin typeface="Calibri"/>
                <a:cs typeface="Calibri"/>
              </a:rPr>
              <a:t>Auslandsaufenthalten</a:t>
            </a:r>
            <a:r>
              <a:rPr sz="1400" spc="-10" dirty="0">
                <a:solidFill>
                  <a:srgbClr val="767070"/>
                </a:solidFill>
                <a:latin typeface="Calibri"/>
                <a:cs typeface="Calibri"/>
              </a:rPr>
              <a:t> </a:t>
            </a:r>
            <a:r>
              <a:rPr sz="1400" dirty="0">
                <a:solidFill>
                  <a:srgbClr val="767070"/>
                </a:solidFill>
                <a:latin typeface="Calibri"/>
                <a:cs typeface="Calibri"/>
              </a:rPr>
              <a:t>am</a:t>
            </a:r>
            <a:r>
              <a:rPr sz="1400" spc="70" dirty="0">
                <a:solidFill>
                  <a:srgbClr val="767070"/>
                </a:solidFill>
                <a:latin typeface="Calibri"/>
                <a:cs typeface="Calibri"/>
              </a:rPr>
              <a:t> </a:t>
            </a:r>
            <a:r>
              <a:rPr sz="1400" spc="-5" dirty="0" err="1">
                <a:solidFill>
                  <a:srgbClr val="767070"/>
                </a:solidFill>
                <a:latin typeface="Calibri"/>
                <a:cs typeface="Calibri"/>
              </a:rPr>
              <a:t>IfSKA</a:t>
            </a:r>
            <a:endParaRPr sz="1400" dirty="0">
              <a:latin typeface="Calibri"/>
              <a:cs typeface="Calibri"/>
            </a:endParaRPr>
          </a:p>
        </p:txBody>
      </p:sp>
      <p:sp>
        <p:nvSpPr>
          <p:cNvPr id="8" name="object 8"/>
          <p:cNvSpPr txBox="1"/>
          <p:nvPr/>
        </p:nvSpPr>
        <p:spPr>
          <a:xfrm>
            <a:off x="121072" y="70381"/>
            <a:ext cx="888365" cy="299720"/>
          </a:xfrm>
          <a:prstGeom prst="rect">
            <a:avLst/>
          </a:prstGeom>
        </p:spPr>
        <p:txBody>
          <a:bodyPr vert="horz" wrap="square" lIns="0" tIns="12700" rIns="0" bIns="0" rtlCol="0">
            <a:spAutoFit/>
          </a:bodyPr>
          <a:lstStyle/>
          <a:p>
            <a:pPr marL="12700">
              <a:lnSpc>
                <a:spcPct val="100000"/>
              </a:lnSpc>
              <a:spcBef>
                <a:spcPts val="100"/>
              </a:spcBef>
            </a:pPr>
            <a:r>
              <a:rPr sz="1800" spc="-85">
                <a:latin typeface="Calibri"/>
                <a:cs typeface="Calibri"/>
              </a:rPr>
              <a:t>K</a:t>
            </a:r>
            <a:r>
              <a:rPr sz="1800" spc="-5">
                <a:latin typeface="Calibri"/>
                <a:cs typeface="Calibri"/>
              </a:rPr>
              <a:t>O</a:t>
            </a:r>
            <a:r>
              <a:rPr sz="1800">
                <a:latin typeface="Calibri"/>
                <a:cs typeface="Calibri"/>
              </a:rPr>
              <a:t>N</a:t>
            </a:r>
            <a:r>
              <a:rPr sz="1800" spc="-145">
                <a:latin typeface="Calibri"/>
                <a:cs typeface="Calibri"/>
              </a:rPr>
              <a:t>T</a:t>
            </a:r>
            <a:r>
              <a:rPr sz="1800">
                <a:latin typeface="Calibri"/>
                <a:cs typeface="Calibri"/>
              </a:rPr>
              <a:t>AKT</a:t>
            </a:r>
          </a:p>
        </p:txBody>
      </p:sp>
      <p:pic>
        <p:nvPicPr>
          <p:cNvPr id="11" name="Grafik 10" descr="Ein Bild, das Muster, Grafiken, Pixel, Design enthält.">
            <a:extLst>
              <a:ext uri="{FF2B5EF4-FFF2-40B4-BE49-F238E27FC236}">
                <a16:creationId xmlns:a16="http://schemas.microsoft.com/office/drawing/2014/main" id="{24E56764-33FC-2219-AC67-556F735F228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15679" y="5041602"/>
            <a:ext cx="1638300" cy="1638300"/>
          </a:xfrm>
          <a:prstGeom prst="rect">
            <a:avLst/>
          </a:prstGeom>
        </p:spPr>
      </p:pic>
      <p:sp>
        <p:nvSpPr>
          <p:cNvPr id="12" name="object 2">
            <a:extLst>
              <a:ext uri="{FF2B5EF4-FFF2-40B4-BE49-F238E27FC236}">
                <a16:creationId xmlns:a16="http://schemas.microsoft.com/office/drawing/2014/main" id="{ED309E1B-28B1-F0B5-703E-B3F8F2817F1C}"/>
              </a:ext>
            </a:extLst>
          </p:cNvPr>
          <p:cNvSpPr/>
          <p:nvPr/>
        </p:nvSpPr>
        <p:spPr>
          <a:xfrm>
            <a:off x="9924288" y="192023"/>
            <a:ext cx="2138158" cy="566927"/>
          </a:xfrm>
          <a:prstGeom prst="rect">
            <a:avLst/>
          </a:prstGeom>
          <a:blipFill>
            <a:blip r:embed="rId5" cstate="print"/>
            <a:stretch>
              <a:fillRect/>
            </a:stretch>
          </a:blipFill>
        </p:spPr>
        <p:txBody>
          <a:bodyPr wrap="square" lIns="0" tIns="0" rIns="0" bIns="0" rtlCol="0"/>
          <a:lstStyle/>
          <a:p>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6938" y="609822"/>
            <a:ext cx="9979661" cy="696595"/>
          </a:xfrm>
          <a:prstGeom prst="rect">
            <a:avLst/>
          </a:prstGeom>
        </p:spPr>
        <p:txBody>
          <a:bodyPr vert="horz" wrap="square" lIns="0" tIns="13335" rIns="0" bIns="0" rtlCol="0">
            <a:spAutoFit/>
          </a:bodyPr>
          <a:lstStyle/>
          <a:p>
            <a:pPr marL="12700">
              <a:lnSpc>
                <a:spcPct val="100000"/>
              </a:lnSpc>
              <a:spcBef>
                <a:spcPts val="105"/>
              </a:spcBef>
            </a:pPr>
            <a:r>
              <a:rPr sz="4400" b="0" spc="-10">
                <a:latin typeface="Calibri Light"/>
                <a:cs typeface="Calibri Light"/>
              </a:rPr>
              <a:t>AUSLANDSSTUDIUM</a:t>
            </a:r>
            <a:r>
              <a:rPr lang="de-DE" sz="4400" b="0" spc="-10">
                <a:latin typeface="Calibri Light"/>
                <a:cs typeface="Calibri Light"/>
              </a:rPr>
              <a:t> &amp; -PRAKTIKUM</a:t>
            </a:r>
            <a:endParaRPr sz="4400">
              <a:latin typeface="Calibri Light"/>
              <a:cs typeface="Calibri Light"/>
            </a:endParaRPr>
          </a:p>
        </p:txBody>
      </p:sp>
      <p:sp>
        <p:nvSpPr>
          <p:cNvPr id="3" name="object 3"/>
          <p:cNvSpPr txBox="1"/>
          <p:nvPr/>
        </p:nvSpPr>
        <p:spPr>
          <a:xfrm>
            <a:off x="1295400" y="1706102"/>
            <a:ext cx="5791200" cy="2091598"/>
          </a:xfrm>
          <a:prstGeom prst="rect">
            <a:avLst/>
          </a:prstGeom>
        </p:spPr>
        <p:txBody>
          <a:bodyPr vert="horz" wrap="square" lIns="0" tIns="97790" rIns="0" bIns="0" rtlCol="0">
            <a:spAutoFit/>
          </a:bodyPr>
          <a:lstStyle/>
          <a:p>
            <a:pPr marL="241300" indent="-228600">
              <a:lnSpc>
                <a:spcPct val="100000"/>
              </a:lnSpc>
              <a:spcBef>
                <a:spcPts val="770"/>
              </a:spcBef>
              <a:buFont typeface="Arial"/>
              <a:buChar char="•"/>
              <a:tabLst>
                <a:tab pos="241300" algn="l"/>
              </a:tabLst>
            </a:pPr>
            <a:r>
              <a:rPr sz="2800" spc="-5" dirty="0">
                <a:latin typeface="Calibri"/>
                <a:cs typeface="Calibri"/>
              </a:rPr>
              <a:t>ERASMUS+</a:t>
            </a:r>
            <a:r>
              <a:rPr lang="de-DE" sz="2800" spc="-5" dirty="0">
                <a:latin typeface="Calibri"/>
                <a:cs typeface="Calibri"/>
              </a:rPr>
              <a:t> </a:t>
            </a:r>
            <a:r>
              <a:rPr lang="de-DE" sz="2800" spc="-5" dirty="0">
                <a:solidFill>
                  <a:srgbClr val="92D050"/>
                </a:solidFill>
                <a:latin typeface="Calibri"/>
                <a:cs typeface="Calibri"/>
              </a:rPr>
              <a:t>Europa</a:t>
            </a:r>
            <a:endParaRPr sz="2800" dirty="0">
              <a:solidFill>
                <a:srgbClr val="92D050"/>
              </a:solidFill>
              <a:latin typeface="Calibri"/>
              <a:cs typeface="Calibri"/>
            </a:endParaRPr>
          </a:p>
          <a:p>
            <a:pPr marL="241300" indent="-228600">
              <a:lnSpc>
                <a:spcPct val="100000"/>
              </a:lnSpc>
              <a:spcBef>
                <a:spcPts val="675"/>
              </a:spcBef>
              <a:buFont typeface="Arial"/>
              <a:buChar char="•"/>
              <a:tabLst>
                <a:tab pos="241300" algn="l"/>
              </a:tabLst>
            </a:pPr>
            <a:r>
              <a:rPr sz="2800" spc="-5" dirty="0">
                <a:latin typeface="Calibri"/>
                <a:cs typeface="Calibri"/>
              </a:rPr>
              <a:t>ERASMUS+</a:t>
            </a:r>
            <a:r>
              <a:rPr sz="2800" spc="-35" dirty="0">
                <a:latin typeface="Calibri"/>
                <a:cs typeface="Calibri"/>
              </a:rPr>
              <a:t> </a:t>
            </a:r>
            <a:r>
              <a:rPr lang="de-DE" sz="2800" spc="-10" dirty="0">
                <a:solidFill>
                  <a:srgbClr val="92D050"/>
                </a:solidFill>
                <a:latin typeface="Calibri"/>
                <a:cs typeface="Calibri"/>
              </a:rPr>
              <a:t>W</a:t>
            </a:r>
            <a:r>
              <a:rPr sz="2800" spc="-10" dirty="0" err="1">
                <a:solidFill>
                  <a:srgbClr val="92D050"/>
                </a:solidFill>
                <a:latin typeface="Calibri"/>
                <a:cs typeface="Calibri"/>
              </a:rPr>
              <a:t>eltweit</a:t>
            </a:r>
            <a:endParaRPr sz="2800" dirty="0">
              <a:solidFill>
                <a:srgbClr val="92D050"/>
              </a:solidFill>
              <a:latin typeface="Calibri"/>
              <a:cs typeface="Calibri"/>
            </a:endParaRPr>
          </a:p>
          <a:p>
            <a:pPr marL="241300" indent="-228600">
              <a:lnSpc>
                <a:spcPct val="100000"/>
              </a:lnSpc>
              <a:spcBef>
                <a:spcPts val="660"/>
              </a:spcBef>
              <a:buFont typeface="Arial"/>
              <a:buChar char="•"/>
              <a:tabLst>
                <a:tab pos="241300" algn="l"/>
              </a:tabLst>
            </a:pPr>
            <a:r>
              <a:rPr sz="2800" spc="-40" dirty="0">
                <a:latin typeface="Calibri"/>
                <a:cs typeface="Calibri"/>
              </a:rPr>
              <a:t>DIREKTAUSTAUSCH</a:t>
            </a:r>
            <a:endParaRPr lang="de-DE" sz="2800" spc="-40" dirty="0">
              <a:latin typeface="Calibri"/>
              <a:cs typeface="Calibri"/>
            </a:endParaRPr>
          </a:p>
          <a:p>
            <a:pPr marL="241300" indent="-228600">
              <a:lnSpc>
                <a:spcPct val="100000"/>
              </a:lnSpc>
              <a:spcBef>
                <a:spcPts val="660"/>
              </a:spcBef>
              <a:buFont typeface="Arial"/>
              <a:buChar char="•"/>
              <a:tabLst>
                <a:tab pos="241300" algn="l"/>
              </a:tabLst>
            </a:pPr>
            <a:endParaRPr sz="2800" dirty="0">
              <a:latin typeface="Calibri"/>
              <a:cs typeface="Calibri"/>
            </a:endParaRPr>
          </a:p>
        </p:txBody>
      </p:sp>
      <p:sp>
        <p:nvSpPr>
          <p:cNvPr id="5" name="object 5"/>
          <p:cNvSpPr/>
          <p:nvPr/>
        </p:nvSpPr>
        <p:spPr>
          <a:xfrm>
            <a:off x="9959340" y="163068"/>
            <a:ext cx="2090927" cy="518159"/>
          </a:xfrm>
          <a:prstGeom prst="rect">
            <a:avLst/>
          </a:prstGeom>
          <a:blipFill>
            <a:blip r:embed="rId2" cstate="print"/>
            <a:stretch>
              <a:fillRect/>
            </a:stretch>
          </a:blipFill>
        </p:spPr>
        <p:txBody>
          <a:bodyPr wrap="square" lIns="0" tIns="0" rIns="0" bIns="0" rtlCol="0"/>
          <a:lstStyle/>
          <a:p>
            <a:endParaRPr/>
          </a:p>
        </p:txBody>
      </p:sp>
      <p:graphicFrame>
        <p:nvGraphicFramePr>
          <p:cNvPr id="9" name="Tabelle 8">
            <a:extLst>
              <a:ext uri="{FF2B5EF4-FFF2-40B4-BE49-F238E27FC236}">
                <a16:creationId xmlns:a16="http://schemas.microsoft.com/office/drawing/2014/main" id="{71607021-7B7A-461C-850C-4C1EB0583AAE}"/>
              </a:ext>
            </a:extLst>
          </p:cNvPr>
          <p:cNvGraphicFramePr>
            <a:graphicFrameLocks noGrp="1"/>
          </p:cNvGraphicFramePr>
          <p:nvPr>
            <p:extLst>
              <p:ext uri="{D42A27DB-BD31-4B8C-83A1-F6EECF244321}">
                <p14:modId xmlns:p14="http://schemas.microsoft.com/office/powerpoint/2010/main" val="3936071520"/>
              </p:ext>
            </p:extLst>
          </p:nvPr>
        </p:nvGraphicFramePr>
        <p:xfrm>
          <a:off x="876300" y="3581400"/>
          <a:ext cx="10439400" cy="2362200"/>
        </p:xfrm>
        <a:graphic>
          <a:graphicData uri="http://schemas.openxmlformats.org/drawingml/2006/table">
            <a:tbl>
              <a:tblPr firstRow="1" bandRow="1">
                <a:tableStyleId>{5C22544A-7EE6-4342-B048-85BDC9FD1C3A}</a:tableStyleId>
              </a:tblPr>
              <a:tblGrid>
                <a:gridCol w="5219700">
                  <a:extLst>
                    <a:ext uri="{9D8B030D-6E8A-4147-A177-3AD203B41FA5}">
                      <a16:colId xmlns:a16="http://schemas.microsoft.com/office/drawing/2014/main" val="3402474998"/>
                    </a:ext>
                  </a:extLst>
                </a:gridCol>
                <a:gridCol w="5219700">
                  <a:extLst>
                    <a:ext uri="{9D8B030D-6E8A-4147-A177-3AD203B41FA5}">
                      <a16:colId xmlns:a16="http://schemas.microsoft.com/office/drawing/2014/main" val="4240503489"/>
                    </a:ext>
                  </a:extLst>
                </a:gridCol>
              </a:tblGrid>
              <a:tr h="1181100">
                <a:tc>
                  <a:txBody>
                    <a:bodyPr/>
                    <a:lstStyle/>
                    <a:p>
                      <a:r>
                        <a:rPr lang="de-DE" sz="2400" b="1" dirty="0"/>
                        <a:t>Erasmus+ Studium</a:t>
                      </a:r>
                    </a:p>
                  </a:txBody>
                  <a:tcPr>
                    <a:solidFill>
                      <a:srgbClr val="92D050"/>
                    </a:solidFill>
                  </a:tcPr>
                </a:tc>
                <a:tc>
                  <a:txBody>
                    <a:bodyPr/>
                    <a:lstStyle/>
                    <a:p>
                      <a:r>
                        <a:rPr lang="de-DE" sz="2400" b="1" dirty="0"/>
                        <a:t>Erasmus+ Praktikum</a:t>
                      </a:r>
                    </a:p>
                  </a:txBody>
                  <a:tcPr/>
                </a:tc>
                <a:extLst>
                  <a:ext uri="{0D108BD9-81ED-4DB2-BD59-A6C34878D82A}">
                    <a16:rowId xmlns:a16="http://schemas.microsoft.com/office/drawing/2014/main" val="281323028"/>
                  </a:ext>
                </a:extLst>
              </a:tr>
              <a:tr h="1181100">
                <a:tc>
                  <a:txBody>
                    <a:bodyPr/>
                    <a:lstStyle/>
                    <a:p>
                      <a:r>
                        <a:rPr lang="de-DE" sz="2400" b="1" dirty="0"/>
                        <a:t>Erasmus+ </a:t>
                      </a:r>
                      <a:r>
                        <a:rPr lang="de-DE" sz="2400" b="1" dirty="0">
                          <a:solidFill>
                            <a:srgbClr val="92D050"/>
                          </a:solidFill>
                        </a:rPr>
                        <a:t>Weltweit</a:t>
                      </a:r>
                      <a:r>
                        <a:rPr lang="de-DE" sz="2400" b="1" dirty="0"/>
                        <a:t> Studium</a:t>
                      </a:r>
                    </a:p>
                  </a:txBody>
                  <a:tcPr/>
                </a:tc>
                <a:tc>
                  <a:txBody>
                    <a:bodyPr/>
                    <a:lstStyle/>
                    <a:p>
                      <a:r>
                        <a:rPr lang="de-DE" sz="2400" b="1" dirty="0"/>
                        <a:t>Auslandspraktika*</a:t>
                      </a:r>
                    </a:p>
                  </a:txBody>
                  <a:tcPr/>
                </a:tc>
                <a:extLst>
                  <a:ext uri="{0D108BD9-81ED-4DB2-BD59-A6C34878D82A}">
                    <a16:rowId xmlns:a16="http://schemas.microsoft.com/office/drawing/2014/main" val="339100267"/>
                  </a:ext>
                </a:extLst>
              </a:tr>
            </a:tbl>
          </a:graphicData>
        </a:graphic>
      </p:graphicFrame>
      <p:sp>
        <p:nvSpPr>
          <p:cNvPr id="4" name="Textfeld 3">
            <a:extLst>
              <a:ext uri="{FF2B5EF4-FFF2-40B4-BE49-F238E27FC236}">
                <a16:creationId xmlns:a16="http://schemas.microsoft.com/office/drawing/2014/main" id="{CCCBDCFA-66F4-7CBB-85D8-A53CF3AF412F}"/>
              </a:ext>
            </a:extLst>
          </p:cNvPr>
          <p:cNvSpPr txBox="1"/>
          <p:nvPr/>
        </p:nvSpPr>
        <p:spPr>
          <a:xfrm>
            <a:off x="916938" y="6400800"/>
            <a:ext cx="10398762" cy="369332"/>
          </a:xfrm>
          <a:prstGeom prst="rect">
            <a:avLst/>
          </a:prstGeom>
          <a:noFill/>
        </p:spPr>
        <p:txBody>
          <a:bodyPr wrap="square" rtlCol="0">
            <a:spAutoFit/>
          </a:bodyPr>
          <a:lstStyle/>
          <a:p>
            <a:r>
              <a:rPr lang="de-DE" dirty="0"/>
              <a:t>* Förderung durch Erasmus+ Weltweit Praktikum wurde zum 01.09.2025 eingestellt</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9924288" y="192023"/>
            <a:ext cx="2138158" cy="566927"/>
          </a:xfrm>
          <a:prstGeom prst="rect">
            <a:avLst/>
          </a:prstGeom>
          <a:blipFill>
            <a:blip r:embed="rId2" cstate="print"/>
            <a:stretch>
              <a:fillRect/>
            </a:stretch>
          </a:blipFill>
        </p:spPr>
        <p:txBody>
          <a:bodyPr wrap="square" lIns="0" tIns="0" rIns="0" bIns="0" rtlCol="0"/>
          <a:lstStyle/>
          <a:p>
            <a:endParaRPr/>
          </a:p>
        </p:txBody>
      </p:sp>
      <p:sp>
        <p:nvSpPr>
          <p:cNvPr id="3" name="object 3"/>
          <p:cNvSpPr txBox="1">
            <a:spLocks noGrp="1"/>
          </p:cNvSpPr>
          <p:nvPr>
            <p:ph type="title"/>
          </p:nvPr>
        </p:nvSpPr>
        <p:spPr>
          <a:xfrm>
            <a:off x="436400" y="572782"/>
            <a:ext cx="9487887" cy="566822"/>
          </a:xfrm>
          <a:prstGeom prst="rect">
            <a:avLst/>
          </a:prstGeom>
        </p:spPr>
        <p:txBody>
          <a:bodyPr vert="horz" wrap="square" lIns="0" tIns="12700" rIns="0" bIns="0" rtlCol="0">
            <a:spAutoFit/>
          </a:bodyPr>
          <a:lstStyle/>
          <a:p>
            <a:pPr marL="12700">
              <a:lnSpc>
                <a:spcPct val="100000"/>
              </a:lnSpc>
              <a:spcBef>
                <a:spcPts val="100"/>
              </a:spcBef>
            </a:pPr>
            <a:r>
              <a:rPr lang="de-DE" spc="-5" dirty="0"/>
              <a:t>Zentrale Ansprechpartnerin </a:t>
            </a:r>
            <a:r>
              <a:rPr spc="-5" dirty="0"/>
              <a:t>ERASMUS+</a:t>
            </a:r>
          </a:p>
        </p:txBody>
      </p:sp>
      <p:sp>
        <p:nvSpPr>
          <p:cNvPr id="4" name="object 4"/>
          <p:cNvSpPr txBox="1"/>
          <p:nvPr/>
        </p:nvSpPr>
        <p:spPr>
          <a:xfrm>
            <a:off x="436400" y="1665302"/>
            <a:ext cx="10536399" cy="4231287"/>
          </a:xfrm>
          <a:prstGeom prst="rect">
            <a:avLst/>
          </a:prstGeom>
        </p:spPr>
        <p:txBody>
          <a:bodyPr vert="horz" wrap="square" lIns="0" tIns="13335" rIns="0" bIns="0" rtlCol="0">
            <a:spAutoFit/>
          </a:bodyPr>
          <a:lstStyle/>
          <a:p>
            <a:pPr marL="12700">
              <a:lnSpc>
                <a:spcPct val="100000"/>
              </a:lnSpc>
              <a:spcBef>
                <a:spcPts val="105"/>
              </a:spcBef>
            </a:pPr>
            <a:r>
              <a:rPr sz="2400" spc="-5" dirty="0" err="1">
                <a:latin typeface="Calibri"/>
                <a:cs typeface="Calibri"/>
              </a:rPr>
              <a:t>Abt</a:t>
            </a:r>
            <a:r>
              <a:rPr lang="de-DE" sz="2400" spc="-5" dirty="0" err="1">
                <a:latin typeface="Calibri"/>
                <a:cs typeface="Calibri"/>
              </a:rPr>
              <a:t>eilung</a:t>
            </a:r>
            <a:r>
              <a:rPr sz="2400" spc="-5" dirty="0">
                <a:latin typeface="Calibri"/>
                <a:cs typeface="Calibri"/>
              </a:rPr>
              <a:t> </a:t>
            </a:r>
            <a:r>
              <a:rPr sz="2400" spc="-10" dirty="0" err="1">
                <a:latin typeface="Calibri"/>
                <a:cs typeface="Calibri"/>
              </a:rPr>
              <a:t>Internationales</a:t>
            </a:r>
            <a:r>
              <a:rPr sz="2400" spc="-10" dirty="0">
                <a:latin typeface="Calibri"/>
                <a:cs typeface="Calibri"/>
              </a:rPr>
              <a:t>, </a:t>
            </a:r>
            <a:r>
              <a:rPr sz="2400" spc="-45" dirty="0">
                <a:latin typeface="Calibri"/>
                <a:cs typeface="Calibri"/>
              </a:rPr>
              <a:t>Team </a:t>
            </a:r>
            <a:r>
              <a:rPr sz="2400" spc="-10" dirty="0" err="1">
                <a:latin typeface="Calibri"/>
                <a:cs typeface="Calibri"/>
              </a:rPr>
              <a:t>Studierendenmobilität</a:t>
            </a:r>
            <a:r>
              <a:rPr sz="2400" spc="-10" dirty="0">
                <a:latin typeface="Calibri"/>
                <a:cs typeface="Calibri"/>
              </a:rPr>
              <a:t>, Erasmus+ </a:t>
            </a:r>
            <a:r>
              <a:rPr sz="2400" spc="-45" dirty="0">
                <a:latin typeface="Calibri"/>
                <a:cs typeface="Calibri"/>
              </a:rPr>
              <a:t>Team</a:t>
            </a:r>
            <a:r>
              <a:rPr sz="2400" spc="-114" dirty="0">
                <a:latin typeface="Calibri"/>
                <a:cs typeface="Calibri"/>
              </a:rPr>
              <a:t> </a:t>
            </a:r>
            <a:r>
              <a:rPr sz="2400" spc="-5" dirty="0">
                <a:latin typeface="Calibri"/>
                <a:cs typeface="Calibri"/>
              </a:rPr>
              <a:t>Outgoings</a:t>
            </a:r>
            <a:endParaRPr sz="2400" dirty="0">
              <a:latin typeface="Calibri"/>
              <a:cs typeface="Calibri"/>
            </a:endParaRPr>
          </a:p>
          <a:p>
            <a:pPr>
              <a:lnSpc>
                <a:spcPct val="100000"/>
              </a:lnSpc>
              <a:spcBef>
                <a:spcPts val="15"/>
              </a:spcBef>
            </a:pPr>
            <a:endParaRPr sz="2400" dirty="0">
              <a:latin typeface="Calibri"/>
              <a:cs typeface="Calibri"/>
            </a:endParaRPr>
          </a:p>
          <a:p>
            <a:pPr marL="469900" marR="5080" indent="-635">
              <a:lnSpc>
                <a:spcPct val="79000"/>
              </a:lnSpc>
            </a:pPr>
            <a:r>
              <a:rPr sz="2400" spc="-15" dirty="0" err="1">
                <a:solidFill>
                  <a:srgbClr val="92D050"/>
                </a:solidFill>
                <a:latin typeface="Calibri"/>
                <a:cs typeface="Calibri"/>
              </a:rPr>
              <a:t>Koordination</a:t>
            </a:r>
            <a:r>
              <a:rPr sz="2400" spc="-15" dirty="0">
                <a:latin typeface="Calibri"/>
                <a:cs typeface="Calibri"/>
              </a:rPr>
              <a:t> </a:t>
            </a:r>
            <a:r>
              <a:rPr sz="2400" spc="-10" dirty="0" err="1">
                <a:latin typeface="Calibri"/>
                <a:cs typeface="Calibri"/>
              </a:rPr>
              <a:t>Mobilität</a:t>
            </a:r>
            <a:r>
              <a:rPr sz="2400" spc="-10" dirty="0">
                <a:latin typeface="Calibri"/>
                <a:cs typeface="Calibri"/>
              </a:rPr>
              <a:t> </a:t>
            </a:r>
            <a:r>
              <a:rPr sz="2400" spc="-5" dirty="0">
                <a:latin typeface="Calibri"/>
                <a:cs typeface="Calibri"/>
              </a:rPr>
              <a:t>Outgoing Erasmus+ </a:t>
            </a:r>
            <a:r>
              <a:rPr sz="2400" spc="-10" dirty="0">
                <a:latin typeface="Calibri"/>
                <a:cs typeface="Calibri"/>
              </a:rPr>
              <a:t>Europa </a:t>
            </a:r>
            <a:r>
              <a:rPr sz="2400" dirty="0">
                <a:latin typeface="Calibri"/>
                <a:cs typeface="Calibri"/>
              </a:rPr>
              <a:t>&amp; </a:t>
            </a:r>
            <a:r>
              <a:rPr sz="2400" spc="-10" dirty="0">
                <a:latin typeface="Calibri"/>
                <a:cs typeface="Calibri"/>
              </a:rPr>
              <a:t>Swiss-European </a:t>
            </a:r>
            <a:r>
              <a:rPr sz="2400" spc="-5" dirty="0">
                <a:latin typeface="Calibri"/>
                <a:cs typeface="Calibri"/>
              </a:rPr>
              <a:t>Mobility </a:t>
            </a:r>
            <a:r>
              <a:rPr sz="2400" spc="-10" dirty="0" err="1">
                <a:latin typeface="Calibri"/>
                <a:cs typeface="Calibri"/>
              </a:rPr>
              <a:t>Programme</a:t>
            </a:r>
            <a:r>
              <a:rPr sz="2400" spc="-10" dirty="0">
                <a:latin typeface="Calibri"/>
                <a:cs typeface="Calibri"/>
              </a:rPr>
              <a:t>:  Stefanie </a:t>
            </a:r>
            <a:r>
              <a:rPr sz="2400" spc="-25" dirty="0" err="1">
                <a:latin typeface="Calibri"/>
                <a:cs typeface="Calibri"/>
              </a:rPr>
              <a:t>Erthner</a:t>
            </a:r>
            <a:endParaRPr sz="2400" dirty="0">
              <a:latin typeface="Calibri"/>
              <a:cs typeface="Calibri"/>
            </a:endParaRPr>
          </a:p>
          <a:p>
            <a:pPr marL="469900">
              <a:lnSpc>
                <a:spcPts val="2250"/>
              </a:lnSpc>
              <a:spcBef>
                <a:spcPts val="1750"/>
              </a:spcBef>
            </a:pPr>
            <a:r>
              <a:rPr sz="2400" spc="-25" dirty="0" err="1">
                <a:solidFill>
                  <a:srgbClr val="92D050"/>
                </a:solidFill>
                <a:latin typeface="Calibri"/>
                <a:cs typeface="Calibri"/>
              </a:rPr>
              <a:t>Telefonische</a:t>
            </a:r>
            <a:r>
              <a:rPr sz="2400" spc="-25" dirty="0">
                <a:solidFill>
                  <a:srgbClr val="92D050"/>
                </a:solidFill>
                <a:latin typeface="Calibri"/>
                <a:cs typeface="Calibri"/>
              </a:rPr>
              <a:t> </a:t>
            </a:r>
            <a:r>
              <a:rPr sz="2400" spc="-10" dirty="0" err="1">
                <a:solidFill>
                  <a:srgbClr val="92D050"/>
                </a:solidFill>
                <a:latin typeface="Calibri"/>
                <a:cs typeface="Calibri"/>
              </a:rPr>
              <a:t>Sprechstunden</a:t>
            </a:r>
            <a:r>
              <a:rPr sz="2400" spc="-10" dirty="0">
                <a:solidFill>
                  <a:srgbClr val="92D050"/>
                </a:solidFill>
                <a:latin typeface="Calibri"/>
                <a:cs typeface="Calibri"/>
              </a:rPr>
              <a:t> </a:t>
            </a:r>
            <a:r>
              <a:rPr sz="2400" dirty="0">
                <a:solidFill>
                  <a:srgbClr val="92D050"/>
                </a:solidFill>
                <a:latin typeface="Calibri"/>
                <a:cs typeface="Calibri"/>
              </a:rPr>
              <a:t>für</a:t>
            </a:r>
            <a:r>
              <a:rPr sz="2400" spc="-110" dirty="0">
                <a:solidFill>
                  <a:srgbClr val="92D050"/>
                </a:solidFill>
                <a:latin typeface="Calibri"/>
                <a:cs typeface="Calibri"/>
              </a:rPr>
              <a:t> </a:t>
            </a:r>
            <a:r>
              <a:rPr sz="2400" spc="-5" dirty="0" err="1">
                <a:solidFill>
                  <a:srgbClr val="92D050"/>
                </a:solidFill>
                <a:latin typeface="Calibri"/>
                <a:cs typeface="Calibri"/>
              </a:rPr>
              <a:t>Studierende</a:t>
            </a:r>
            <a:r>
              <a:rPr sz="2400" spc="-5" dirty="0">
                <a:solidFill>
                  <a:srgbClr val="92D050"/>
                </a:solidFill>
                <a:latin typeface="Calibri"/>
                <a:cs typeface="Calibri"/>
              </a:rPr>
              <a:t>:</a:t>
            </a:r>
            <a:endParaRPr sz="2400" dirty="0">
              <a:solidFill>
                <a:srgbClr val="92D050"/>
              </a:solidFill>
              <a:latin typeface="Calibri"/>
              <a:cs typeface="Calibri"/>
            </a:endParaRPr>
          </a:p>
          <a:p>
            <a:pPr marL="469265">
              <a:lnSpc>
                <a:spcPts val="2250"/>
              </a:lnSpc>
            </a:pPr>
            <a:r>
              <a:rPr sz="2400" spc="-10" dirty="0" err="1">
                <a:latin typeface="Calibri"/>
                <a:cs typeface="Calibri"/>
              </a:rPr>
              <a:t>Dienstag</a:t>
            </a:r>
            <a:r>
              <a:rPr sz="2400" spc="-55" dirty="0">
                <a:latin typeface="Calibri"/>
                <a:cs typeface="Calibri"/>
              </a:rPr>
              <a:t> </a:t>
            </a:r>
            <a:r>
              <a:rPr sz="2400" dirty="0">
                <a:latin typeface="Calibri"/>
                <a:cs typeface="Calibri"/>
              </a:rPr>
              <a:t>9:30</a:t>
            </a:r>
            <a:r>
              <a:rPr sz="2400" spc="-40" dirty="0">
                <a:latin typeface="Calibri"/>
                <a:cs typeface="Calibri"/>
              </a:rPr>
              <a:t> </a:t>
            </a:r>
            <a:r>
              <a:rPr sz="2400" dirty="0">
                <a:latin typeface="Calibri"/>
                <a:cs typeface="Calibri"/>
              </a:rPr>
              <a:t>– </a:t>
            </a:r>
            <a:r>
              <a:rPr sz="2400" spc="-5" dirty="0">
                <a:latin typeface="Calibri"/>
                <a:cs typeface="Calibri"/>
              </a:rPr>
              <a:t>12:30</a:t>
            </a:r>
            <a:r>
              <a:rPr sz="2400" spc="-55" dirty="0">
                <a:latin typeface="Calibri"/>
                <a:cs typeface="Calibri"/>
              </a:rPr>
              <a:t> </a:t>
            </a:r>
            <a:r>
              <a:rPr sz="2400" dirty="0" err="1">
                <a:latin typeface="Calibri"/>
                <a:cs typeface="Calibri"/>
              </a:rPr>
              <a:t>Uhr</a:t>
            </a:r>
            <a:r>
              <a:rPr sz="2400" dirty="0">
                <a:latin typeface="Calibri"/>
                <a:cs typeface="Calibri"/>
              </a:rPr>
              <a:t> und</a:t>
            </a:r>
            <a:r>
              <a:rPr sz="2400" spc="-15" dirty="0">
                <a:latin typeface="Calibri"/>
                <a:cs typeface="Calibri"/>
              </a:rPr>
              <a:t> </a:t>
            </a:r>
            <a:r>
              <a:rPr sz="2400" spc="-5" dirty="0">
                <a:latin typeface="Calibri"/>
                <a:cs typeface="Calibri"/>
              </a:rPr>
              <a:t>14:00</a:t>
            </a:r>
            <a:r>
              <a:rPr sz="2400" spc="-50" dirty="0">
                <a:latin typeface="Calibri"/>
                <a:cs typeface="Calibri"/>
              </a:rPr>
              <a:t> </a:t>
            </a:r>
            <a:r>
              <a:rPr sz="2400" dirty="0">
                <a:latin typeface="Calibri"/>
                <a:cs typeface="Calibri"/>
              </a:rPr>
              <a:t>– </a:t>
            </a:r>
            <a:r>
              <a:rPr sz="2400" spc="-5" dirty="0">
                <a:latin typeface="Calibri"/>
                <a:cs typeface="Calibri"/>
              </a:rPr>
              <a:t>17:00</a:t>
            </a:r>
            <a:r>
              <a:rPr sz="2400" spc="-50" dirty="0">
                <a:latin typeface="Calibri"/>
                <a:cs typeface="Calibri"/>
              </a:rPr>
              <a:t> </a:t>
            </a:r>
            <a:r>
              <a:rPr sz="2400" spc="-45" dirty="0" err="1">
                <a:latin typeface="Calibri"/>
                <a:cs typeface="Calibri"/>
              </a:rPr>
              <a:t>Uhr</a:t>
            </a:r>
            <a:r>
              <a:rPr sz="2400" spc="-45" dirty="0">
                <a:latin typeface="Calibri"/>
                <a:cs typeface="Calibri"/>
              </a:rPr>
              <a:t>,</a:t>
            </a:r>
            <a:r>
              <a:rPr sz="2400" spc="-5" dirty="0">
                <a:latin typeface="Calibri"/>
                <a:cs typeface="Calibri"/>
              </a:rPr>
              <a:t> </a:t>
            </a:r>
            <a:r>
              <a:rPr sz="2400" spc="-10" dirty="0" err="1">
                <a:latin typeface="Calibri"/>
                <a:cs typeface="Calibri"/>
              </a:rPr>
              <a:t>Donnerstag</a:t>
            </a:r>
            <a:r>
              <a:rPr sz="2400" spc="-50" dirty="0">
                <a:latin typeface="Calibri"/>
                <a:cs typeface="Calibri"/>
              </a:rPr>
              <a:t> </a:t>
            </a:r>
            <a:r>
              <a:rPr sz="2400" spc="-5" dirty="0">
                <a:latin typeface="Calibri"/>
                <a:cs typeface="Calibri"/>
              </a:rPr>
              <a:t>14:00</a:t>
            </a:r>
            <a:r>
              <a:rPr sz="2400" spc="-55" dirty="0">
                <a:latin typeface="Calibri"/>
                <a:cs typeface="Calibri"/>
              </a:rPr>
              <a:t> </a:t>
            </a:r>
            <a:r>
              <a:rPr sz="2400" dirty="0">
                <a:latin typeface="Calibri"/>
                <a:cs typeface="Calibri"/>
              </a:rPr>
              <a:t>–</a:t>
            </a:r>
            <a:r>
              <a:rPr sz="2400" spc="5" dirty="0">
                <a:latin typeface="Calibri"/>
                <a:cs typeface="Calibri"/>
              </a:rPr>
              <a:t> </a:t>
            </a:r>
            <a:r>
              <a:rPr sz="2400" spc="-5" dirty="0">
                <a:latin typeface="Calibri"/>
                <a:cs typeface="Calibri"/>
              </a:rPr>
              <a:t>17:00</a:t>
            </a:r>
            <a:r>
              <a:rPr sz="2400" spc="-65" dirty="0">
                <a:latin typeface="Calibri"/>
                <a:cs typeface="Calibri"/>
              </a:rPr>
              <a:t> </a:t>
            </a:r>
            <a:r>
              <a:rPr sz="2400" dirty="0" err="1">
                <a:latin typeface="Calibri"/>
                <a:cs typeface="Calibri"/>
              </a:rPr>
              <a:t>Uhr</a:t>
            </a:r>
            <a:endParaRPr sz="2400" dirty="0">
              <a:latin typeface="Calibri"/>
              <a:cs typeface="Calibri"/>
            </a:endParaRPr>
          </a:p>
          <a:p>
            <a:pPr marL="469265">
              <a:lnSpc>
                <a:spcPct val="100000"/>
              </a:lnSpc>
              <a:spcBef>
                <a:spcPts val="100"/>
              </a:spcBef>
            </a:pPr>
            <a:r>
              <a:rPr sz="2400" spc="-10" dirty="0" err="1">
                <a:solidFill>
                  <a:srgbClr val="92D050"/>
                </a:solidFill>
                <a:latin typeface="Calibri"/>
                <a:cs typeface="Calibri"/>
              </a:rPr>
              <a:t>Präsenzsprechstunde</a:t>
            </a:r>
            <a:r>
              <a:rPr sz="2400" spc="-10" dirty="0">
                <a:solidFill>
                  <a:srgbClr val="92D050"/>
                </a:solidFill>
                <a:latin typeface="Calibri"/>
                <a:cs typeface="Calibri"/>
              </a:rPr>
              <a:t> </a:t>
            </a:r>
            <a:r>
              <a:rPr sz="2400" dirty="0">
                <a:solidFill>
                  <a:srgbClr val="92D050"/>
                </a:solidFill>
                <a:latin typeface="Calibri"/>
                <a:cs typeface="Calibri"/>
              </a:rPr>
              <a:t>für </a:t>
            </a:r>
            <a:r>
              <a:rPr sz="2400" spc="-5" dirty="0" err="1">
                <a:solidFill>
                  <a:srgbClr val="92D050"/>
                </a:solidFill>
                <a:latin typeface="Calibri"/>
                <a:cs typeface="Calibri"/>
              </a:rPr>
              <a:t>Studierende</a:t>
            </a:r>
            <a:r>
              <a:rPr sz="2400" spc="-5" dirty="0">
                <a:solidFill>
                  <a:srgbClr val="92D050"/>
                </a:solidFill>
                <a:latin typeface="Calibri"/>
                <a:cs typeface="Calibri"/>
              </a:rPr>
              <a:t> </a:t>
            </a:r>
            <a:r>
              <a:rPr sz="2400" spc="-5" dirty="0" err="1">
                <a:solidFill>
                  <a:srgbClr val="92D050"/>
                </a:solidFill>
                <a:latin typeface="Calibri"/>
                <a:cs typeface="Calibri"/>
              </a:rPr>
              <a:t>im</a:t>
            </a:r>
            <a:r>
              <a:rPr sz="2400" spc="-5" dirty="0">
                <a:solidFill>
                  <a:srgbClr val="92D050"/>
                </a:solidFill>
                <a:latin typeface="Calibri"/>
                <a:cs typeface="Calibri"/>
              </a:rPr>
              <a:t> </a:t>
            </a:r>
            <a:r>
              <a:rPr sz="2400" dirty="0">
                <a:solidFill>
                  <a:srgbClr val="92D050"/>
                </a:solidFill>
                <a:latin typeface="Calibri"/>
                <a:cs typeface="Calibri"/>
              </a:rPr>
              <a:t>SSC: </a:t>
            </a:r>
            <a:br>
              <a:rPr lang="de-DE" sz="2400" dirty="0">
                <a:solidFill>
                  <a:srgbClr val="92D050"/>
                </a:solidFill>
                <a:latin typeface="Calibri"/>
                <a:cs typeface="Calibri"/>
              </a:rPr>
            </a:br>
            <a:r>
              <a:rPr sz="2400" spc="-10" dirty="0" err="1">
                <a:latin typeface="Calibri"/>
                <a:cs typeface="Calibri"/>
              </a:rPr>
              <a:t>Dienstag</a:t>
            </a:r>
            <a:r>
              <a:rPr sz="2400" spc="-10" dirty="0">
                <a:latin typeface="Calibri"/>
                <a:cs typeface="Calibri"/>
              </a:rPr>
              <a:t> </a:t>
            </a:r>
            <a:r>
              <a:rPr sz="2400" dirty="0">
                <a:latin typeface="Calibri"/>
                <a:cs typeface="Calibri"/>
              </a:rPr>
              <a:t>9:30</a:t>
            </a:r>
            <a:r>
              <a:rPr sz="2400" spc="-229" dirty="0">
                <a:latin typeface="Calibri"/>
                <a:cs typeface="Calibri"/>
              </a:rPr>
              <a:t> </a:t>
            </a:r>
            <a:r>
              <a:rPr lang="de-DE" sz="2400" spc="-229" dirty="0">
                <a:latin typeface="Calibri"/>
                <a:cs typeface="Calibri"/>
              </a:rPr>
              <a:t>-</a:t>
            </a:r>
            <a:r>
              <a:rPr sz="2400" spc="-5" dirty="0">
                <a:latin typeface="Calibri"/>
                <a:cs typeface="Calibri"/>
              </a:rPr>
              <a:t>12:30 </a:t>
            </a:r>
            <a:r>
              <a:rPr sz="2400" dirty="0" err="1">
                <a:latin typeface="Calibri"/>
                <a:cs typeface="Calibri"/>
              </a:rPr>
              <a:t>Uhr</a:t>
            </a:r>
            <a:r>
              <a:rPr sz="2400" dirty="0">
                <a:latin typeface="Calibri"/>
                <a:cs typeface="Calibri"/>
              </a:rPr>
              <a:t> und </a:t>
            </a:r>
            <a:r>
              <a:rPr sz="2400" spc="-5" dirty="0">
                <a:latin typeface="Calibri"/>
                <a:cs typeface="Calibri"/>
              </a:rPr>
              <a:t>14:00</a:t>
            </a:r>
            <a:r>
              <a:rPr lang="de-DE" sz="2400" spc="-5" dirty="0">
                <a:latin typeface="Calibri"/>
                <a:cs typeface="Calibri"/>
              </a:rPr>
              <a:t>-</a:t>
            </a:r>
            <a:r>
              <a:rPr sz="2400" spc="-5" dirty="0">
                <a:latin typeface="Calibri"/>
                <a:cs typeface="Calibri"/>
              </a:rPr>
              <a:t>17:00</a:t>
            </a:r>
            <a:r>
              <a:rPr sz="2400" spc="-225" dirty="0">
                <a:latin typeface="Calibri"/>
                <a:cs typeface="Calibri"/>
              </a:rPr>
              <a:t> </a:t>
            </a:r>
            <a:r>
              <a:rPr sz="2400" dirty="0" err="1">
                <a:latin typeface="Calibri"/>
                <a:cs typeface="Calibri"/>
              </a:rPr>
              <a:t>Uhr</a:t>
            </a:r>
            <a:endParaRPr sz="2400" dirty="0">
              <a:latin typeface="Calibri"/>
              <a:cs typeface="Calibri"/>
            </a:endParaRPr>
          </a:p>
          <a:p>
            <a:pPr>
              <a:lnSpc>
                <a:spcPct val="100000"/>
              </a:lnSpc>
              <a:spcBef>
                <a:spcPts val="15"/>
              </a:spcBef>
            </a:pPr>
            <a:endParaRPr sz="1950" dirty="0">
              <a:latin typeface="Calibri"/>
              <a:cs typeface="Calibri"/>
            </a:endParaRPr>
          </a:p>
          <a:p>
            <a:pPr marL="469900" marR="1115695" indent="-635">
              <a:lnSpc>
                <a:spcPct val="110000"/>
              </a:lnSpc>
              <a:spcBef>
                <a:spcPts val="5"/>
              </a:spcBef>
            </a:pPr>
            <a:r>
              <a:rPr sz="2000" spc="-5" dirty="0" err="1">
                <a:latin typeface="Calibri"/>
                <a:cs typeface="Calibri"/>
              </a:rPr>
              <a:t>Adresse</a:t>
            </a:r>
            <a:r>
              <a:rPr sz="2000" spc="-5" dirty="0">
                <a:latin typeface="Calibri"/>
                <a:cs typeface="Calibri"/>
              </a:rPr>
              <a:t>: </a:t>
            </a:r>
            <a:r>
              <a:rPr sz="2000" spc="-15" dirty="0" err="1">
                <a:latin typeface="Calibri"/>
                <a:cs typeface="Calibri"/>
              </a:rPr>
              <a:t>Studierenden</a:t>
            </a:r>
            <a:r>
              <a:rPr sz="2000" spc="-15" dirty="0">
                <a:latin typeface="Calibri"/>
                <a:cs typeface="Calibri"/>
              </a:rPr>
              <a:t>-Service-Center, </a:t>
            </a:r>
            <a:r>
              <a:rPr sz="2000" spc="-30" dirty="0" err="1">
                <a:latin typeface="Calibri"/>
                <a:cs typeface="Calibri"/>
              </a:rPr>
              <a:t>Iltisstr</a:t>
            </a:r>
            <a:r>
              <a:rPr sz="2000" spc="-30" dirty="0">
                <a:latin typeface="Calibri"/>
                <a:cs typeface="Calibri"/>
              </a:rPr>
              <a:t>. </a:t>
            </a:r>
            <a:r>
              <a:rPr sz="2000" dirty="0">
                <a:latin typeface="Calibri"/>
                <a:cs typeface="Calibri"/>
              </a:rPr>
              <a:t>4, 14195 </a:t>
            </a:r>
            <a:r>
              <a:rPr sz="2000" spc="-5" dirty="0">
                <a:latin typeface="Calibri"/>
                <a:cs typeface="Calibri"/>
              </a:rPr>
              <a:t>Berlin </a:t>
            </a:r>
            <a:br>
              <a:rPr lang="de-DE" sz="2000" spc="-5" dirty="0">
                <a:latin typeface="Calibri"/>
                <a:cs typeface="Calibri"/>
                <a:hlinkClick r:id="rId3">
                  <a:extLst>
                    <a:ext uri="{A12FA001-AC4F-418D-AE19-62706E023703}">
                      <ahyp:hlinkClr xmlns:ahyp="http://schemas.microsoft.com/office/drawing/2018/hyperlinkcolor" val="tx"/>
                    </a:ext>
                  </a:extLst>
                </a:hlinkClick>
              </a:rPr>
            </a:br>
            <a:r>
              <a:rPr sz="2000" dirty="0">
                <a:latin typeface="Calibri"/>
                <a:cs typeface="Calibri"/>
              </a:rPr>
              <a:t>E-Mail:</a:t>
            </a:r>
            <a:r>
              <a:rPr sz="2000" dirty="0">
                <a:solidFill>
                  <a:srgbClr val="92D050"/>
                </a:solidFill>
                <a:latin typeface="Calibri"/>
                <a:cs typeface="Calibri"/>
              </a:rPr>
              <a:t> </a:t>
            </a:r>
            <a:r>
              <a:rPr sz="2000" spc="-5" dirty="0">
                <a:solidFill>
                  <a:srgbClr val="92D050"/>
                </a:solidFill>
                <a:uFill>
                  <a:solidFill>
                    <a:srgbClr val="0066CC"/>
                  </a:solidFill>
                </a:uFill>
                <a:latin typeface="Calibri"/>
                <a:cs typeface="Calibri"/>
                <a:hlinkClick r:id="rId3">
                  <a:extLst>
                    <a:ext uri="{A12FA001-AC4F-418D-AE19-62706E023703}">
                      <ahyp:hlinkClr xmlns:ahyp="http://schemas.microsoft.com/office/drawing/2018/hyperlinkcolor" val="tx"/>
                    </a:ext>
                  </a:extLst>
                </a:hlinkClick>
              </a:rPr>
              <a:t>outgoing-erasmus@fu-berlin.de</a:t>
            </a:r>
            <a:r>
              <a:rPr lang="de-DE" sz="2000" spc="-5" dirty="0">
                <a:solidFill>
                  <a:srgbClr val="92D050"/>
                </a:solidFill>
                <a:uFill>
                  <a:solidFill>
                    <a:srgbClr val="0066CC"/>
                  </a:solidFill>
                </a:uFill>
                <a:latin typeface="Calibri"/>
                <a:cs typeface="Calibri"/>
              </a:rPr>
              <a:t>  </a:t>
            </a:r>
            <a:endParaRPr sz="2000" dirty="0">
              <a:solidFill>
                <a:srgbClr val="92D050"/>
              </a:solidFill>
              <a:latin typeface="Calibri"/>
              <a:cs typeface="Calibri"/>
            </a:endParaRPr>
          </a:p>
          <a:p>
            <a:pPr marL="469900">
              <a:lnSpc>
                <a:spcPct val="100000"/>
              </a:lnSpc>
              <a:spcBef>
                <a:spcPts val="335"/>
              </a:spcBef>
            </a:pPr>
            <a:r>
              <a:rPr sz="2000" u="heavy" spc="-15" dirty="0">
                <a:solidFill>
                  <a:srgbClr val="92D050"/>
                </a:solidFill>
                <a:uFill>
                  <a:solidFill>
                    <a:srgbClr val="0066CC"/>
                  </a:solidFill>
                </a:uFill>
                <a:latin typeface="Calibri"/>
                <a:cs typeface="Calibri"/>
                <a:hlinkClick r:id="rId4">
                  <a:extLst>
                    <a:ext uri="{A12FA001-AC4F-418D-AE19-62706E023703}">
                      <ahyp:hlinkClr xmlns:ahyp="http://schemas.microsoft.com/office/drawing/2018/hyperlinkcolor" val="tx"/>
                    </a:ext>
                  </a:extLst>
                </a:hlinkClick>
              </a:rPr>
              <a:t>www.fu-berlin.de/erasmus-studium</a:t>
            </a:r>
            <a:endParaRPr sz="2000" dirty="0">
              <a:solidFill>
                <a:srgbClr val="92D050"/>
              </a:solidFill>
              <a:latin typeface="Calibri"/>
              <a:cs typeface="Calibri"/>
            </a:endParaRPr>
          </a:p>
        </p:txBody>
      </p:sp>
      <p:sp>
        <p:nvSpPr>
          <p:cNvPr id="5" name="object 5"/>
          <p:cNvSpPr txBox="1"/>
          <p:nvPr/>
        </p:nvSpPr>
        <p:spPr>
          <a:xfrm>
            <a:off x="78739" y="48912"/>
            <a:ext cx="888365" cy="299720"/>
          </a:xfrm>
          <a:prstGeom prst="rect">
            <a:avLst/>
          </a:prstGeom>
        </p:spPr>
        <p:txBody>
          <a:bodyPr vert="horz" wrap="square" lIns="0" tIns="12700" rIns="0" bIns="0" rtlCol="0">
            <a:spAutoFit/>
          </a:bodyPr>
          <a:lstStyle/>
          <a:p>
            <a:pPr marL="12700">
              <a:lnSpc>
                <a:spcPct val="100000"/>
              </a:lnSpc>
              <a:spcBef>
                <a:spcPts val="100"/>
              </a:spcBef>
            </a:pPr>
            <a:r>
              <a:rPr sz="1800" spc="-85">
                <a:latin typeface="Calibri"/>
                <a:cs typeface="Calibri"/>
              </a:rPr>
              <a:t>K</a:t>
            </a:r>
            <a:r>
              <a:rPr sz="1800" spc="-5">
                <a:latin typeface="Calibri"/>
                <a:cs typeface="Calibri"/>
              </a:rPr>
              <a:t>O</a:t>
            </a:r>
            <a:r>
              <a:rPr sz="1800">
                <a:latin typeface="Calibri"/>
                <a:cs typeface="Calibri"/>
              </a:rPr>
              <a:t>N</a:t>
            </a:r>
            <a:r>
              <a:rPr sz="1800" spc="-145">
                <a:latin typeface="Calibri"/>
                <a:cs typeface="Calibri"/>
              </a:rPr>
              <a:t>T</a:t>
            </a:r>
            <a:r>
              <a:rPr sz="1800">
                <a:latin typeface="Calibri"/>
                <a:cs typeface="Calibri"/>
              </a:rPr>
              <a:t>AKT</a:t>
            </a:r>
          </a:p>
        </p:txBody>
      </p:sp>
      <p:pic>
        <p:nvPicPr>
          <p:cNvPr id="8" name="Grafik 7" descr="Ein Bild, das Muster, Grafiken, Kunst, Pixel enthält.">
            <a:extLst>
              <a:ext uri="{FF2B5EF4-FFF2-40B4-BE49-F238E27FC236}">
                <a16:creationId xmlns:a16="http://schemas.microsoft.com/office/drawing/2014/main" id="{E5FC6475-2AD8-90B0-8420-38D5B913187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500346" y="5029200"/>
            <a:ext cx="1562100" cy="1562100"/>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ctrTitle"/>
          </p:nvPr>
        </p:nvSpPr>
        <p:spPr>
          <a:xfrm>
            <a:off x="2430017" y="1652313"/>
            <a:ext cx="7331964" cy="1784463"/>
          </a:xfrm>
          <a:prstGeom prst="rect">
            <a:avLst/>
          </a:prstGeom>
        </p:spPr>
        <p:txBody>
          <a:bodyPr vert="horz" wrap="square" lIns="0" tIns="116205" rIns="0" bIns="0" rtlCol="0">
            <a:spAutoFit/>
          </a:bodyPr>
          <a:lstStyle/>
          <a:p>
            <a:pPr marL="653415" marR="5080" indent="-640080">
              <a:lnSpc>
                <a:spcPts val="6480"/>
              </a:lnSpc>
              <a:spcBef>
                <a:spcPts val="915"/>
              </a:spcBef>
              <a:tabLst>
                <a:tab pos="5683250" algn="l"/>
              </a:tabLst>
            </a:pPr>
            <a:r>
              <a:rPr spc="-5" dirty="0"/>
              <a:t>VI</a:t>
            </a:r>
            <a:r>
              <a:rPr spc="-10" dirty="0"/>
              <a:t>EL</a:t>
            </a:r>
            <a:r>
              <a:rPr spc="-5" dirty="0"/>
              <a:t>E</a:t>
            </a:r>
            <a:r>
              <a:rPr dirty="0"/>
              <a:t>N</a:t>
            </a:r>
            <a:r>
              <a:rPr spc="20" dirty="0"/>
              <a:t> </a:t>
            </a:r>
            <a:r>
              <a:rPr spc="-70" dirty="0">
                <a:solidFill>
                  <a:srgbClr val="92D050"/>
                </a:solidFill>
              </a:rPr>
              <a:t>D</a:t>
            </a:r>
            <a:r>
              <a:rPr dirty="0">
                <a:solidFill>
                  <a:srgbClr val="92D050"/>
                </a:solidFill>
              </a:rPr>
              <a:t>A</a:t>
            </a:r>
            <a:r>
              <a:rPr spc="-5" dirty="0">
                <a:solidFill>
                  <a:srgbClr val="92D050"/>
                </a:solidFill>
              </a:rPr>
              <a:t>N</a:t>
            </a:r>
            <a:r>
              <a:rPr dirty="0">
                <a:solidFill>
                  <a:srgbClr val="92D050"/>
                </a:solidFill>
              </a:rPr>
              <a:t>K</a:t>
            </a:r>
            <a:r>
              <a:rPr spc="-5" dirty="0"/>
              <a:t> </a:t>
            </a:r>
            <a:r>
              <a:rPr dirty="0"/>
              <a:t>FÜR	</a:t>
            </a:r>
            <a:r>
              <a:rPr spc="-5" dirty="0"/>
              <a:t>E</a:t>
            </a:r>
            <a:r>
              <a:rPr dirty="0"/>
              <a:t>URE  </a:t>
            </a:r>
            <a:r>
              <a:rPr spc="-15" dirty="0"/>
              <a:t>AUFMERKSAMKEIT!</a:t>
            </a:r>
          </a:p>
        </p:txBody>
      </p:sp>
      <p:sp>
        <p:nvSpPr>
          <p:cNvPr id="3" name="object 3"/>
          <p:cNvSpPr txBox="1"/>
          <p:nvPr/>
        </p:nvSpPr>
        <p:spPr>
          <a:xfrm>
            <a:off x="2739246" y="4495800"/>
            <a:ext cx="6713506" cy="581569"/>
          </a:xfrm>
          <a:prstGeom prst="rect">
            <a:avLst/>
          </a:prstGeom>
        </p:spPr>
        <p:txBody>
          <a:bodyPr vert="horz" wrap="square" lIns="0" tIns="12065" rIns="0" bIns="0" rtlCol="0">
            <a:spAutoFit/>
          </a:bodyPr>
          <a:lstStyle/>
          <a:p>
            <a:pPr marL="12700">
              <a:lnSpc>
                <a:spcPct val="100000"/>
              </a:lnSpc>
              <a:spcBef>
                <a:spcPts val="95"/>
              </a:spcBef>
            </a:pPr>
            <a:r>
              <a:rPr lang="de-DE" sz="3700" spc="-5" dirty="0">
                <a:latin typeface="Calibri"/>
                <a:cs typeface="Calibri"/>
              </a:rPr>
              <a:t>GIBT ES </a:t>
            </a:r>
            <a:r>
              <a:rPr sz="3700" spc="-5" dirty="0">
                <a:latin typeface="Calibri"/>
                <a:cs typeface="Calibri"/>
              </a:rPr>
              <a:t>NOCH </a:t>
            </a:r>
            <a:r>
              <a:rPr sz="3700" spc="-10" dirty="0">
                <a:latin typeface="Calibri"/>
                <a:cs typeface="Calibri"/>
              </a:rPr>
              <a:t>OFFENE </a:t>
            </a:r>
            <a:r>
              <a:rPr sz="3700" spc="-15" dirty="0">
                <a:solidFill>
                  <a:srgbClr val="92D050"/>
                </a:solidFill>
                <a:latin typeface="Calibri"/>
                <a:cs typeface="Calibri"/>
              </a:rPr>
              <a:t>FRAGEN</a:t>
            </a:r>
            <a:r>
              <a:rPr sz="3700" spc="-15" dirty="0">
                <a:latin typeface="Calibri"/>
                <a:cs typeface="Calibri"/>
              </a:rPr>
              <a:t>?</a:t>
            </a:r>
            <a:endParaRPr sz="3700" dirty="0">
              <a:latin typeface="Calibri"/>
              <a:cs typeface="Calibri"/>
            </a:endParaRPr>
          </a:p>
        </p:txBody>
      </p:sp>
      <p:sp>
        <p:nvSpPr>
          <p:cNvPr id="4" name="object 4"/>
          <p:cNvSpPr/>
          <p:nvPr/>
        </p:nvSpPr>
        <p:spPr>
          <a:xfrm>
            <a:off x="9933430" y="187452"/>
            <a:ext cx="2090927" cy="518159"/>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p:nvPr/>
        </p:nvSpPr>
        <p:spPr>
          <a:xfrm>
            <a:off x="9959340" y="163068"/>
            <a:ext cx="2090927" cy="518159"/>
          </a:xfrm>
          <a:prstGeom prst="rect">
            <a:avLst/>
          </a:prstGeom>
          <a:blipFill>
            <a:blip r:embed="rId2"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black"/>
              </a:solidFill>
              <a:effectLst/>
              <a:uLnTx/>
              <a:uFillTx/>
              <a:latin typeface="Calibri"/>
              <a:ea typeface="+mn-ea"/>
              <a:cs typeface="+mn-cs"/>
            </a:endParaRPr>
          </a:p>
        </p:txBody>
      </p:sp>
      <p:sp>
        <p:nvSpPr>
          <p:cNvPr id="5" name="Rechteck 4">
            <a:extLst>
              <a:ext uri="{FF2B5EF4-FFF2-40B4-BE49-F238E27FC236}">
                <a16:creationId xmlns:a16="http://schemas.microsoft.com/office/drawing/2014/main" id="{A7D2F8B4-1C6E-4D8D-AA4C-89106C72E28B}"/>
              </a:ext>
            </a:extLst>
          </p:cNvPr>
          <p:cNvSpPr/>
          <p:nvPr/>
        </p:nvSpPr>
        <p:spPr>
          <a:xfrm>
            <a:off x="533400" y="681227"/>
            <a:ext cx="10668000" cy="982320"/>
          </a:xfrm>
          <a:prstGeom prst="rect">
            <a:avLst/>
          </a:prstGeom>
        </p:spPr>
        <p:txBody>
          <a:bodyPr wrap="square">
            <a:spAutoFit/>
          </a:bodyPr>
          <a:lstStyle/>
          <a:p>
            <a:pPr lvl="0" algn="ctr">
              <a:spcBef>
                <a:spcPts val="970"/>
              </a:spcBef>
            </a:pPr>
            <a:r>
              <a:rPr lang="de-DE" sz="2800" spc="-15" dirty="0" err="1">
                <a:solidFill>
                  <a:prstClr val="black"/>
                </a:solidFill>
                <a:cs typeface="Calibri"/>
              </a:rPr>
              <a:t>MoveOn</a:t>
            </a:r>
            <a:r>
              <a:rPr lang="de-DE" sz="2800" spc="-15" dirty="0">
                <a:solidFill>
                  <a:prstClr val="black"/>
                </a:solidFill>
                <a:cs typeface="Calibri"/>
              </a:rPr>
              <a:t> </a:t>
            </a:r>
            <a:r>
              <a:rPr lang="de-DE" sz="2800" spc="-10" dirty="0">
                <a:solidFill>
                  <a:prstClr val="black"/>
                </a:solidFill>
                <a:cs typeface="Calibri"/>
              </a:rPr>
              <a:t>Datenbank </a:t>
            </a:r>
            <a:r>
              <a:rPr lang="de-DE" sz="2800" spc="-5" dirty="0">
                <a:solidFill>
                  <a:prstClr val="black"/>
                </a:solidFill>
                <a:cs typeface="Calibri"/>
              </a:rPr>
              <a:t>– </a:t>
            </a:r>
            <a:r>
              <a:rPr lang="de-DE" sz="2800" spc="-10" dirty="0">
                <a:solidFill>
                  <a:prstClr val="black"/>
                </a:solidFill>
                <a:cs typeface="Calibri"/>
              </a:rPr>
              <a:t>Internationale</a:t>
            </a:r>
            <a:r>
              <a:rPr lang="de-DE" sz="2800" spc="110" dirty="0">
                <a:solidFill>
                  <a:prstClr val="black"/>
                </a:solidFill>
                <a:cs typeface="Calibri"/>
              </a:rPr>
              <a:t> </a:t>
            </a:r>
            <a:r>
              <a:rPr lang="de-DE" sz="2800" spc="-15" dirty="0">
                <a:solidFill>
                  <a:prstClr val="black"/>
                </a:solidFill>
                <a:cs typeface="Calibri"/>
              </a:rPr>
              <a:t>Austauschmöglichkeiten</a:t>
            </a:r>
            <a:endParaRPr lang="de-DE" sz="2800" dirty="0">
              <a:solidFill>
                <a:prstClr val="black"/>
              </a:solidFill>
              <a:cs typeface="Calibri"/>
            </a:endParaRPr>
          </a:p>
          <a:p>
            <a:pPr lvl="0" algn="ctr">
              <a:spcBef>
                <a:spcPts val="745"/>
              </a:spcBef>
            </a:pPr>
            <a:r>
              <a:rPr lang="de-DE" sz="2400" dirty="0">
                <a:solidFill>
                  <a:prstClr val="black"/>
                </a:solidFill>
                <a:cs typeface="Calibri"/>
              </a:rPr>
              <a:t>https://fuberlin.adv-pub.moveon4.de/austauschmoeglichkeiten/</a:t>
            </a:r>
            <a:endParaRPr lang="de-DE" sz="2400" dirty="0">
              <a:solidFill>
                <a:prstClr val="black"/>
              </a:solidFill>
              <a:highlight>
                <a:srgbClr val="FFFF00"/>
              </a:highlight>
              <a:cs typeface="Calibri"/>
            </a:endParaRPr>
          </a:p>
        </p:txBody>
      </p:sp>
      <p:pic>
        <p:nvPicPr>
          <p:cNvPr id="10" name="Grafik 9" descr="Ein Bild, das Text, Screenshot, Schrift, Quittung enthält.">
            <a:extLst>
              <a:ext uri="{FF2B5EF4-FFF2-40B4-BE49-F238E27FC236}">
                <a16:creationId xmlns:a16="http://schemas.microsoft.com/office/drawing/2014/main" id="{5694BFB1-54E5-5986-99C9-6D3C4D0B3DD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71600" y="1663547"/>
            <a:ext cx="8001000" cy="4276568"/>
          </a:xfrm>
          <a:prstGeom prst="rect">
            <a:avLst/>
          </a:prstGeom>
        </p:spPr>
      </p:pic>
      <p:pic>
        <p:nvPicPr>
          <p:cNvPr id="6" name="Grafik 5" descr="Ein Bild, das Muster, Pixel, Design enthält.">
            <a:extLst>
              <a:ext uri="{FF2B5EF4-FFF2-40B4-BE49-F238E27FC236}">
                <a16:creationId xmlns:a16="http://schemas.microsoft.com/office/drawing/2014/main" id="{9737C10C-017C-3475-2444-9BDE5EAD750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372600" y="4038600"/>
            <a:ext cx="2476500" cy="2476500"/>
          </a:xfrm>
          <a:prstGeom prst="rect">
            <a:avLst/>
          </a:prstGeom>
        </p:spPr>
      </p:pic>
    </p:spTree>
    <p:extLst>
      <p:ext uri="{BB962C8B-B14F-4D97-AF65-F5344CB8AC3E}">
        <p14:creationId xmlns:p14="http://schemas.microsoft.com/office/powerpoint/2010/main" val="12452165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4400" y="219231"/>
            <a:ext cx="8229600" cy="567463"/>
          </a:xfrm>
          <a:prstGeom prst="rect">
            <a:avLst/>
          </a:prstGeom>
        </p:spPr>
        <p:txBody>
          <a:bodyPr vert="horz" wrap="square" lIns="0" tIns="13335" rIns="0" bIns="0" rtlCol="0">
            <a:spAutoFit/>
          </a:bodyPr>
          <a:lstStyle/>
          <a:p>
            <a:pPr marL="12700" algn="ctr">
              <a:lnSpc>
                <a:spcPct val="100000"/>
              </a:lnSpc>
              <a:spcBef>
                <a:spcPts val="105"/>
              </a:spcBef>
            </a:pPr>
            <a:r>
              <a:rPr lang="de-DE" b="0" spc="-35" dirty="0">
                <a:latin typeface="Calibri Light"/>
                <a:cs typeface="Calibri Light"/>
              </a:rPr>
              <a:t>Anthropologie </a:t>
            </a:r>
            <a:r>
              <a:rPr b="0" spc="-35" dirty="0">
                <a:latin typeface="Calibri Light"/>
                <a:cs typeface="Calibri Light"/>
              </a:rPr>
              <a:t>P</a:t>
            </a:r>
            <a:r>
              <a:rPr lang="de-DE" b="0" spc="-35" dirty="0" err="1">
                <a:latin typeface="Calibri Light"/>
                <a:cs typeface="Calibri Light"/>
              </a:rPr>
              <a:t>artner</a:t>
            </a:r>
            <a:r>
              <a:rPr lang="de-DE" b="0" spc="-35" dirty="0" err="1">
                <a:solidFill>
                  <a:srgbClr val="92D050"/>
                </a:solidFill>
                <a:latin typeface="Calibri Light"/>
                <a:cs typeface="Calibri Light"/>
              </a:rPr>
              <a:t>institute</a:t>
            </a:r>
            <a:endParaRPr dirty="0">
              <a:solidFill>
                <a:srgbClr val="92D050"/>
              </a:solidFill>
              <a:latin typeface="Calibri Light"/>
              <a:cs typeface="Calibri Light"/>
            </a:endParaRPr>
          </a:p>
        </p:txBody>
      </p:sp>
      <p:sp>
        <p:nvSpPr>
          <p:cNvPr id="3" name="object 3"/>
          <p:cNvSpPr txBox="1"/>
          <p:nvPr/>
        </p:nvSpPr>
        <p:spPr>
          <a:xfrm>
            <a:off x="196133" y="990600"/>
            <a:ext cx="11821666" cy="5277663"/>
          </a:xfrm>
          <a:prstGeom prst="rect">
            <a:avLst/>
          </a:prstGeom>
        </p:spPr>
        <p:txBody>
          <a:bodyPr vert="horz" wrap="square" lIns="0" tIns="5715" rIns="0" bIns="0" rtlCol="0">
            <a:spAutoFit/>
          </a:bodyPr>
          <a:lstStyle/>
          <a:p>
            <a:pPr marL="12700" marR="706755">
              <a:lnSpc>
                <a:spcPct val="101899"/>
              </a:lnSpc>
              <a:spcBef>
                <a:spcPts val="45"/>
              </a:spcBef>
            </a:pPr>
            <a:r>
              <a:rPr sz="2400" dirty="0" err="1">
                <a:solidFill>
                  <a:srgbClr val="92D050"/>
                </a:solidFill>
                <a:latin typeface="Calibri"/>
                <a:cs typeface="Calibri"/>
              </a:rPr>
              <a:t>Dänemark</a:t>
            </a:r>
            <a:r>
              <a:rPr sz="2400" dirty="0">
                <a:latin typeface="Calibri"/>
                <a:cs typeface="Calibri"/>
              </a:rPr>
              <a:t>: A</a:t>
            </a:r>
            <a:r>
              <a:rPr lang="de-DE" sz="2400" dirty="0">
                <a:latin typeface="Calibri"/>
                <a:cs typeface="Calibri"/>
              </a:rPr>
              <a:t>a</a:t>
            </a:r>
            <a:r>
              <a:rPr sz="2400" dirty="0">
                <a:latin typeface="Calibri"/>
                <a:cs typeface="Calibri"/>
              </a:rPr>
              <a:t>rhus</a:t>
            </a:r>
            <a:r>
              <a:rPr lang="de-DE" sz="2400" dirty="0">
                <a:latin typeface="Calibri"/>
                <a:cs typeface="Calibri"/>
              </a:rPr>
              <a:t> (nur BA)</a:t>
            </a:r>
            <a:r>
              <a:rPr sz="2400" dirty="0">
                <a:latin typeface="Calibri"/>
                <a:cs typeface="Calibri"/>
              </a:rPr>
              <a:t>, </a:t>
            </a:r>
            <a:r>
              <a:rPr sz="2400" spc="-10" dirty="0" err="1">
                <a:latin typeface="Calibri"/>
                <a:cs typeface="Calibri"/>
              </a:rPr>
              <a:t>Kopenhagen</a:t>
            </a:r>
            <a:r>
              <a:rPr lang="de-DE" sz="2400" spc="-10" dirty="0">
                <a:latin typeface="Calibri"/>
                <a:cs typeface="Calibri"/>
              </a:rPr>
              <a:t> (BA &amp; MA)</a:t>
            </a:r>
            <a:r>
              <a:rPr sz="2400" spc="-10" dirty="0">
                <a:latin typeface="Calibri"/>
                <a:cs typeface="Calibri"/>
              </a:rPr>
              <a:t> </a:t>
            </a:r>
            <a:endParaRPr lang="de-DE" sz="2400" spc="-10" dirty="0">
              <a:latin typeface="Calibri"/>
              <a:cs typeface="Calibri"/>
            </a:endParaRPr>
          </a:p>
          <a:p>
            <a:pPr marL="12700" marR="706755">
              <a:lnSpc>
                <a:spcPct val="101899"/>
              </a:lnSpc>
              <a:spcBef>
                <a:spcPts val="45"/>
              </a:spcBef>
            </a:pPr>
            <a:r>
              <a:rPr sz="2400" spc="-10" dirty="0" err="1">
                <a:solidFill>
                  <a:srgbClr val="92D050"/>
                </a:solidFill>
                <a:latin typeface="Calibri"/>
                <a:cs typeface="Calibri"/>
              </a:rPr>
              <a:t>Frankreich</a:t>
            </a:r>
            <a:r>
              <a:rPr sz="2400" spc="-10" dirty="0">
                <a:latin typeface="Calibri"/>
                <a:cs typeface="Calibri"/>
              </a:rPr>
              <a:t>: </a:t>
            </a:r>
            <a:r>
              <a:rPr sz="2400" spc="-5" dirty="0">
                <a:latin typeface="Calibri"/>
                <a:cs typeface="Calibri"/>
              </a:rPr>
              <a:t>La </a:t>
            </a:r>
            <a:r>
              <a:rPr sz="2400" spc="-10" dirty="0">
                <a:latin typeface="Calibri"/>
                <a:cs typeface="Calibri"/>
              </a:rPr>
              <a:t>Reunion</a:t>
            </a:r>
            <a:r>
              <a:rPr lang="de-DE" sz="2400" spc="-10" dirty="0">
                <a:latin typeface="Calibri"/>
                <a:cs typeface="Calibri"/>
              </a:rPr>
              <a:t> (nur BA)</a:t>
            </a:r>
            <a:r>
              <a:rPr sz="2400" spc="-10" dirty="0">
                <a:latin typeface="Calibri"/>
                <a:cs typeface="Calibri"/>
              </a:rPr>
              <a:t>, </a:t>
            </a:r>
            <a:r>
              <a:rPr sz="2400" spc="-5" dirty="0">
                <a:latin typeface="Calibri"/>
                <a:cs typeface="Calibri"/>
              </a:rPr>
              <a:t>Aix-Marseille</a:t>
            </a:r>
            <a:r>
              <a:rPr lang="de-DE" sz="2400" spc="-5" dirty="0">
                <a:latin typeface="Calibri"/>
                <a:cs typeface="Calibri"/>
              </a:rPr>
              <a:t> (BA &amp; MA</a:t>
            </a:r>
            <a:r>
              <a:rPr lang="de-DE" sz="2400" spc="-5" dirty="0">
                <a:cs typeface="Calibri"/>
              </a:rPr>
              <a:t>), Paris/EHESS (nur MA)</a:t>
            </a:r>
            <a:endParaRPr lang="de-DE" sz="2400" spc="-5" dirty="0">
              <a:latin typeface="Calibri"/>
              <a:cs typeface="Calibri"/>
            </a:endParaRPr>
          </a:p>
          <a:p>
            <a:pPr marL="12700" marR="706755">
              <a:lnSpc>
                <a:spcPct val="101899"/>
              </a:lnSpc>
              <a:spcBef>
                <a:spcPts val="45"/>
              </a:spcBef>
            </a:pPr>
            <a:r>
              <a:rPr sz="2400" spc="-5" dirty="0" err="1">
                <a:solidFill>
                  <a:srgbClr val="92D050"/>
                </a:solidFill>
                <a:latin typeface="Calibri"/>
                <a:cs typeface="Calibri"/>
              </a:rPr>
              <a:t>Griechenland</a:t>
            </a:r>
            <a:r>
              <a:rPr sz="2400" spc="-5" dirty="0">
                <a:latin typeface="Calibri"/>
                <a:cs typeface="Calibri"/>
              </a:rPr>
              <a:t>:</a:t>
            </a:r>
            <a:r>
              <a:rPr sz="2400" spc="-45" dirty="0">
                <a:latin typeface="Calibri"/>
                <a:cs typeface="Calibri"/>
              </a:rPr>
              <a:t> </a:t>
            </a:r>
            <a:r>
              <a:rPr sz="2400" spc="-5" dirty="0">
                <a:latin typeface="Calibri"/>
                <a:cs typeface="Calibri"/>
              </a:rPr>
              <a:t>Lesbos</a:t>
            </a:r>
            <a:r>
              <a:rPr lang="de-DE" sz="2400" spc="-5" dirty="0">
                <a:latin typeface="Calibri"/>
                <a:cs typeface="Calibri"/>
              </a:rPr>
              <a:t> (BA &amp; MA)</a:t>
            </a:r>
            <a:endParaRPr sz="2400" dirty="0">
              <a:latin typeface="Calibri"/>
              <a:cs typeface="Calibri"/>
            </a:endParaRPr>
          </a:p>
          <a:p>
            <a:pPr marL="12700">
              <a:lnSpc>
                <a:spcPct val="100000"/>
              </a:lnSpc>
              <a:spcBef>
                <a:spcPts val="70"/>
              </a:spcBef>
            </a:pPr>
            <a:r>
              <a:rPr sz="2400" spc="-5" dirty="0" err="1">
                <a:solidFill>
                  <a:srgbClr val="92D050"/>
                </a:solidFill>
                <a:latin typeface="Calibri"/>
                <a:cs typeface="Calibri"/>
              </a:rPr>
              <a:t>Italien</a:t>
            </a:r>
            <a:r>
              <a:rPr sz="2400" spc="-5" dirty="0">
                <a:latin typeface="Calibri"/>
                <a:cs typeface="Calibri"/>
              </a:rPr>
              <a:t>:</a:t>
            </a:r>
            <a:r>
              <a:rPr sz="2400" spc="-20" dirty="0">
                <a:latin typeface="Calibri"/>
                <a:cs typeface="Calibri"/>
              </a:rPr>
              <a:t> Rom</a:t>
            </a:r>
            <a:r>
              <a:rPr lang="de-DE" sz="2400" spc="-20" dirty="0">
                <a:latin typeface="Calibri"/>
                <a:cs typeface="Calibri"/>
              </a:rPr>
              <a:t> (BA &amp; MA)</a:t>
            </a:r>
            <a:endParaRPr sz="2400" dirty="0">
              <a:latin typeface="Calibri"/>
              <a:cs typeface="Calibri"/>
            </a:endParaRPr>
          </a:p>
          <a:p>
            <a:pPr marL="12700" marR="1247140">
              <a:lnSpc>
                <a:spcPct val="101899"/>
              </a:lnSpc>
            </a:pPr>
            <a:r>
              <a:rPr sz="2400" dirty="0" err="1">
                <a:solidFill>
                  <a:srgbClr val="92D050"/>
                </a:solidFill>
                <a:latin typeface="Calibri"/>
                <a:cs typeface="Calibri"/>
              </a:rPr>
              <a:t>Niederlande</a:t>
            </a:r>
            <a:r>
              <a:rPr sz="2400" dirty="0">
                <a:latin typeface="Calibri"/>
                <a:cs typeface="Calibri"/>
              </a:rPr>
              <a:t>: </a:t>
            </a:r>
            <a:r>
              <a:rPr sz="2400" spc="-5" dirty="0">
                <a:latin typeface="Calibri"/>
                <a:cs typeface="Calibri"/>
              </a:rPr>
              <a:t>Leiden</a:t>
            </a:r>
            <a:r>
              <a:rPr lang="de-DE" sz="2400" spc="-5" dirty="0">
                <a:latin typeface="Calibri"/>
                <a:cs typeface="Calibri"/>
              </a:rPr>
              <a:t> (BA &amp; MA)</a:t>
            </a:r>
            <a:r>
              <a:rPr sz="2400" spc="-5" dirty="0">
                <a:latin typeface="Calibri"/>
                <a:cs typeface="Calibri"/>
              </a:rPr>
              <a:t>,</a:t>
            </a:r>
            <a:r>
              <a:rPr sz="2400" spc="-120" dirty="0">
                <a:latin typeface="Calibri"/>
                <a:cs typeface="Calibri"/>
              </a:rPr>
              <a:t> </a:t>
            </a:r>
            <a:r>
              <a:rPr sz="2400" spc="-10" dirty="0">
                <a:latin typeface="Calibri"/>
                <a:cs typeface="Calibri"/>
              </a:rPr>
              <a:t>Amsterdam </a:t>
            </a:r>
            <a:r>
              <a:rPr lang="de-DE" sz="2400" spc="-10" dirty="0">
                <a:latin typeface="Calibri"/>
                <a:cs typeface="Calibri"/>
              </a:rPr>
              <a:t>(nur MA)</a:t>
            </a:r>
          </a:p>
          <a:p>
            <a:pPr marL="12700" marR="1247140">
              <a:lnSpc>
                <a:spcPct val="101899"/>
              </a:lnSpc>
            </a:pPr>
            <a:r>
              <a:rPr lang="de-DE" sz="2400" spc="-10" dirty="0">
                <a:solidFill>
                  <a:srgbClr val="92D050"/>
                </a:solidFill>
                <a:latin typeface="Calibri"/>
                <a:cs typeface="Calibri"/>
              </a:rPr>
              <a:t>Polen</a:t>
            </a:r>
            <a:r>
              <a:rPr lang="de-DE" sz="2400" spc="-10" dirty="0">
                <a:latin typeface="Calibri"/>
                <a:cs typeface="Calibri"/>
              </a:rPr>
              <a:t>: Wrocław (BA &amp; MA)</a:t>
            </a:r>
          </a:p>
          <a:p>
            <a:pPr marL="12700" marR="1247140">
              <a:lnSpc>
                <a:spcPct val="101899"/>
              </a:lnSpc>
            </a:pPr>
            <a:r>
              <a:rPr sz="2400" spc="-15" dirty="0">
                <a:solidFill>
                  <a:srgbClr val="92D050"/>
                </a:solidFill>
                <a:latin typeface="Calibri"/>
                <a:cs typeface="Calibri"/>
              </a:rPr>
              <a:t>Portugal</a:t>
            </a:r>
            <a:r>
              <a:rPr sz="2400" spc="-15" dirty="0">
                <a:latin typeface="Calibri"/>
                <a:cs typeface="Calibri"/>
              </a:rPr>
              <a:t>: </a:t>
            </a:r>
            <a:r>
              <a:rPr sz="2400" dirty="0" err="1">
                <a:latin typeface="Calibri"/>
                <a:cs typeface="Calibri"/>
              </a:rPr>
              <a:t>Lissabon</a:t>
            </a:r>
            <a:r>
              <a:rPr lang="de-DE" sz="2400" dirty="0">
                <a:latin typeface="Calibri"/>
                <a:cs typeface="Calibri"/>
              </a:rPr>
              <a:t> (nur BA)</a:t>
            </a:r>
            <a:r>
              <a:rPr sz="2400" dirty="0">
                <a:latin typeface="Calibri"/>
                <a:cs typeface="Calibri"/>
              </a:rPr>
              <a:t>,</a:t>
            </a:r>
            <a:r>
              <a:rPr sz="2400" spc="-30" dirty="0">
                <a:latin typeface="Calibri"/>
                <a:cs typeface="Calibri"/>
              </a:rPr>
              <a:t> </a:t>
            </a:r>
            <a:r>
              <a:rPr sz="2400" spc="-10" dirty="0">
                <a:latin typeface="Calibri"/>
                <a:cs typeface="Calibri"/>
              </a:rPr>
              <a:t>Coimbra</a:t>
            </a:r>
            <a:r>
              <a:rPr lang="de-DE" sz="2400" spc="-10" dirty="0">
                <a:latin typeface="Calibri"/>
                <a:cs typeface="Calibri"/>
              </a:rPr>
              <a:t> (BA &amp; MA)</a:t>
            </a:r>
          </a:p>
          <a:p>
            <a:pPr marL="12700" marR="1247140">
              <a:lnSpc>
                <a:spcPct val="101899"/>
              </a:lnSpc>
            </a:pPr>
            <a:r>
              <a:rPr lang="de-DE" sz="2400" spc="-10" dirty="0">
                <a:solidFill>
                  <a:srgbClr val="92D050"/>
                </a:solidFill>
                <a:latin typeface="Calibri"/>
                <a:cs typeface="Calibri"/>
              </a:rPr>
              <a:t>Rumänien</a:t>
            </a:r>
            <a:r>
              <a:rPr lang="de-DE" sz="2400" spc="-10" dirty="0">
                <a:latin typeface="Calibri"/>
                <a:cs typeface="Calibri"/>
              </a:rPr>
              <a:t>: Bukarest (nur MA)</a:t>
            </a:r>
            <a:endParaRPr sz="2400" dirty="0">
              <a:latin typeface="Calibri"/>
              <a:cs typeface="Calibri"/>
            </a:endParaRPr>
          </a:p>
          <a:p>
            <a:pPr marL="12700">
              <a:lnSpc>
                <a:spcPct val="100000"/>
              </a:lnSpc>
              <a:spcBef>
                <a:spcPts val="75"/>
              </a:spcBef>
            </a:pPr>
            <a:r>
              <a:rPr sz="2400" spc="-5" dirty="0" err="1">
                <a:solidFill>
                  <a:srgbClr val="92D050"/>
                </a:solidFill>
                <a:latin typeface="Calibri"/>
                <a:cs typeface="Calibri"/>
              </a:rPr>
              <a:t>Schweden</a:t>
            </a:r>
            <a:r>
              <a:rPr sz="2400" spc="-5" dirty="0">
                <a:latin typeface="Calibri"/>
                <a:cs typeface="Calibri"/>
              </a:rPr>
              <a:t>:</a:t>
            </a:r>
            <a:r>
              <a:rPr sz="2400" spc="-45" dirty="0">
                <a:latin typeface="Calibri"/>
                <a:cs typeface="Calibri"/>
              </a:rPr>
              <a:t> </a:t>
            </a:r>
            <a:r>
              <a:rPr sz="2400" spc="-5" dirty="0">
                <a:latin typeface="Calibri"/>
                <a:cs typeface="Calibri"/>
              </a:rPr>
              <a:t>Stockholm</a:t>
            </a:r>
            <a:r>
              <a:rPr lang="de-DE" sz="2400" spc="-5" dirty="0">
                <a:latin typeface="Calibri"/>
                <a:cs typeface="Calibri"/>
              </a:rPr>
              <a:t> (BA &amp; MA)</a:t>
            </a:r>
            <a:endParaRPr sz="2400" dirty="0">
              <a:latin typeface="Calibri"/>
              <a:cs typeface="Calibri"/>
            </a:endParaRPr>
          </a:p>
          <a:p>
            <a:pPr marL="12700" marR="5080">
              <a:lnSpc>
                <a:spcPct val="101899"/>
              </a:lnSpc>
            </a:pPr>
            <a:r>
              <a:rPr sz="2400" spc="-5" dirty="0">
                <a:solidFill>
                  <a:srgbClr val="92D050"/>
                </a:solidFill>
                <a:latin typeface="Calibri"/>
                <a:cs typeface="Calibri"/>
              </a:rPr>
              <a:t>Schweiz</a:t>
            </a:r>
            <a:r>
              <a:rPr sz="2400" spc="-5" dirty="0">
                <a:latin typeface="Calibri"/>
                <a:cs typeface="Calibri"/>
              </a:rPr>
              <a:t>: </a:t>
            </a:r>
            <a:r>
              <a:rPr sz="2400" dirty="0">
                <a:latin typeface="Calibri"/>
                <a:cs typeface="Calibri"/>
              </a:rPr>
              <a:t>Bern, Zürich, </a:t>
            </a:r>
            <a:r>
              <a:rPr sz="2400" spc="-10" dirty="0">
                <a:latin typeface="Calibri"/>
                <a:cs typeface="Calibri"/>
              </a:rPr>
              <a:t>Neuchâtel, Fribourg</a:t>
            </a:r>
            <a:r>
              <a:rPr lang="de-DE" sz="2400" spc="-10" dirty="0">
                <a:latin typeface="Calibri"/>
                <a:cs typeface="Calibri"/>
              </a:rPr>
              <a:t> (alle BA &amp; MA)</a:t>
            </a:r>
          </a:p>
          <a:p>
            <a:pPr marL="12700" marR="5080">
              <a:lnSpc>
                <a:spcPct val="101899"/>
              </a:lnSpc>
            </a:pPr>
            <a:r>
              <a:rPr sz="2400" spc="-15" dirty="0" err="1">
                <a:solidFill>
                  <a:srgbClr val="92D050"/>
                </a:solidFill>
                <a:latin typeface="Calibri"/>
                <a:cs typeface="Calibri"/>
              </a:rPr>
              <a:t>Slowakei</a:t>
            </a:r>
            <a:r>
              <a:rPr sz="2400" spc="-15" dirty="0">
                <a:latin typeface="Calibri"/>
                <a:cs typeface="Calibri"/>
              </a:rPr>
              <a:t>:</a:t>
            </a:r>
            <a:r>
              <a:rPr sz="2400" spc="-10" dirty="0">
                <a:latin typeface="Calibri"/>
                <a:cs typeface="Calibri"/>
              </a:rPr>
              <a:t> </a:t>
            </a:r>
            <a:r>
              <a:rPr sz="2400" spc="-15" dirty="0">
                <a:latin typeface="Calibri"/>
                <a:cs typeface="Calibri"/>
              </a:rPr>
              <a:t>Bratislava</a:t>
            </a:r>
            <a:r>
              <a:rPr lang="de-DE" sz="2400" spc="-15" dirty="0">
                <a:latin typeface="Calibri"/>
                <a:cs typeface="Calibri"/>
              </a:rPr>
              <a:t> (BA &amp; MA)</a:t>
            </a:r>
            <a:endParaRPr sz="2400" dirty="0">
              <a:latin typeface="Calibri"/>
              <a:cs typeface="Calibri"/>
            </a:endParaRPr>
          </a:p>
          <a:p>
            <a:pPr marL="12700" marR="2458085">
              <a:lnSpc>
                <a:spcPct val="101899"/>
              </a:lnSpc>
              <a:spcBef>
                <a:spcPts val="10"/>
              </a:spcBef>
            </a:pPr>
            <a:r>
              <a:rPr sz="2400" spc="-5" dirty="0" err="1">
                <a:solidFill>
                  <a:srgbClr val="92D050"/>
                </a:solidFill>
                <a:latin typeface="Calibri"/>
                <a:cs typeface="Calibri"/>
              </a:rPr>
              <a:t>Slowenien</a:t>
            </a:r>
            <a:r>
              <a:rPr sz="2400" spc="-5" dirty="0">
                <a:latin typeface="Calibri"/>
                <a:cs typeface="Calibri"/>
              </a:rPr>
              <a:t>: </a:t>
            </a:r>
            <a:r>
              <a:rPr sz="2400" dirty="0">
                <a:latin typeface="Calibri"/>
                <a:cs typeface="Calibri"/>
              </a:rPr>
              <a:t>Ljubljana </a:t>
            </a:r>
            <a:r>
              <a:rPr lang="de-DE" sz="2400" dirty="0">
                <a:latin typeface="Calibri"/>
                <a:cs typeface="Calibri"/>
              </a:rPr>
              <a:t>(BA &amp; MA)</a:t>
            </a:r>
          </a:p>
          <a:p>
            <a:pPr marL="12700" marR="2458085">
              <a:lnSpc>
                <a:spcPct val="101899"/>
              </a:lnSpc>
              <a:spcBef>
                <a:spcPts val="10"/>
              </a:spcBef>
            </a:pPr>
            <a:r>
              <a:rPr sz="2400" spc="-5" dirty="0" err="1">
                <a:solidFill>
                  <a:srgbClr val="92D050"/>
                </a:solidFill>
                <a:latin typeface="Calibri"/>
                <a:cs typeface="Calibri"/>
              </a:rPr>
              <a:t>Spanien</a:t>
            </a:r>
            <a:r>
              <a:rPr sz="2400" spc="-5" dirty="0">
                <a:latin typeface="Calibri"/>
                <a:cs typeface="Calibri"/>
              </a:rPr>
              <a:t>: </a:t>
            </a:r>
            <a:r>
              <a:rPr sz="2400" dirty="0">
                <a:latin typeface="Calibri"/>
                <a:cs typeface="Calibri"/>
              </a:rPr>
              <a:t>Madrid</a:t>
            </a:r>
            <a:r>
              <a:rPr lang="de-DE" sz="2400" dirty="0">
                <a:latin typeface="Calibri"/>
                <a:cs typeface="Calibri"/>
              </a:rPr>
              <a:t> (BA &amp; MA)</a:t>
            </a:r>
            <a:r>
              <a:rPr sz="2400" dirty="0">
                <a:latin typeface="Calibri"/>
                <a:cs typeface="Calibri"/>
              </a:rPr>
              <a:t>,</a:t>
            </a:r>
            <a:r>
              <a:rPr sz="2400" spc="-65" dirty="0">
                <a:latin typeface="Calibri"/>
                <a:cs typeface="Calibri"/>
              </a:rPr>
              <a:t> </a:t>
            </a:r>
            <a:r>
              <a:rPr sz="2400" spc="-5" dirty="0">
                <a:latin typeface="Calibri"/>
                <a:cs typeface="Calibri"/>
              </a:rPr>
              <a:t>Bilbao</a:t>
            </a:r>
            <a:r>
              <a:rPr lang="de-DE" sz="2400" spc="-5" dirty="0">
                <a:latin typeface="Calibri"/>
                <a:cs typeface="Calibri"/>
              </a:rPr>
              <a:t> (BA &amp; MA)</a:t>
            </a:r>
          </a:p>
          <a:p>
            <a:pPr marL="12700" marR="2458085">
              <a:lnSpc>
                <a:spcPct val="101899"/>
              </a:lnSpc>
              <a:spcBef>
                <a:spcPts val="10"/>
              </a:spcBef>
            </a:pPr>
            <a:r>
              <a:rPr sz="2400" spc="-35" dirty="0" err="1">
                <a:solidFill>
                  <a:srgbClr val="92D050"/>
                </a:solidFill>
                <a:latin typeface="Calibri"/>
                <a:cs typeface="Calibri"/>
              </a:rPr>
              <a:t>Türkei</a:t>
            </a:r>
            <a:r>
              <a:rPr sz="2400" spc="-35" dirty="0">
                <a:latin typeface="Calibri"/>
                <a:cs typeface="Calibri"/>
              </a:rPr>
              <a:t>:</a:t>
            </a:r>
            <a:r>
              <a:rPr sz="2400" spc="-30" dirty="0">
                <a:latin typeface="Calibri"/>
                <a:cs typeface="Calibri"/>
              </a:rPr>
              <a:t> </a:t>
            </a:r>
            <a:r>
              <a:rPr sz="2400" spc="-10" dirty="0">
                <a:latin typeface="Calibri"/>
                <a:cs typeface="Calibri"/>
              </a:rPr>
              <a:t>Istanbul</a:t>
            </a:r>
            <a:r>
              <a:rPr lang="de-DE" sz="2400" spc="-10" dirty="0">
                <a:latin typeface="Calibri"/>
                <a:cs typeface="Calibri"/>
              </a:rPr>
              <a:t> (nur BA)</a:t>
            </a:r>
            <a:endParaRPr sz="2400" dirty="0">
              <a:latin typeface="Calibri"/>
              <a:cs typeface="Calibri"/>
            </a:endParaRPr>
          </a:p>
        </p:txBody>
      </p:sp>
      <p:sp>
        <p:nvSpPr>
          <p:cNvPr id="4" name="object 4"/>
          <p:cNvSpPr/>
          <p:nvPr/>
        </p:nvSpPr>
        <p:spPr>
          <a:xfrm>
            <a:off x="9959340" y="163068"/>
            <a:ext cx="2090927" cy="518159"/>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6A888FE-36AE-FF2F-30BC-C41F0B840036}"/>
              </a:ext>
            </a:extLst>
          </p:cNvPr>
          <p:cNvSpPr>
            <a:spLocks noGrp="1"/>
          </p:cNvSpPr>
          <p:nvPr>
            <p:ph type="title"/>
          </p:nvPr>
        </p:nvSpPr>
        <p:spPr>
          <a:xfrm>
            <a:off x="1676400" y="833673"/>
            <a:ext cx="6934200" cy="574040"/>
          </a:xfrm>
        </p:spPr>
        <p:txBody>
          <a:bodyPr/>
          <a:lstStyle/>
          <a:p>
            <a:pPr algn="l"/>
            <a:r>
              <a:rPr lang="de-DE" sz="3600" b="0" spc="-5" dirty="0">
                <a:latin typeface="Calibri Light"/>
                <a:cs typeface="Calibri Light"/>
              </a:rPr>
              <a:t>ERASMUS+ </a:t>
            </a:r>
            <a:r>
              <a:rPr lang="de-DE" sz="3600" b="0" spc="-5" dirty="0">
                <a:solidFill>
                  <a:srgbClr val="92D050"/>
                </a:solidFill>
                <a:latin typeface="Calibri Light"/>
                <a:cs typeface="Calibri Light"/>
              </a:rPr>
              <a:t>Europa</a:t>
            </a:r>
            <a:endParaRPr lang="de-DE" dirty="0">
              <a:solidFill>
                <a:srgbClr val="92D050"/>
              </a:solidFill>
            </a:endParaRPr>
          </a:p>
        </p:txBody>
      </p:sp>
      <p:sp>
        <p:nvSpPr>
          <p:cNvPr id="3" name="Textplatzhalter 2">
            <a:extLst>
              <a:ext uri="{FF2B5EF4-FFF2-40B4-BE49-F238E27FC236}">
                <a16:creationId xmlns:a16="http://schemas.microsoft.com/office/drawing/2014/main" id="{C2B992D0-AF00-B2D4-0065-E5E80BE6B2DC}"/>
              </a:ext>
            </a:extLst>
          </p:cNvPr>
          <p:cNvSpPr>
            <a:spLocks noGrp="1"/>
          </p:cNvSpPr>
          <p:nvPr>
            <p:ph type="body" idx="1"/>
          </p:nvPr>
        </p:nvSpPr>
        <p:spPr>
          <a:xfrm>
            <a:off x="838200" y="1620813"/>
            <a:ext cx="7315200" cy="2854628"/>
          </a:xfrm>
        </p:spPr>
        <p:txBody>
          <a:bodyPr/>
          <a:lstStyle/>
          <a:p>
            <a:pPr marL="241300" indent="-228600">
              <a:lnSpc>
                <a:spcPct val="100000"/>
              </a:lnSpc>
              <a:spcBef>
                <a:spcPts val="675"/>
              </a:spcBef>
              <a:buFont typeface="Arial"/>
              <a:buChar char="•"/>
              <a:tabLst>
                <a:tab pos="241300" algn="l"/>
              </a:tabLst>
            </a:pPr>
            <a:r>
              <a:rPr lang="de-DE" sz="2400" b="0" spc="-20" dirty="0">
                <a:latin typeface="Calibri"/>
                <a:cs typeface="Calibri"/>
              </a:rPr>
              <a:t>Nur über Partner</a:t>
            </a:r>
            <a:r>
              <a:rPr lang="de-DE" sz="2400" b="0" i="1" spc="-20" dirty="0">
                <a:solidFill>
                  <a:srgbClr val="92D050"/>
                </a:solidFill>
                <a:latin typeface="Calibri"/>
                <a:cs typeface="Calibri"/>
              </a:rPr>
              <a:t>institute</a:t>
            </a:r>
            <a:r>
              <a:rPr lang="de-DE" sz="2400" b="0" spc="-20" dirty="0">
                <a:latin typeface="Calibri"/>
                <a:cs typeface="Calibri"/>
              </a:rPr>
              <a:t> des </a:t>
            </a:r>
            <a:r>
              <a:rPr lang="de-DE" sz="2400" b="0" spc="-20" dirty="0" err="1">
                <a:latin typeface="Calibri"/>
                <a:cs typeface="Calibri"/>
              </a:rPr>
              <a:t>IfSKA</a:t>
            </a:r>
            <a:endParaRPr lang="de-DE" sz="2400" b="0" spc="-20" dirty="0">
              <a:latin typeface="Calibri"/>
              <a:cs typeface="Calibri"/>
            </a:endParaRPr>
          </a:p>
          <a:p>
            <a:pPr marL="241300" indent="-228600">
              <a:lnSpc>
                <a:spcPct val="100000"/>
              </a:lnSpc>
              <a:spcBef>
                <a:spcPts val="675"/>
              </a:spcBef>
              <a:buFont typeface="Arial"/>
              <a:buChar char="•"/>
              <a:tabLst>
                <a:tab pos="241300" algn="l"/>
              </a:tabLst>
            </a:pPr>
            <a:r>
              <a:rPr lang="de-DE" sz="2400" b="0" spc="-20" dirty="0"/>
              <a:t>E</a:t>
            </a:r>
            <a:r>
              <a:rPr lang="de-DE" sz="2400" b="0" spc="-20" dirty="0">
                <a:latin typeface="Calibri"/>
                <a:cs typeface="Calibri"/>
              </a:rPr>
              <a:t>mpfehlung BA: </a:t>
            </a:r>
            <a:r>
              <a:rPr lang="de-DE" sz="2400" b="0" spc="-10" dirty="0">
                <a:latin typeface="Calibri"/>
                <a:cs typeface="Calibri"/>
              </a:rPr>
              <a:t>im </a:t>
            </a:r>
            <a:r>
              <a:rPr lang="de-DE" sz="2400" b="0" spc="-5" dirty="0">
                <a:latin typeface="Calibri"/>
                <a:cs typeface="Calibri"/>
              </a:rPr>
              <a:t>3./5.</a:t>
            </a:r>
            <a:r>
              <a:rPr lang="de-DE" sz="2400" b="0" spc="114" dirty="0">
                <a:latin typeface="Calibri"/>
                <a:cs typeface="Calibri"/>
              </a:rPr>
              <a:t> </a:t>
            </a:r>
            <a:r>
              <a:rPr lang="de-DE" sz="2400" b="0" spc="-25" dirty="0">
                <a:latin typeface="Calibri"/>
                <a:cs typeface="Calibri"/>
              </a:rPr>
              <a:t>FS</a:t>
            </a:r>
            <a:endParaRPr lang="de-DE" sz="2400" b="0" dirty="0">
              <a:latin typeface="Calibri"/>
              <a:cs typeface="Calibri"/>
            </a:endParaRPr>
          </a:p>
          <a:p>
            <a:pPr marL="241300" indent="-228600">
              <a:lnSpc>
                <a:spcPct val="100000"/>
              </a:lnSpc>
              <a:spcBef>
                <a:spcPts val="660"/>
              </a:spcBef>
              <a:buFont typeface="Arial"/>
              <a:buChar char="•"/>
              <a:tabLst>
                <a:tab pos="241300" algn="l"/>
              </a:tabLst>
            </a:pPr>
            <a:r>
              <a:rPr lang="de-DE" sz="2400" b="0" spc="-10" dirty="0">
                <a:latin typeface="Calibri"/>
                <a:cs typeface="Calibri"/>
              </a:rPr>
              <a:t>Bewerbung </a:t>
            </a:r>
            <a:r>
              <a:rPr lang="de-DE" sz="2400" b="0" spc="-5" dirty="0">
                <a:latin typeface="Calibri"/>
                <a:cs typeface="Calibri"/>
              </a:rPr>
              <a:t>über </a:t>
            </a:r>
            <a:r>
              <a:rPr lang="de-DE" sz="2400" b="0" spc="-20" dirty="0">
                <a:latin typeface="Calibri"/>
                <a:cs typeface="Calibri"/>
              </a:rPr>
              <a:t>Kernfach </a:t>
            </a:r>
            <a:r>
              <a:rPr lang="de-DE" sz="2400" b="0" spc="-15" dirty="0">
                <a:latin typeface="Calibri"/>
                <a:cs typeface="Calibri"/>
              </a:rPr>
              <a:t>und/oder Nebenfach</a:t>
            </a:r>
            <a:r>
              <a:rPr lang="de-DE" sz="2400" b="0" spc="190" dirty="0">
                <a:latin typeface="Calibri"/>
                <a:cs typeface="Calibri"/>
              </a:rPr>
              <a:t> </a:t>
            </a:r>
            <a:r>
              <a:rPr lang="de-DE" sz="2400" b="0" spc="-10" dirty="0">
                <a:latin typeface="Calibri"/>
                <a:cs typeface="Calibri"/>
              </a:rPr>
              <a:t>möglich</a:t>
            </a:r>
          </a:p>
          <a:p>
            <a:pPr marL="241300" indent="-228600">
              <a:lnSpc>
                <a:spcPct val="100000"/>
              </a:lnSpc>
              <a:spcBef>
                <a:spcPts val="660"/>
              </a:spcBef>
              <a:buFont typeface="Arial"/>
              <a:buChar char="•"/>
              <a:tabLst>
                <a:tab pos="241300" algn="l"/>
              </a:tabLst>
            </a:pPr>
            <a:r>
              <a:rPr lang="de-DE" sz="2400" b="0" spc="-10" dirty="0">
                <a:latin typeface="Calibri"/>
                <a:cs typeface="Calibri"/>
              </a:rPr>
              <a:t>Empfehlung MA: ab 2. FS möglich / realistisch ab 3. FS</a:t>
            </a:r>
            <a:endParaRPr lang="de-DE" sz="2400" b="0" dirty="0">
              <a:latin typeface="Calibri"/>
              <a:cs typeface="Calibri"/>
            </a:endParaRPr>
          </a:p>
          <a:p>
            <a:endParaRPr lang="de-DE" sz="2400" dirty="0"/>
          </a:p>
        </p:txBody>
      </p:sp>
      <p:sp>
        <p:nvSpPr>
          <p:cNvPr id="5" name="Textfeld 4">
            <a:extLst>
              <a:ext uri="{FF2B5EF4-FFF2-40B4-BE49-F238E27FC236}">
                <a16:creationId xmlns:a16="http://schemas.microsoft.com/office/drawing/2014/main" id="{AB05305D-96B3-993A-5197-C2925F026A3A}"/>
              </a:ext>
            </a:extLst>
          </p:cNvPr>
          <p:cNvSpPr txBox="1"/>
          <p:nvPr/>
        </p:nvSpPr>
        <p:spPr>
          <a:xfrm>
            <a:off x="304800" y="128224"/>
            <a:ext cx="2286000" cy="369332"/>
          </a:xfrm>
          <a:prstGeom prst="rect">
            <a:avLst/>
          </a:prstGeom>
          <a:noFill/>
        </p:spPr>
        <p:txBody>
          <a:bodyPr wrap="square" rtlCol="0">
            <a:spAutoFit/>
          </a:bodyPr>
          <a:lstStyle/>
          <a:p>
            <a:pPr marL="12700">
              <a:lnSpc>
                <a:spcPct val="100000"/>
              </a:lnSpc>
              <a:spcBef>
                <a:spcPts val="100"/>
              </a:spcBef>
            </a:pPr>
            <a:r>
              <a:rPr lang="de-DE" sz="1800" spc="-10">
                <a:latin typeface="Calibri"/>
                <a:cs typeface="Calibri"/>
              </a:rPr>
              <a:t>AUSLANDSSTUDIUM</a:t>
            </a:r>
            <a:endParaRPr lang="de-DE" sz="1800" dirty="0">
              <a:latin typeface="Calibri"/>
              <a:cs typeface="Calibri"/>
            </a:endParaRPr>
          </a:p>
        </p:txBody>
      </p:sp>
    </p:spTree>
    <p:extLst>
      <p:ext uri="{BB962C8B-B14F-4D97-AF65-F5344CB8AC3E}">
        <p14:creationId xmlns:p14="http://schemas.microsoft.com/office/powerpoint/2010/main" val="35685619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6939" y="609822"/>
            <a:ext cx="4279265" cy="696595"/>
          </a:xfrm>
          <a:prstGeom prst="rect">
            <a:avLst/>
          </a:prstGeom>
        </p:spPr>
        <p:txBody>
          <a:bodyPr vert="horz" wrap="square" lIns="0" tIns="13335" rIns="0" bIns="0" rtlCol="0">
            <a:spAutoFit/>
          </a:bodyPr>
          <a:lstStyle/>
          <a:p>
            <a:pPr marL="12700">
              <a:lnSpc>
                <a:spcPct val="100000"/>
              </a:lnSpc>
              <a:spcBef>
                <a:spcPts val="105"/>
              </a:spcBef>
            </a:pPr>
            <a:r>
              <a:rPr sz="4400" b="0" spc="-60" dirty="0">
                <a:latin typeface="Calibri Light"/>
                <a:cs typeface="Calibri Light"/>
              </a:rPr>
              <a:t>DIREKTAUSTAUSCH</a:t>
            </a:r>
            <a:endParaRPr sz="4400" dirty="0">
              <a:latin typeface="Calibri Light"/>
              <a:cs typeface="Calibri Light"/>
            </a:endParaRPr>
          </a:p>
        </p:txBody>
      </p:sp>
      <p:sp>
        <p:nvSpPr>
          <p:cNvPr id="3" name="object 3"/>
          <p:cNvSpPr txBox="1"/>
          <p:nvPr/>
        </p:nvSpPr>
        <p:spPr>
          <a:xfrm>
            <a:off x="916939" y="1707159"/>
            <a:ext cx="7846061" cy="2091598"/>
          </a:xfrm>
          <a:prstGeom prst="rect">
            <a:avLst/>
          </a:prstGeom>
        </p:spPr>
        <p:txBody>
          <a:bodyPr vert="horz" wrap="square" lIns="0" tIns="97790" rIns="0" bIns="0" rtlCol="0">
            <a:spAutoFit/>
          </a:bodyPr>
          <a:lstStyle/>
          <a:p>
            <a:pPr marL="241300" indent="-228600">
              <a:lnSpc>
                <a:spcPct val="100000"/>
              </a:lnSpc>
              <a:spcBef>
                <a:spcPts val="770"/>
              </a:spcBef>
              <a:buFont typeface="Arial"/>
              <a:buChar char="•"/>
              <a:tabLst>
                <a:tab pos="241300" algn="l"/>
              </a:tabLst>
            </a:pPr>
            <a:r>
              <a:rPr sz="2800" spc="-20" dirty="0" err="1">
                <a:latin typeface="Calibri"/>
                <a:cs typeface="Calibri"/>
              </a:rPr>
              <a:t>Direkte</a:t>
            </a:r>
            <a:r>
              <a:rPr sz="2800" spc="-20" dirty="0">
                <a:latin typeface="Calibri"/>
                <a:cs typeface="Calibri"/>
              </a:rPr>
              <a:t> </a:t>
            </a:r>
            <a:r>
              <a:rPr sz="2800" spc="-15" dirty="0" err="1">
                <a:latin typeface="Calibri"/>
                <a:cs typeface="Calibri"/>
              </a:rPr>
              <a:t>Partnerschaft</a:t>
            </a:r>
            <a:r>
              <a:rPr sz="2800" spc="-15" dirty="0">
                <a:latin typeface="Calibri"/>
                <a:cs typeface="Calibri"/>
              </a:rPr>
              <a:t> </a:t>
            </a:r>
            <a:r>
              <a:rPr sz="2800" spc="-10" dirty="0" err="1">
                <a:latin typeface="Calibri"/>
                <a:cs typeface="Calibri"/>
              </a:rPr>
              <a:t>zwischen</a:t>
            </a:r>
            <a:r>
              <a:rPr sz="2800" spc="95" dirty="0">
                <a:latin typeface="Calibri"/>
                <a:cs typeface="Calibri"/>
              </a:rPr>
              <a:t> </a:t>
            </a:r>
            <a:r>
              <a:rPr sz="2800" i="1" spc="-20" dirty="0" err="1">
                <a:solidFill>
                  <a:srgbClr val="92D050"/>
                </a:solidFill>
                <a:uFill>
                  <a:solidFill>
                    <a:srgbClr val="000000"/>
                  </a:solidFill>
                </a:uFill>
                <a:latin typeface="Calibri"/>
                <a:cs typeface="Calibri"/>
              </a:rPr>
              <a:t>Universitäten</a:t>
            </a:r>
            <a:endParaRPr sz="2800" i="1" dirty="0">
              <a:solidFill>
                <a:srgbClr val="92D050"/>
              </a:solidFill>
              <a:latin typeface="Calibri"/>
              <a:cs typeface="Calibri"/>
            </a:endParaRPr>
          </a:p>
          <a:p>
            <a:pPr marL="241300" indent="-228600">
              <a:lnSpc>
                <a:spcPct val="100000"/>
              </a:lnSpc>
              <a:spcBef>
                <a:spcPts val="675"/>
              </a:spcBef>
              <a:buFont typeface="Arial"/>
              <a:buChar char="•"/>
              <a:tabLst>
                <a:tab pos="241300" algn="l"/>
              </a:tabLst>
            </a:pPr>
            <a:r>
              <a:rPr sz="2800" spc="-5" dirty="0">
                <a:uFill>
                  <a:solidFill>
                    <a:srgbClr val="000000"/>
                  </a:solidFill>
                </a:uFill>
                <a:latin typeface="Calibri"/>
                <a:cs typeface="Calibri"/>
              </a:rPr>
              <a:t>Ab 5.</a:t>
            </a:r>
            <a:r>
              <a:rPr sz="2800" spc="35" dirty="0">
                <a:uFill>
                  <a:solidFill>
                    <a:srgbClr val="000000"/>
                  </a:solidFill>
                </a:uFill>
                <a:latin typeface="Calibri"/>
                <a:cs typeface="Calibri"/>
              </a:rPr>
              <a:t> </a:t>
            </a:r>
            <a:r>
              <a:rPr sz="2800" spc="-25" dirty="0">
                <a:uFill>
                  <a:solidFill>
                    <a:srgbClr val="000000"/>
                  </a:solidFill>
                </a:uFill>
                <a:latin typeface="Calibri"/>
                <a:cs typeface="Calibri"/>
              </a:rPr>
              <a:t>FS</a:t>
            </a:r>
            <a:endParaRPr sz="2800" dirty="0">
              <a:latin typeface="Calibri"/>
              <a:cs typeface="Calibri"/>
            </a:endParaRPr>
          </a:p>
          <a:p>
            <a:pPr marL="241300" indent="-228600">
              <a:lnSpc>
                <a:spcPct val="100000"/>
              </a:lnSpc>
              <a:spcBef>
                <a:spcPts val="660"/>
              </a:spcBef>
              <a:buFont typeface="Arial"/>
              <a:buChar char="•"/>
              <a:tabLst>
                <a:tab pos="241300" algn="l"/>
              </a:tabLst>
            </a:pPr>
            <a:r>
              <a:rPr sz="2800" spc="-5" dirty="0" err="1">
                <a:latin typeface="Calibri"/>
                <a:cs typeface="Calibri"/>
              </a:rPr>
              <a:t>Erlass</a:t>
            </a:r>
            <a:r>
              <a:rPr sz="2800" spc="-5" dirty="0">
                <a:latin typeface="Calibri"/>
                <a:cs typeface="Calibri"/>
              </a:rPr>
              <a:t> der</a:t>
            </a:r>
            <a:r>
              <a:rPr sz="2800" spc="15" dirty="0">
                <a:latin typeface="Calibri"/>
                <a:cs typeface="Calibri"/>
              </a:rPr>
              <a:t> </a:t>
            </a:r>
            <a:r>
              <a:rPr sz="2800" spc="-10" dirty="0" err="1">
                <a:latin typeface="Calibri"/>
                <a:cs typeface="Calibri"/>
              </a:rPr>
              <a:t>Studiengebühren</a:t>
            </a:r>
            <a:endParaRPr sz="2800" dirty="0">
              <a:latin typeface="Calibri"/>
              <a:cs typeface="Calibri"/>
            </a:endParaRPr>
          </a:p>
          <a:p>
            <a:pPr marL="241300" indent="-228600">
              <a:lnSpc>
                <a:spcPct val="100000"/>
              </a:lnSpc>
              <a:spcBef>
                <a:spcPts val="660"/>
              </a:spcBef>
              <a:buFont typeface="Arial"/>
              <a:buChar char="•"/>
              <a:tabLst>
                <a:tab pos="241300" algn="l"/>
              </a:tabLst>
            </a:pPr>
            <a:r>
              <a:rPr sz="2800" spc="-5" dirty="0" err="1">
                <a:latin typeface="Calibri"/>
                <a:cs typeface="Calibri"/>
              </a:rPr>
              <a:t>SoSe</a:t>
            </a:r>
            <a:r>
              <a:rPr sz="2800" spc="-5" dirty="0">
                <a:latin typeface="Calibri"/>
                <a:cs typeface="Calibri"/>
              </a:rPr>
              <a:t>: </a:t>
            </a:r>
            <a:r>
              <a:rPr lang="de-DE" sz="2800" spc="-45" dirty="0">
                <a:latin typeface="Calibri"/>
                <a:cs typeface="Calibri"/>
              </a:rPr>
              <a:t>Vorsicht bei terminlichen</a:t>
            </a:r>
            <a:r>
              <a:rPr sz="2800" spc="-10" dirty="0">
                <a:latin typeface="Calibri"/>
                <a:cs typeface="Calibri"/>
              </a:rPr>
              <a:t> </a:t>
            </a:r>
            <a:r>
              <a:rPr sz="2800" spc="-10" dirty="0" err="1">
                <a:latin typeface="Calibri"/>
                <a:cs typeface="Calibri"/>
              </a:rPr>
              <a:t>Überschneidungen</a:t>
            </a:r>
            <a:r>
              <a:rPr sz="2800" spc="-10" dirty="0">
                <a:latin typeface="Calibri"/>
                <a:cs typeface="Calibri"/>
              </a:rPr>
              <a:t>!</a:t>
            </a:r>
            <a:endParaRPr sz="2800" dirty="0">
              <a:latin typeface="Calibri"/>
              <a:cs typeface="Calibri"/>
            </a:endParaRPr>
          </a:p>
        </p:txBody>
      </p:sp>
      <p:sp>
        <p:nvSpPr>
          <p:cNvPr id="4" name="object 4"/>
          <p:cNvSpPr txBox="1"/>
          <p:nvPr/>
        </p:nvSpPr>
        <p:spPr>
          <a:xfrm>
            <a:off x="916938" y="4416286"/>
            <a:ext cx="10589261" cy="382156"/>
          </a:xfrm>
          <a:prstGeom prst="rect">
            <a:avLst/>
          </a:prstGeom>
        </p:spPr>
        <p:txBody>
          <a:bodyPr vert="horz" wrap="square" lIns="0" tIns="12700" rIns="0" bIns="0" rtlCol="0">
            <a:spAutoFit/>
          </a:bodyPr>
          <a:lstStyle/>
          <a:p>
            <a:pPr marL="12700">
              <a:lnSpc>
                <a:spcPct val="100000"/>
              </a:lnSpc>
              <a:spcBef>
                <a:spcPts val="100"/>
              </a:spcBef>
            </a:pPr>
            <a:r>
              <a:rPr lang="de-DE" sz="2400" spc="-10" dirty="0">
                <a:solidFill>
                  <a:srgbClr val="92D050"/>
                </a:solidFill>
                <a:uFill>
                  <a:solidFill>
                    <a:srgbClr val="0562C1"/>
                  </a:solidFill>
                </a:uFill>
                <a:cs typeface="Calibri"/>
              </a:rPr>
              <a:t>https://www.fu-berlin.de/studium/international/studium_ausland/direkt/index.html</a:t>
            </a:r>
            <a:endParaRPr sz="2400" dirty="0">
              <a:solidFill>
                <a:srgbClr val="92D050"/>
              </a:solidFill>
              <a:latin typeface="Calibri"/>
              <a:cs typeface="Calibri"/>
            </a:endParaRPr>
          </a:p>
        </p:txBody>
      </p:sp>
      <p:sp>
        <p:nvSpPr>
          <p:cNvPr id="5" name="object 5"/>
          <p:cNvSpPr/>
          <p:nvPr/>
        </p:nvSpPr>
        <p:spPr>
          <a:xfrm>
            <a:off x="9995915" y="163068"/>
            <a:ext cx="2090927" cy="518159"/>
          </a:xfrm>
          <a:prstGeom prst="rect">
            <a:avLst/>
          </a:prstGeom>
          <a:blipFill>
            <a:blip r:embed="rId2" cstate="print"/>
            <a:stretch>
              <a:fillRect/>
            </a:stretch>
          </a:blipFill>
        </p:spPr>
        <p:txBody>
          <a:bodyPr wrap="square" lIns="0" tIns="0" rIns="0" bIns="0" rtlCol="0"/>
          <a:lstStyle/>
          <a:p>
            <a:endParaRPr/>
          </a:p>
        </p:txBody>
      </p:sp>
      <p:sp>
        <p:nvSpPr>
          <p:cNvPr id="6" name="object 6"/>
          <p:cNvSpPr txBox="1"/>
          <p:nvPr/>
        </p:nvSpPr>
        <p:spPr>
          <a:xfrm>
            <a:off x="78739" y="36314"/>
            <a:ext cx="1929764" cy="299720"/>
          </a:xfrm>
          <a:prstGeom prst="rect">
            <a:avLst/>
          </a:prstGeom>
        </p:spPr>
        <p:txBody>
          <a:bodyPr vert="horz" wrap="square" lIns="0" tIns="12700" rIns="0" bIns="0" rtlCol="0">
            <a:spAutoFit/>
          </a:bodyPr>
          <a:lstStyle/>
          <a:p>
            <a:pPr marL="12700">
              <a:lnSpc>
                <a:spcPct val="100000"/>
              </a:lnSpc>
              <a:spcBef>
                <a:spcPts val="100"/>
              </a:spcBef>
            </a:pPr>
            <a:r>
              <a:rPr sz="1800" spc="-10" dirty="0">
                <a:latin typeface="Calibri"/>
                <a:cs typeface="Calibri"/>
              </a:rPr>
              <a:t>AUSLANDSSTUDIUM</a:t>
            </a:r>
            <a:endParaRPr sz="1800" dirty="0">
              <a:latin typeface="Calibri"/>
              <a:cs typeface="Calibri"/>
            </a:endParaRPr>
          </a:p>
        </p:txBody>
      </p:sp>
      <p:sp>
        <p:nvSpPr>
          <p:cNvPr id="7" name="Textfeld 6">
            <a:extLst>
              <a:ext uri="{FF2B5EF4-FFF2-40B4-BE49-F238E27FC236}">
                <a16:creationId xmlns:a16="http://schemas.microsoft.com/office/drawing/2014/main" id="{E16B8981-8C39-C29E-FB16-299154AB2AC4}"/>
              </a:ext>
            </a:extLst>
          </p:cNvPr>
          <p:cNvSpPr txBox="1"/>
          <p:nvPr/>
        </p:nvSpPr>
        <p:spPr>
          <a:xfrm>
            <a:off x="9372600" y="2057400"/>
            <a:ext cx="2438400" cy="369332"/>
          </a:xfrm>
          <a:prstGeom prst="rect">
            <a:avLst/>
          </a:prstGeom>
          <a:noFill/>
        </p:spPr>
        <p:txBody>
          <a:bodyPr wrap="square" rtlCol="0">
            <a:spAutoFit/>
          </a:bodyPr>
          <a:lstStyle/>
          <a:p>
            <a:endParaRPr lang="de-DE" dirty="0"/>
          </a:p>
        </p:txBody>
      </p:sp>
      <p:pic>
        <p:nvPicPr>
          <p:cNvPr id="9" name="Grafik 8" descr="Ein Bild, das Muster, Grafiken, Pixel, Design enthält.">
            <a:extLst>
              <a:ext uri="{FF2B5EF4-FFF2-40B4-BE49-F238E27FC236}">
                <a16:creationId xmlns:a16="http://schemas.microsoft.com/office/drawing/2014/main" id="{5CD3CDD3-33A4-E63F-B4DB-C72460F63F2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39200" y="991627"/>
            <a:ext cx="2900173" cy="2900173"/>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62647" y="125612"/>
            <a:ext cx="4570095" cy="696595"/>
          </a:xfrm>
          <a:prstGeom prst="rect">
            <a:avLst/>
          </a:prstGeom>
        </p:spPr>
        <p:txBody>
          <a:bodyPr vert="horz" wrap="square" lIns="0" tIns="12700" rIns="0" bIns="0" rtlCol="0">
            <a:spAutoFit/>
          </a:bodyPr>
          <a:lstStyle/>
          <a:p>
            <a:pPr marL="12700">
              <a:lnSpc>
                <a:spcPct val="100000"/>
              </a:lnSpc>
              <a:spcBef>
                <a:spcPts val="100"/>
              </a:spcBef>
            </a:pPr>
            <a:r>
              <a:rPr sz="4400" b="0" spc="-5" dirty="0">
                <a:latin typeface="Calibri Light"/>
                <a:cs typeface="Calibri Light"/>
              </a:rPr>
              <a:t>ERASMUS+</a:t>
            </a:r>
            <a:r>
              <a:rPr sz="4400" b="0" spc="-75" dirty="0">
                <a:latin typeface="Calibri Light"/>
                <a:cs typeface="Calibri Light"/>
              </a:rPr>
              <a:t> </a:t>
            </a:r>
            <a:r>
              <a:rPr sz="4400" b="0" spc="-15" dirty="0" err="1">
                <a:solidFill>
                  <a:srgbClr val="92D050"/>
                </a:solidFill>
                <a:latin typeface="Calibri Light"/>
                <a:cs typeface="Calibri Light"/>
              </a:rPr>
              <a:t>weltweit</a:t>
            </a:r>
            <a:endParaRPr sz="4400" dirty="0">
              <a:solidFill>
                <a:srgbClr val="92D050"/>
              </a:solidFill>
              <a:latin typeface="Calibri Light"/>
              <a:cs typeface="Calibri Light"/>
            </a:endParaRPr>
          </a:p>
        </p:txBody>
      </p:sp>
      <p:sp>
        <p:nvSpPr>
          <p:cNvPr id="3" name="object 3"/>
          <p:cNvSpPr txBox="1"/>
          <p:nvPr/>
        </p:nvSpPr>
        <p:spPr>
          <a:xfrm>
            <a:off x="462647" y="953160"/>
            <a:ext cx="9479929" cy="429605"/>
          </a:xfrm>
          <a:prstGeom prst="rect">
            <a:avLst/>
          </a:prstGeom>
        </p:spPr>
        <p:txBody>
          <a:bodyPr vert="horz" wrap="square" lIns="0" tIns="59690" rIns="0" bIns="0" rtlCol="0">
            <a:spAutoFit/>
          </a:bodyPr>
          <a:lstStyle/>
          <a:p>
            <a:pPr marL="12700">
              <a:lnSpc>
                <a:spcPct val="100000"/>
              </a:lnSpc>
              <a:spcBef>
                <a:spcPts val="470"/>
              </a:spcBef>
            </a:pPr>
            <a:r>
              <a:rPr sz="2400" spc="-15" dirty="0" err="1">
                <a:latin typeface="Calibri"/>
                <a:cs typeface="Calibri"/>
              </a:rPr>
              <a:t>Platzvergabe</a:t>
            </a:r>
            <a:r>
              <a:rPr sz="2400" b="1" spc="-15" dirty="0">
                <a:latin typeface="Calibri"/>
                <a:cs typeface="Calibri"/>
              </a:rPr>
              <a:t> </a:t>
            </a:r>
            <a:r>
              <a:rPr sz="2400" spc="-5" dirty="0" err="1">
                <a:latin typeface="Calibri"/>
                <a:cs typeface="Calibri"/>
              </a:rPr>
              <a:t>über</a:t>
            </a:r>
            <a:r>
              <a:rPr sz="2400" spc="5" dirty="0">
                <a:latin typeface="Calibri"/>
                <a:cs typeface="Calibri"/>
              </a:rPr>
              <a:t> </a:t>
            </a:r>
            <a:r>
              <a:rPr sz="2400" spc="-10" dirty="0" err="1">
                <a:solidFill>
                  <a:srgbClr val="92D050"/>
                </a:solidFill>
                <a:latin typeface="Calibri"/>
                <a:cs typeface="Calibri"/>
              </a:rPr>
              <a:t>Direktaustausch</a:t>
            </a:r>
            <a:r>
              <a:rPr lang="de-DE" sz="2400" spc="-10" dirty="0">
                <a:latin typeface="Calibri"/>
                <a:cs typeface="Calibri"/>
              </a:rPr>
              <a:t> - </a:t>
            </a:r>
            <a:r>
              <a:rPr sz="2400" dirty="0" err="1">
                <a:latin typeface="Calibri"/>
                <a:cs typeface="Calibri"/>
              </a:rPr>
              <a:t>Finanzielle</a:t>
            </a:r>
            <a:r>
              <a:rPr sz="2400" dirty="0">
                <a:latin typeface="Calibri"/>
                <a:cs typeface="Calibri"/>
              </a:rPr>
              <a:t> </a:t>
            </a:r>
            <a:r>
              <a:rPr sz="2400" spc="-10" dirty="0" err="1">
                <a:latin typeface="Calibri"/>
                <a:cs typeface="Calibri"/>
              </a:rPr>
              <a:t>Förderung</a:t>
            </a:r>
            <a:r>
              <a:rPr sz="2400" spc="-10" dirty="0">
                <a:latin typeface="Calibri"/>
                <a:cs typeface="Calibri"/>
              </a:rPr>
              <a:t> </a:t>
            </a:r>
            <a:r>
              <a:rPr sz="2400" spc="-5" dirty="0" err="1">
                <a:latin typeface="Calibri"/>
                <a:cs typeface="Calibri"/>
              </a:rPr>
              <a:t>über</a:t>
            </a:r>
            <a:r>
              <a:rPr sz="2400" spc="-5" dirty="0">
                <a:latin typeface="Calibri"/>
                <a:cs typeface="Calibri"/>
              </a:rPr>
              <a:t> </a:t>
            </a:r>
            <a:r>
              <a:rPr sz="2400" spc="-10" dirty="0">
                <a:latin typeface="Calibri"/>
                <a:cs typeface="Calibri"/>
              </a:rPr>
              <a:t>Erasmus+</a:t>
            </a:r>
            <a:endParaRPr sz="2400" dirty="0">
              <a:latin typeface="Calibri"/>
              <a:cs typeface="Calibri"/>
            </a:endParaRPr>
          </a:p>
        </p:txBody>
      </p:sp>
      <p:sp>
        <p:nvSpPr>
          <p:cNvPr id="4" name="object 4"/>
          <p:cNvSpPr txBox="1"/>
          <p:nvPr/>
        </p:nvSpPr>
        <p:spPr>
          <a:xfrm>
            <a:off x="5603212" y="5793175"/>
            <a:ext cx="6699503" cy="382156"/>
          </a:xfrm>
          <a:prstGeom prst="rect">
            <a:avLst/>
          </a:prstGeom>
        </p:spPr>
        <p:txBody>
          <a:bodyPr vert="horz" wrap="square" lIns="0" tIns="12700" rIns="0" bIns="0" rtlCol="0">
            <a:spAutoFit/>
          </a:bodyPr>
          <a:lstStyle/>
          <a:p>
            <a:pPr marL="12700">
              <a:lnSpc>
                <a:spcPct val="100000"/>
              </a:lnSpc>
              <a:spcBef>
                <a:spcPts val="100"/>
              </a:spcBef>
            </a:pPr>
            <a:r>
              <a:rPr sz="2400" dirty="0">
                <a:latin typeface="Calibri"/>
                <a:cs typeface="Calibri"/>
              </a:rPr>
              <a:t>Das </a:t>
            </a:r>
            <a:r>
              <a:rPr sz="2400" dirty="0" err="1">
                <a:latin typeface="Calibri"/>
                <a:cs typeface="Calibri"/>
              </a:rPr>
              <a:t>IfSKA</a:t>
            </a:r>
            <a:r>
              <a:rPr sz="2400" dirty="0">
                <a:latin typeface="Calibri"/>
                <a:cs typeface="Calibri"/>
              </a:rPr>
              <a:t> </a:t>
            </a:r>
            <a:r>
              <a:rPr sz="2400" spc="-10" dirty="0">
                <a:latin typeface="Calibri"/>
                <a:cs typeface="Calibri"/>
              </a:rPr>
              <a:t>hat </a:t>
            </a:r>
            <a:r>
              <a:rPr lang="de-DE" sz="2400" spc="-10" dirty="0">
                <a:latin typeface="Calibri"/>
                <a:cs typeface="Calibri"/>
              </a:rPr>
              <a:t>hier </a:t>
            </a:r>
            <a:r>
              <a:rPr sz="2400" spc="-20" dirty="0" err="1">
                <a:latin typeface="Calibri"/>
                <a:cs typeface="Calibri"/>
              </a:rPr>
              <a:t>keine</a:t>
            </a:r>
            <a:r>
              <a:rPr sz="2400" spc="-20" dirty="0">
                <a:latin typeface="Calibri"/>
                <a:cs typeface="Calibri"/>
              </a:rPr>
              <a:t> </a:t>
            </a:r>
            <a:r>
              <a:rPr lang="de-DE" sz="2400" spc="-5" dirty="0">
                <a:latin typeface="Calibri"/>
                <a:cs typeface="Calibri"/>
              </a:rPr>
              <a:t>gesonderten</a:t>
            </a:r>
            <a:r>
              <a:rPr sz="2400" spc="-110" dirty="0">
                <a:latin typeface="Calibri"/>
                <a:cs typeface="Calibri"/>
              </a:rPr>
              <a:t> </a:t>
            </a:r>
            <a:r>
              <a:rPr sz="2400" spc="-10" dirty="0" err="1">
                <a:latin typeface="Calibri"/>
                <a:cs typeface="Calibri"/>
              </a:rPr>
              <a:t>Austauschplätze</a:t>
            </a:r>
            <a:endParaRPr sz="2400" dirty="0">
              <a:latin typeface="Calibri"/>
              <a:cs typeface="Calibri"/>
            </a:endParaRPr>
          </a:p>
        </p:txBody>
      </p:sp>
      <p:sp>
        <p:nvSpPr>
          <p:cNvPr id="5" name="object 5"/>
          <p:cNvSpPr/>
          <p:nvPr/>
        </p:nvSpPr>
        <p:spPr>
          <a:xfrm>
            <a:off x="9942576" y="163068"/>
            <a:ext cx="2090927" cy="518159"/>
          </a:xfrm>
          <a:prstGeom prst="rect">
            <a:avLst/>
          </a:prstGeom>
          <a:blipFill>
            <a:blip r:embed="rId2" cstate="print"/>
            <a:stretch>
              <a:fillRect/>
            </a:stretch>
          </a:blipFill>
        </p:spPr>
        <p:txBody>
          <a:bodyPr wrap="square" lIns="0" tIns="0" rIns="0" bIns="0" rtlCol="0"/>
          <a:lstStyle/>
          <a:p>
            <a:endParaRPr/>
          </a:p>
        </p:txBody>
      </p:sp>
      <p:pic>
        <p:nvPicPr>
          <p:cNvPr id="12" name="Grafik 11" descr="Ein Bild, das Text, Screenshot, Zahl, Schrift enthält.">
            <a:extLst>
              <a:ext uri="{FF2B5EF4-FFF2-40B4-BE49-F238E27FC236}">
                <a16:creationId xmlns:a16="http://schemas.microsoft.com/office/drawing/2014/main" id="{1BE4860F-404E-AA06-3DFE-1AB503FFE00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9599" y="1804127"/>
            <a:ext cx="5095875" cy="4665121"/>
          </a:xfrm>
          <a:prstGeom prst="rect">
            <a:avLst/>
          </a:prstGeom>
        </p:spPr>
      </p:pic>
      <p:pic>
        <p:nvPicPr>
          <p:cNvPr id="14" name="Grafik 13" descr="Ein Bild, das Text, Screenshot, Schrift, Zahl enthält.">
            <a:extLst>
              <a:ext uri="{FF2B5EF4-FFF2-40B4-BE49-F238E27FC236}">
                <a16:creationId xmlns:a16="http://schemas.microsoft.com/office/drawing/2014/main" id="{513CBB0B-2796-C484-336E-9111FA5A9AA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39321" y="3048000"/>
            <a:ext cx="4767270" cy="912494"/>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8263128" y="144780"/>
            <a:ext cx="2138171" cy="566927"/>
          </a:xfrm>
          <a:prstGeom prst="rect">
            <a:avLst/>
          </a:prstGeom>
          <a:blipFill>
            <a:blip r:embed="rId2" cstate="print"/>
            <a:stretch>
              <a:fillRect/>
            </a:stretch>
          </a:blipFill>
        </p:spPr>
        <p:txBody>
          <a:bodyPr wrap="square" lIns="0" tIns="0" rIns="0" bIns="0" rtlCol="0"/>
          <a:lstStyle/>
          <a:p>
            <a:endParaRPr/>
          </a:p>
        </p:txBody>
      </p:sp>
      <p:sp>
        <p:nvSpPr>
          <p:cNvPr id="3" name="object 3"/>
          <p:cNvSpPr txBox="1">
            <a:spLocks noGrp="1"/>
          </p:cNvSpPr>
          <p:nvPr>
            <p:ph type="title"/>
          </p:nvPr>
        </p:nvSpPr>
        <p:spPr>
          <a:xfrm>
            <a:off x="252804" y="431957"/>
            <a:ext cx="9152255" cy="696595"/>
          </a:xfrm>
          <a:prstGeom prst="rect">
            <a:avLst/>
          </a:prstGeom>
        </p:spPr>
        <p:txBody>
          <a:bodyPr vert="horz" wrap="square" lIns="0" tIns="13335" rIns="0" bIns="0" rtlCol="0">
            <a:spAutoFit/>
          </a:bodyPr>
          <a:lstStyle/>
          <a:p>
            <a:pPr marL="12700">
              <a:lnSpc>
                <a:spcPct val="100000"/>
              </a:lnSpc>
              <a:spcBef>
                <a:spcPts val="105"/>
              </a:spcBef>
              <a:tabLst>
                <a:tab pos="4466590" algn="l"/>
              </a:tabLst>
            </a:pPr>
            <a:r>
              <a:rPr sz="4400" b="0" spc="-25" dirty="0">
                <a:latin typeface="Calibri Light"/>
                <a:cs typeface="Calibri Light"/>
              </a:rPr>
              <a:t>Erasmus+ </a:t>
            </a:r>
            <a:r>
              <a:rPr sz="4400" b="0" spc="-35" dirty="0" err="1">
                <a:latin typeface="Calibri Light"/>
                <a:cs typeface="Calibri Light"/>
              </a:rPr>
              <a:t>Praktikumsförderung</a:t>
            </a:r>
            <a:endParaRPr sz="4400" dirty="0">
              <a:latin typeface="Calibri Light"/>
              <a:cs typeface="Calibri Light"/>
            </a:endParaRPr>
          </a:p>
        </p:txBody>
      </p:sp>
      <p:sp>
        <p:nvSpPr>
          <p:cNvPr id="4" name="object 4"/>
          <p:cNvSpPr txBox="1"/>
          <p:nvPr/>
        </p:nvSpPr>
        <p:spPr>
          <a:xfrm>
            <a:off x="152881" y="1236113"/>
            <a:ext cx="11777345" cy="4913333"/>
          </a:xfrm>
          <a:prstGeom prst="rect">
            <a:avLst/>
          </a:prstGeom>
        </p:spPr>
        <p:txBody>
          <a:bodyPr vert="horz" wrap="square" lIns="0" tIns="59690" rIns="0" bIns="0" rtlCol="0">
            <a:spAutoFit/>
          </a:bodyPr>
          <a:lstStyle/>
          <a:p>
            <a:pPr marL="240665" marR="70485" indent="-228600">
              <a:lnSpc>
                <a:spcPts val="3030"/>
              </a:lnSpc>
              <a:spcBef>
                <a:spcPts val="470"/>
              </a:spcBef>
              <a:buFont typeface="Arial"/>
              <a:buChar char="•"/>
              <a:tabLst>
                <a:tab pos="241300" algn="l"/>
              </a:tabLst>
            </a:pPr>
            <a:r>
              <a:rPr sz="2400" spc="-15" dirty="0" err="1">
                <a:latin typeface="Calibri"/>
                <a:cs typeface="Calibri"/>
              </a:rPr>
              <a:t>freiwillige</a:t>
            </a:r>
            <a:r>
              <a:rPr sz="2400" spc="-15" dirty="0">
                <a:latin typeface="Calibri"/>
                <a:cs typeface="Calibri"/>
              </a:rPr>
              <a:t> </a:t>
            </a:r>
            <a:r>
              <a:rPr sz="2400" spc="-10" dirty="0">
                <a:latin typeface="Calibri"/>
                <a:cs typeface="Calibri"/>
              </a:rPr>
              <a:t>und </a:t>
            </a:r>
            <a:r>
              <a:rPr sz="2400" spc="-15" dirty="0" err="1">
                <a:latin typeface="Calibri"/>
                <a:cs typeface="Calibri"/>
              </a:rPr>
              <a:t>obligatorische</a:t>
            </a:r>
            <a:r>
              <a:rPr sz="2400" spc="-15" dirty="0">
                <a:latin typeface="Calibri"/>
                <a:cs typeface="Calibri"/>
              </a:rPr>
              <a:t> </a:t>
            </a:r>
            <a:r>
              <a:rPr sz="2400" spc="-25" dirty="0" err="1">
                <a:latin typeface="Calibri"/>
                <a:cs typeface="Calibri"/>
              </a:rPr>
              <a:t>Praktika</a:t>
            </a:r>
            <a:r>
              <a:rPr sz="2400" spc="-25" dirty="0">
                <a:latin typeface="Calibri"/>
                <a:cs typeface="Calibri"/>
              </a:rPr>
              <a:t> </a:t>
            </a:r>
            <a:r>
              <a:rPr sz="2400" spc="-10" dirty="0">
                <a:latin typeface="Calibri"/>
                <a:cs typeface="Calibri"/>
              </a:rPr>
              <a:t>in </a:t>
            </a:r>
            <a:r>
              <a:rPr sz="2400" spc="-10" dirty="0" err="1">
                <a:latin typeface="Calibri"/>
                <a:cs typeface="Calibri"/>
              </a:rPr>
              <a:t>allen</a:t>
            </a:r>
            <a:r>
              <a:rPr sz="2400" spc="-10" dirty="0">
                <a:latin typeface="Calibri"/>
                <a:cs typeface="Calibri"/>
              </a:rPr>
              <a:t> </a:t>
            </a:r>
            <a:r>
              <a:rPr sz="2400" spc="-5" dirty="0">
                <a:latin typeface="Calibri"/>
                <a:cs typeface="Calibri"/>
              </a:rPr>
              <a:t>EU </a:t>
            </a:r>
            <a:r>
              <a:rPr sz="2400" spc="-15" dirty="0" err="1">
                <a:latin typeface="Calibri"/>
                <a:cs typeface="Calibri"/>
              </a:rPr>
              <a:t>Mitgliedsstaaten</a:t>
            </a:r>
            <a:r>
              <a:rPr sz="2400" spc="-15" dirty="0">
                <a:latin typeface="Calibri"/>
                <a:cs typeface="Calibri"/>
              </a:rPr>
              <a:t> </a:t>
            </a:r>
            <a:r>
              <a:rPr sz="2400" spc="-10" dirty="0" err="1">
                <a:latin typeface="Calibri"/>
                <a:cs typeface="Calibri"/>
              </a:rPr>
              <a:t>sowie</a:t>
            </a:r>
            <a:r>
              <a:rPr sz="2400" spc="-10" dirty="0">
                <a:latin typeface="Calibri"/>
                <a:cs typeface="Calibri"/>
              </a:rPr>
              <a:t> </a:t>
            </a:r>
            <a:r>
              <a:rPr sz="2400" spc="-15" dirty="0">
                <a:latin typeface="Calibri"/>
                <a:cs typeface="Calibri"/>
              </a:rPr>
              <a:t>in  </a:t>
            </a:r>
            <a:r>
              <a:rPr sz="2400" spc="-10" dirty="0">
                <a:latin typeface="Calibri"/>
                <a:cs typeface="Calibri"/>
              </a:rPr>
              <a:t>Island, </a:t>
            </a:r>
            <a:r>
              <a:rPr sz="2400" spc="-15" dirty="0">
                <a:latin typeface="Calibri"/>
                <a:cs typeface="Calibri"/>
              </a:rPr>
              <a:t>Liechtenstein, </a:t>
            </a:r>
            <a:r>
              <a:rPr sz="2400" spc="-15" dirty="0" err="1">
                <a:latin typeface="Calibri"/>
                <a:cs typeface="Calibri"/>
              </a:rPr>
              <a:t>Republik</a:t>
            </a:r>
            <a:r>
              <a:rPr sz="2400" spc="-15" dirty="0">
                <a:latin typeface="Calibri"/>
                <a:cs typeface="Calibri"/>
              </a:rPr>
              <a:t> </a:t>
            </a:r>
            <a:r>
              <a:rPr sz="2400" spc="-15" dirty="0" err="1">
                <a:latin typeface="Calibri"/>
                <a:cs typeface="Calibri"/>
              </a:rPr>
              <a:t>Nordmazedonien</a:t>
            </a:r>
            <a:r>
              <a:rPr sz="2400" spc="-15" dirty="0">
                <a:latin typeface="Calibri"/>
                <a:cs typeface="Calibri"/>
              </a:rPr>
              <a:t>, </a:t>
            </a:r>
            <a:r>
              <a:rPr sz="2400" spc="-10" dirty="0" err="1">
                <a:latin typeface="Calibri"/>
                <a:cs typeface="Calibri"/>
              </a:rPr>
              <a:t>Serbien</a:t>
            </a:r>
            <a:r>
              <a:rPr sz="2400" spc="-10" dirty="0">
                <a:latin typeface="Calibri"/>
                <a:cs typeface="Calibri"/>
              </a:rPr>
              <a:t>, </a:t>
            </a:r>
            <a:r>
              <a:rPr sz="2400" spc="-45" dirty="0" err="1">
                <a:latin typeface="Calibri"/>
                <a:cs typeface="Calibri"/>
              </a:rPr>
              <a:t>Türkei</a:t>
            </a:r>
            <a:r>
              <a:rPr lang="de-DE" sz="2400" spc="-45" dirty="0">
                <a:latin typeface="Calibri"/>
                <a:cs typeface="Calibri"/>
              </a:rPr>
              <a:t>, </a:t>
            </a:r>
            <a:r>
              <a:rPr sz="2400" spc="-10" dirty="0" err="1">
                <a:latin typeface="Calibri"/>
                <a:cs typeface="Calibri"/>
              </a:rPr>
              <a:t>Norwegen</a:t>
            </a:r>
            <a:r>
              <a:rPr lang="de-DE" sz="2400" spc="-10" dirty="0">
                <a:latin typeface="Calibri"/>
                <a:cs typeface="Calibri"/>
              </a:rPr>
              <a:t> und der</a:t>
            </a:r>
            <a:r>
              <a:rPr sz="2400" spc="-10" dirty="0">
                <a:latin typeface="Calibri"/>
                <a:cs typeface="Calibri"/>
              </a:rPr>
              <a:t> Schweiz</a:t>
            </a:r>
            <a:br>
              <a:rPr lang="de-DE" sz="2400" spc="-10" dirty="0">
                <a:latin typeface="Calibri"/>
                <a:cs typeface="Calibri"/>
              </a:rPr>
            </a:br>
            <a:r>
              <a:rPr lang="de-DE" sz="2400" spc="-10" dirty="0">
                <a:solidFill>
                  <a:srgbClr val="92D050"/>
                </a:solidFill>
                <a:latin typeface="Calibri"/>
                <a:cs typeface="Calibri"/>
              </a:rPr>
              <a:t>keine Erasmus+ </a:t>
            </a:r>
            <a:r>
              <a:rPr lang="de-DE" sz="2400" spc="-25" dirty="0">
                <a:solidFill>
                  <a:srgbClr val="92D050"/>
                </a:solidFill>
                <a:latin typeface="Calibri"/>
                <a:cs typeface="Calibri"/>
              </a:rPr>
              <a:t>W</a:t>
            </a:r>
            <a:r>
              <a:rPr sz="2400" spc="-25" dirty="0" err="1">
                <a:solidFill>
                  <a:srgbClr val="92D050"/>
                </a:solidFill>
                <a:latin typeface="Calibri"/>
                <a:cs typeface="Calibri"/>
              </a:rPr>
              <a:t>eltweit</a:t>
            </a:r>
            <a:r>
              <a:rPr lang="de-DE" sz="2400" spc="-25" dirty="0">
                <a:solidFill>
                  <a:srgbClr val="92D050"/>
                </a:solidFill>
                <a:latin typeface="Calibri"/>
                <a:cs typeface="Calibri"/>
              </a:rPr>
              <a:t> Praktika mehr seit 01.09.2025</a:t>
            </a:r>
            <a:endParaRPr sz="2400" dirty="0">
              <a:latin typeface="Calibri"/>
              <a:cs typeface="Calibri"/>
            </a:endParaRPr>
          </a:p>
          <a:p>
            <a:pPr marL="241300" indent="-228600">
              <a:lnSpc>
                <a:spcPct val="100000"/>
              </a:lnSpc>
              <a:spcBef>
                <a:spcPts val="615"/>
              </a:spcBef>
              <a:buFont typeface="Arial"/>
              <a:buChar char="•"/>
              <a:tabLst>
                <a:tab pos="241300" algn="l"/>
              </a:tabLst>
            </a:pPr>
            <a:r>
              <a:rPr lang="de-DE" sz="2400" spc="-15" dirty="0">
                <a:latin typeface="Calibri"/>
                <a:cs typeface="Calibri"/>
              </a:rPr>
              <a:t>s</a:t>
            </a:r>
            <a:r>
              <a:rPr sz="2400" spc="-15" dirty="0" err="1">
                <a:latin typeface="Calibri"/>
                <a:cs typeface="Calibri"/>
              </a:rPr>
              <a:t>elbstorganisiertes</a:t>
            </a:r>
            <a:r>
              <a:rPr sz="2400" spc="-15" dirty="0">
                <a:latin typeface="Calibri"/>
                <a:cs typeface="Calibri"/>
              </a:rPr>
              <a:t> </a:t>
            </a:r>
            <a:r>
              <a:rPr sz="2400" spc="-25" dirty="0" err="1">
                <a:latin typeface="Calibri"/>
                <a:cs typeface="Calibri"/>
              </a:rPr>
              <a:t>Vollzeitpraktikum</a:t>
            </a:r>
            <a:r>
              <a:rPr sz="2400" spc="-25" dirty="0">
                <a:latin typeface="Calibri"/>
                <a:cs typeface="Calibri"/>
              </a:rPr>
              <a:t> </a:t>
            </a:r>
            <a:r>
              <a:rPr sz="2400" spc="-10" dirty="0">
                <a:latin typeface="Calibri"/>
                <a:cs typeface="Calibri"/>
              </a:rPr>
              <a:t>(mind. </a:t>
            </a:r>
            <a:r>
              <a:rPr sz="2400" spc="-5" dirty="0">
                <a:latin typeface="Calibri"/>
                <a:cs typeface="Calibri"/>
              </a:rPr>
              <a:t>35</a:t>
            </a:r>
            <a:r>
              <a:rPr sz="2400" spc="155" dirty="0">
                <a:latin typeface="Calibri"/>
                <a:cs typeface="Calibri"/>
              </a:rPr>
              <a:t> </a:t>
            </a:r>
            <a:r>
              <a:rPr sz="2400" spc="-20" dirty="0">
                <a:latin typeface="Calibri"/>
                <a:cs typeface="Calibri"/>
              </a:rPr>
              <a:t>Std/</a:t>
            </a:r>
            <a:r>
              <a:rPr sz="2400" spc="-20" dirty="0" err="1">
                <a:latin typeface="Calibri"/>
                <a:cs typeface="Calibri"/>
              </a:rPr>
              <a:t>Woche</a:t>
            </a:r>
            <a:r>
              <a:rPr sz="2400" spc="-20" dirty="0">
                <a:latin typeface="Calibri"/>
                <a:cs typeface="Calibri"/>
              </a:rPr>
              <a:t>)</a:t>
            </a:r>
            <a:r>
              <a:rPr lang="de-DE" sz="2400" spc="-20" dirty="0">
                <a:latin typeface="Calibri"/>
                <a:cs typeface="Calibri"/>
              </a:rPr>
              <a:t>, Frist: 3 Monate vor Beginn </a:t>
            </a:r>
            <a:endParaRPr sz="2400" dirty="0">
              <a:latin typeface="Calibri"/>
              <a:cs typeface="Calibri"/>
            </a:endParaRPr>
          </a:p>
          <a:p>
            <a:pPr marL="241300" marR="5080" indent="-228600">
              <a:lnSpc>
                <a:spcPts val="3030"/>
              </a:lnSpc>
              <a:spcBef>
                <a:spcPts val="1035"/>
              </a:spcBef>
              <a:buFont typeface="Arial"/>
              <a:buChar char="•"/>
              <a:tabLst>
                <a:tab pos="241300" algn="l"/>
              </a:tabLst>
            </a:pPr>
            <a:r>
              <a:rPr sz="2400" spc="-10" dirty="0" err="1">
                <a:latin typeface="Calibri"/>
                <a:cs typeface="Calibri"/>
              </a:rPr>
              <a:t>inhaltlicher</a:t>
            </a:r>
            <a:r>
              <a:rPr sz="2400" spc="-10" dirty="0">
                <a:latin typeface="Calibri"/>
                <a:cs typeface="Calibri"/>
              </a:rPr>
              <a:t> </a:t>
            </a:r>
            <a:r>
              <a:rPr sz="2400" spc="-10" dirty="0" err="1">
                <a:latin typeface="Calibri"/>
                <a:cs typeface="Calibri"/>
              </a:rPr>
              <a:t>Zusammenhang</a:t>
            </a:r>
            <a:r>
              <a:rPr sz="2400" spc="-10" dirty="0">
                <a:latin typeface="Calibri"/>
                <a:cs typeface="Calibri"/>
              </a:rPr>
              <a:t> </a:t>
            </a:r>
            <a:r>
              <a:rPr sz="2400" spc="-10" dirty="0" err="1">
                <a:latin typeface="Calibri"/>
                <a:cs typeface="Calibri"/>
              </a:rPr>
              <a:t>mit</a:t>
            </a:r>
            <a:r>
              <a:rPr sz="2400" spc="-10" dirty="0">
                <a:latin typeface="Calibri"/>
                <a:cs typeface="Calibri"/>
              </a:rPr>
              <a:t> </a:t>
            </a:r>
            <a:r>
              <a:rPr sz="2400" spc="-5" dirty="0">
                <a:latin typeface="Calibri"/>
                <a:cs typeface="Calibri"/>
              </a:rPr>
              <a:t>dem </a:t>
            </a:r>
            <a:r>
              <a:rPr sz="2400" spc="-10" dirty="0">
                <a:latin typeface="Calibri"/>
                <a:cs typeface="Calibri"/>
              </a:rPr>
              <a:t>Studium und </a:t>
            </a:r>
            <a:r>
              <a:rPr sz="2400" spc="-5" dirty="0">
                <a:latin typeface="Calibri"/>
                <a:cs typeface="Calibri"/>
              </a:rPr>
              <a:t>der </a:t>
            </a:r>
            <a:r>
              <a:rPr sz="2400" spc="-20" dirty="0" err="1">
                <a:latin typeface="Calibri"/>
                <a:cs typeface="Calibri"/>
              </a:rPr>
              <a:t>angestrebten</a:t>
            </a:r>
            <a:r>
              <a:rPr sz="2400" spc="-20" dirty="0">
                <a:latin typeface="Calibri"/>
                <a:cs typeface="Calibri"/>
              </a:rPr>
              <a:t> </a:t>
            </a:r>
            <a:r>
              <a:rPr sz="2400" spc="-10" dirty="0" err="1">
                <a:latin typeface="Calibri"/>
                <a:cs typeface="Calibri"/>
              </a:rPr>
              <a:t>beruflichen</a:t>
            </a:r>
            <a:r>
              <a:rPr sz="2400" spc="-10" dirty="0">
                <a:latin typeface="Calibri"/>
                <a:cs typeface="Calibri"/>
              </a:rPr>
              <a:t>  </a:t>
            </a:r>
            <a:r>
              <a:rPr sz="2400" spc="-45" dirty="0" err="1">
                <a:latin typeface="Calibri"/>
                <a:cs typeface="Calibri"/>
              </a:rPr>
              <a:t>Tätigkeit</a:t>
            </a:r>
            <a:endParaRPr sz="2400" dirty="0">
              <a:latin typeface="Calibri"/>
              <a:cs typeface="Calibri"/>
            </a:endParaRPr>
          </a:p>
          <a:p>
            <a:pPr marL="241300" indent="-228600">
              <a:lnSpc>
                <a:spcPct val="100000"/>
              </a:lnSpc>
              <a:spcBef>
                <a:spcPts val="610"/>
              </a:spcBef>
              <a:buFont typeface="Arial"/>
              <a:buChar char="•"/>
              <a:tabLst>
                <a:tab pos="241300" algn="l"/>
              </a:tabLst>
            </a:pPr>
            <a:r>
              <a:rPr sz="2400" spc="-15" dirty="0" err="1">
                <a:latin typeface="Calibri"/>
                <a:cs typeface="Calibri"/>
              </a:rPr>
              <a:t>Anerkennung</a:t>
            </a:r>
            <a:r>
              <a:rPr sz="2400" spc="-15" dirty="0">
                <a:latin typeface="Calibri"/>
                <a:cs typeface="Calibri"/>
              </a:rPr>
              <a:t> </a:t>
            </a:r>
            <a:r>
              <a:rPr sz="2400" spc="-15" dirty="0" err="1">
                <a:latin typeface="Calibri"/>
                <a:cs typeface="Calibri"/>
              </a:rPr>
              <a:t>durch</a:t>
            </a:r>
            <a:r>
              <a:rPr sz="2400" spc="-15" dirty="0">
                <a:latin typeface="Calibri"/>
                <a:cs typeface="Calibri"/>
              </a:rPr>
              <a:t> </a:t>
            </a:r>
            <a:r>
              <a:rPr sz="2400" spc="-10" dirty="0">
                <a:latin typeface="Calibri"/>
                <a:cs typeface="Calibri"/>
              </a:rPr>
              <a:t>die </a:t>
            </a:r>
            <a:r>
              <a:rPr sz="2400" spc="-20" dirty="0">
                <a:latin typeface="Calibri"/>
                <a:cs typeface="Calibri"/>
              </a:rPr>
              <a:t>Universität </a:t>
            </a:r>
            <a:r>
              <a:rPr sz="2400" spc="-10" dirty="0" err="1">
                <a:latin typeface="Calibri"/>
                <a:cs typeface="Calibri"/>
              </a:rPr>
              <a:t>möglich</a:t>
            </a:r>
            <a:r>
              <a:rPr sz="2400" spc="185" dirty="0">
                <a:latin typeface="Calibri"/>
                <a:cs typeface="Calibri"/>
              </a:rPr>
              <a:t> </a:t>
            </a:r>
            <a:r>
              <a:rPr sz="2400" spc="-10" dirty="0">
                <a:latin typeface="Calibri"/>
                <a:cs typeface="Calibri"/>
              </a:rPr>
              <a:t>(</a:t>
            </a:r>
            <a:r>
              <a:rPr lang="de-DE" sz="2400" spc="-10" dirty="0">
                <a:latin typeface="Calibri"/>
                <a:cs typeface="Calibri"/>
              </a:rPr>
              <a:t>"</a:t>
            </a:r>
            <a:r>
              <a:rPr sz="2400" spc="-10" dirty="0">
                <a:latin typeface="Calibri"/>
                <a:cs typeface="Calibri"/>
              </a:rPr>
              <a:t>sending</a:t>
            </a:r>
            <a:r>
              <a:rPr lang="de-DE" sz="2400" spc="-10" dirty="0">
                <a:latin typeface="Calibri"/>
                <a:cs typeface="Calibri"/>
              </a:rPr>
              <a:t> </a:t>
            </a:r>
            <a:r>
              <a:rPr sz="2400" spc="-10" dirty="0">
                <a:latin typeface="Calibri"/>
                <a:cs typeface="Calibri"/>
              </a:rPr>
              <a:t>institution</a:t>
            </a:r>
            <a:r>
              <a:rPr lang="de-DE" sz="2400" spc="-10" dirty="0">
                <a:latin typeface="Calibri"/>
                <a:cs typeface="Calibri"/>
              </a:rPr>
              <a:t>"</a:t>
            </a:r>
            <a:r>
              <a:rPr sz="2400" spc="-10" dirty="0">
                <a:latin typeface="Calibri"/>
                <a:cs typeface="Calibri"/>
              </a:rPr>
              <a:t>)</a:t>
            </a:r>
            <a:endParaRPr sz="2400" dirty="0">
              <a:latin typeface="Calibri"/>
              <a:cs typeface="Calibri"/>
            </a:endParaRPr>
          </a:p>
          <a:p>
            <a:pPr marL="240665" marR="11430" indent="-228600">
              <a:lnSpc>
                <a:spcPts val="3030"/>
              </a:lnSpc>
              <a:spcBef>
                <a:spcPts val="1045"/>
              </a:spcBef>
              <a:buFont typeface="Arial"/>
              <a:buChar char="•"/>
              <a:tabLst>
                <a:tab pos="241300" algn="l"/>
              </a:tabLst>
            </a:pPr>
            <a:r>
              <a:rPr sz="2400" spc="-15" dirty="0" err="1">
                <a:solidFill>
                  <a:srgbClr val="92D050"/>
                </a:solidFill>
                <a:uFill>
                  <a:solidFill>
                    <a:srgbClr val="000000"/>
                  </a:solidFill>
                </a:uFill>
                <a:latin typeface="Calibri"/>
                <a:cs typeface="Calibri"/>
              </a:rPr>
              <a:t>Studierendenpraktika</a:t>
            </a:r>
            <a:r>
              <a:rPr sz="2400" spc="-15" dirty="0">
                <a:solidFill>
                  <a:srgbClr val="92D050"/>
                </a:solidFill>
                <a:uFill>
                  <a:solidFill>
                    <a:srgbClr val="000000"/>
                  </a:solidFill>
                </a:uFill>
                <a:latin typeface="Calibri"/>
                <a:cs typeface="Calibri"/>
              </a:rPr>
              <a:t>:</a:t>
            </a:r>
            <a:r>
              <a:rPr sz="2400" spc="-15" dirty="0">
                <a:latin typeface="Calibri"/>
                <a:cs typeface="Calibri"/>
              </a:rPr>
              <a:t> </a:t>
            </a:r>
            <a:r>
              <a:rPr sz="2400" spc="-15" dirty="0" err="1">
                <a:latin typeface="Calibri"/>
                <a:cs typeface="Calibri"/>
              </a:rPr>
              <a:t>Immatrikulation</a:t>
            </a:r>
            <a:r>
              <a:rPr sz="2400" spc="-15" dirty="0">
                <a:latin typeface="Calibri"/>
                <a:cs typeface="Calibri"/>
              </a:rPr>
              <a:t> </a:t>
            </a:r>
            <a:r>
              <a:rPr sz="2400" spc="-5" dirty="0">
                <a:latin typeface="Calibri"/>
                <a:cs typeface="Calibri"/>
              </a:rPr>
              <a:t>an der </a:t>
            </a:r>
            <a:r>
              <a:rPr sz="2400" spc="-15" dirty="0" err="1">
                <a:latin typeface="Calibri"/>
                <a:cs typeface="Calibri"/>
              </a:rPr>
              <a:t>Freien</a:t>
            </a:r>
            <a:r>
              <a:rPr sz="2400" spc="-15" dirty="0">
                <a:latin typeface="Calibri"/>
                <a:cs typeface="Calibri"/>
              </a:rPr>
              <a:t> </a:t>
            </a:r>
            <a:r>
              <a:rPr sz="2400" spc="-20" dirty="0">
                <a:latin typeface="Calibri"/>
                <a:cs typeface="Calibri"/>
              </a:rPr>
              <a:t>Universität </a:t>
            </a:r>
            <a:r>
              <a:rPr sz="2400" spc="-10" dirty="0">
                <a:latin typeface="Calibri"/>
                <a:cs typeface="Calibri"/>
              </a:rPr>
              <a:t>Berlin </a:t>
            </a:r>
            <a:r>
              <a:rPr sz="2400" spc="-15" dirty="0" err="1">
                <a:latin typeface="Calibri"/>
                <a:cs typeface="Calibri"/>
              </a:rPr>
              <a:t>während</a:t>
            </a:r>
            <a:r>
              <a:rPr sz="2400" spc="-15" dirty="0">
                <a:latin typeface="Calibri"/>
                <a:cs typeface="Calibri"/>
              </a:rPr>
              <a:t>  </a:t>
            </a:r>
            <a:r>
              <a:rPr sz="2400" spc="-5" dirty="0">
                <a:latin typeface="Calibri"/>
                <a:cs typeface="Calibri"/>
              </a:rPr>
              <a:t>des </a:t>
            </a:r>
            <a:r>
              <a:rPr sz="2400" spc="-15" dirty="0" err="1">
                <a:latin typeface="Calibri"/>
                <a:cs typeface="Calibri"/>
              </a:rPr>
              <a:t>gesamten</a:t>
            </a:r>
            <a:r>
              <a:rPr sz="2400" spc="5" dirty="0">
                <a:latin typeface="Calibri"/>
                <a:cs typeface="Calibri"/>
              </a:rPr>
              <a:t> </a:t>
            </a:r>
            <a:r>
              <a:rPr sz="2400" spc="-20" dirty="0" err="1">
                <a:latin typeface="Calibri"/>
                <a:cs typeface="Calibri"/>
              </a:rPr>
              <a:t>Praktikumszeitraumes</a:t>
            </a:r>
            <a:endParaRPr sz="2400" dirty="0">
              <a:latin typeface="Calibri"/>
              <a:cs typeface="Calibri"/>
            </a:endParaRPr>
          </a:p>
          <a:p>
            <a:pPr marL="240665" marR="761365" indent="-228600">
              <a:lnSpc>
                <a:spcPts val="3030"/>
              </a:lnSpc>
              <a:spcBef>
                <a:spcPts val="985"/>
              </a:spcBef>
              <a:buFont typeface="Arial"/>
              <a:buChar char="•"/>
              <a:tabLst>
                <a:tab pos="241300" algn="l"/>
              </a:tabLst>
            </a:pPr>
            <a:r>
              <a:rPr sz="2400" spc="-20" dirty="0" err="1">
                <a:solidFill>
                  <a:srgbClr val="92D050"/>
                </a:solidFill>
                <a:uFill>
                  <a:solidFill>
                    <a:srgbClr val="000000"/>
                  </a:solidFill>
                </a:uFill>
                <a:latin typeface="Calibri"/>
                <a:cs typeface="Calibri"/>
              </a:rPr>
              <a:t>Graduiertenpraktika</a:t>
            </a:r>
            <a:r>
              <a:rPr sz="2400" spc="-20" dirty="0">
                <a:solidFill>
                  <a:srgbClr val="92D050"/>
                </a:solidFill>
                <a:uFill>
                  <a:solidFill>
                    <a:srgbClr val="000000"/>
                  </a:solidFill>
                </a:uFill>
                <a:latin typeface="Calibri"/>
                <a:cs typeface="Calibri"/>
              </a:rPr>
              <a:t>:</a:t>
            </a:r>
            <a:r>
              <a:rPr sz="2400" spc="-20" dirty="0">
                <a:latin typeface="Calibri"/>
                <a:cs typeface="Calibri"/>
              </a:rPr>
              <a:t> </a:t>
            </a:r>
            <a:r>
              <a:rPr sz="2400" spc="-15" dirty="0" err="1">
                <a:latin typeface="Calibri"/>
                <a:cs typeface="Calibri"/>
              </a:rPr>
              <a:t>Graduierte</a:t>
            </a:r>
            <a:r>
              <a:rPr sz="2400" spc="-15" dirty="0">
                <a:latin typeface="Calibri"/>
                <a:cs typeface="Calibri"/>
              </a:rPr>
              <a:t> </a:t>
            </a:r>
            <a:r>
              <a:rPr sz="2400" spc="-10" dirty="0" err="1">
                <a:latin typeface="Calibri"/>
                <a:cs typeface="Calibri"/>
              </a:rPr>
              <a:t>müssen</a:t>
            </a:r>
            <a:r>
              <a:rPr sz="2400" spc="-10" dirty="0">
                <a:latin typeface="Calibri"/>
                <a:cs typeface="Calibri"/>
              </a:rPr>
              <a:t> </a:t>
            </a:r>
            <a:r>
              <a:rPr sz="2400" spc="-5" dirty="0">
                <a:latin typeface="Calibri"/>
                <a:cs typeface="Calibri"/>
              </a:rPr>
              <a:t>das </a:t>
            </a:r>
            <a:r>
              <a:rPr sz="2400" spc="-10" dirty="0">
                <a:latin typeface="Calibri"/>
                <a:cs typeface="Calibri"/>
              </a:rPr>
              <a:t>Studium </a:t>
            </a:r>
            <a:r>
              <a:rPr sz="2400" spc="-10" dirty="0" err="1">
                <a:latin typeface="Calibri"/>
                <a:cs typeface="Calibri"/>
              </a:rPr>
              <a:t>zu</a:t>
            </a:r>
            <a:r>
              <a:rPr sz="2400" spc="-10" dirty="0">
                <a:latin typeface="Calibri"/>
                <a:cs typeface="Calibri"/>
              </a:rPr>
              <a:t> </a:t>
            </a:r>
            <a:r>
              <a:rPr sz="2400" spc="-15" dirty="0" err="1">
                <a:latin typeface="Calibri"/>
                <a:cs typeface="Calibri"/>
              </a:rPr>
              <a:t>Praktikumsbeginn</a:t>
            </a:r>
            <a:r>
              <a:rPr sz="2400" spc="-15" dirty="0">
                <a:latin typeface="Calibri"/>
                <a:cs typeface="Calibri"/>
              </a:rPr>
              <a:t>  </a:t>
            </a:r>
            <a:r>
              <a:rPr sz="2400" spc="-10" dirty="0" err="1">
                <a:latin typeface="Calibri"/>
                <a:cs typeface="Calibri"/>
              </a:rPr>
              <a:t>nachweislich</a:t>
            </a:r>
            <a:r>
              <a:rPr sz="2400" spc="-10" dirty="0">
                <a:latin typeface="Calibri"/>
                <a:cs typeface="Calibri"/>
              </a:rPr>
              <a:t> </a:t>
            </a:r>
            <a:r>
              <a:rPr sz="2400" spc="-15" dirty="0" err="1">
                <a:latin typeface="Calibri"/>
                <a:cs typeface="Calibri"/>
              </a:rPr>
              <a:t>erfolgreich</a:t>
            </a:r>
            <a:r>
              <a:rPr sz="2400" spc="-15" dirty="0">
                <a:latin typeface="Calibri"/>
                <a:cs typeface="Calibri"/>
              </a:rPr>
              <a:t> </a:t>
            </a:r>
            <a:r>
              <a:rPr sz="2400" spc="-10" dirty="0" err="1">
                <a:latin typeface="Calibri"/>
                <a:cs typeface="Calibri"/>
              </a:rPr>
              <a:t>abgeschlossen</a:t>
            </a:r>
            <a:r>
              <a:rPr sz="2400" spc="75" dirty="0">
                <a:latin typeface="Calibri"/>
                <a:cs typeface="Calibri"/>
              </a:rPr>
              <a:t> </a:t>
            </a:r>
            <a:r>
              <a:rPr sz="2400" spc="-5" dirty="0" err="1">
                <a:latin typeface="Calibri"/>
                <a:cs typeface="Calibri"/>
              </a:rPr>
              <a:t>haben</a:t>
            </a:r>
            <a:endParaRPr lang="de-DE" sz="2400" spc="-5" dirty="0">
              <a:latin typeface="Calibri"/>
              <a:cs typeface="Calibri"/>
            </a:endParaRPr>
          </a:p>
          <a:p>
            <a:pPr marL="240665" marR="761365" indent="-228600">
              <a:lnSpc>
                <a:spcPts val="3030"/>
              </a:lnSpc>
              <a:spcBef>
                <a:spcPts val="985"/>
              </a:spcBef>
              <a:buFont typeface="Arial"/>
              <a:buChar char="•"/>
              <a:tabLst>
                <a:tab pos="241300" algn="l"/>
              </a:tabLst>
            </a:pPr>
            <a:r>
              <a:rPr lang="de-DE" sz="2400" spc="-25" dirty="0">
                <a:latin typeface="Calibri"/>
                <a:cs typeface="Calibri"/>
              </a:rPr>
              <a:t>Feste </a:t>
            </a:r>
            <a:r>
              <a:rPr lang="de-DE" sz="2400" spc="-20" dirty="0">
                <a:latin typeface="Calibri"/>
                <a:cs typeface="Calibri"/>
              </a:rPr>
              <a:t>Praktikumszusage </a:t>
            </a:r>
            <a:r>
              <a:rPr lang="de-DE" sz="2400" spc="-10" dirty="0">
                <a:latin typeface="Calibri"/>
                <a:cs typeface="Calibri"/>
              </a:rPr>
              <a:t>zum </a:t>
            </a:r>
            <a:r>
              <a:rPr lang="de-DE" sz="2400" spc="-15" dirty="0">
                <a:latin typeface="Calibri"/>
                <a:cs typeface="Calibri"/>
              </a:rPr>
              <a:t>Zeitpunkt </a:t>
            </a:r>
            <a:r>
              <a:rPr lang="de-DE" sz="2400" spc="-5" dirty="0">
                <a:latin typeface="Calibri"/>
                <a:cs typeface="Calibri"/>
              </a:rPr>
              <a:t>der</a:t>
            </a:r>
            <a:r>
              <a:rPr lang="de-DE" sz="2400" spc="190" dirty="0">
                <a:latin typeface="Calibri"/>
                <a:cs typeface="Calibri"/>
              </a:rPr>
              <a:t> </a:t>
            </a:r>
            <a:r>
              <a:rPr lang="de-DE" sz="2400" spc="-10" dirty="0">
                <a:latin typeface="Calibri"/>
                <a:cs typeface="Calibri"/>
              </a:rPr>
              <a:t>Bewerbung vorausgesetzt</a:t>
            </a:r>
            <a:endParaRPr lang="de-DE" sz="2400" dirty="0">
              <a:latin typeface="Calibri"/>
              <a:cs typeface="Calibri"/>
            </a:endParaRPr>
          </a:p>
        </p:txBody>
      </p:sp>
      <p:sp>
        <p:nvSpPr>
          <p:cNvPr id="6" name="object 6"/>
          <p:cNvSpPr txBox="1"/>
          <p:nvPr/>
        </p:nvSpPr>
        <p:spPr>
          <a:xfrm>
            <a:off x="11263376" y="6425946"/>
            <a:ext cx="102870" cy="208279"/>
          </a:xfrm>
          <a:prstGeom prst="rect">
            <a:avLst/>
          </a:prstGeom>
        </p:spPr>
        <p:txBody>
          <a:bodyPr vert="horz" wrap="square" lIns="0" tIns="12700" rIns="0" bIns="0" rtlCol="0">
            <a:spAutoFit/>
          </a:bodyPr>
          <a:lstStyle/>
          <a:p>
            <a:pPr marL="12700">
              <a:lnSpc>
                <a:spcPct val="100000"/>
              </a:lnSpc>
              <a:spcBef>
                <a:spcPts val="100"/>
              </a:spcBef>
            </a:pPr>
            <a:r>
              <a:rPr sz="1200">
                <a:solidFill>
                  <a:srgbClr val="888888"/>
                </a:solidFill>
                <a:latin typeface="Calibri"/>
                <a:cs typeface="Calibri"/>
              </a:rPr>
              <a:t>8</a:t>
            </a:r>
            <a:endParaRPr sz="1200">
              <a:latin typeface="Calibri"/>
              <a:cs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2132</Words>
  <Application>Microsoft Macintosh PowerPoint</Application>
  <PresentationFormat>Breitbild</PresentationFormat>
  <Paragraphs>323</Paragraphs>
  <Slides>31</Slides>
  <Notes>0</Notes>
  <HiddenSlides>0</HiddenSlides>
  <MMClips>0</MMClips>
  <ScaleCrop>false</ScaleCrop>
  <HeadingPairs>
    <vt:vector size="6" baseType="variant">
      <vt:variant>
        <vt:lpstr>Verwendete Schriftarten</vt:lpstr>
      </vt:variant>
      <vt:variant>
        <vt:i4>5</vt:i4>
      </vt:variant>
      <vt:variant>
        <vt:lpstr>Design</vt:lpstr>
      </vt:variant>
      <vt:variant>
        <vt:i4>2</vt:i4>
      </vt:variant>
      <vt:variant>
        <vt:lpstr>Folientitel</vt:lpstr>
      </vt:variant>
      <vt:variant>
        <vt:i4>31</vt:i4>
      </vt:variant>
    </vt:vector>
  </HeadingPairs>
  <TitlesOfParts>
    <vt:vector size="38" baseType="lpstr">
      <vt:lpstr>Arial</vt:lpstr>
      <vt:lpstr>Calibri</vt:lpstr>
      <vt:lpstr>Calibri Light</vt:lpstr>
      <vt:lpstr>Times New Roman</vt:lpstr>
      <vt:lpstr>Wingdings</vt:lpstr>
      <vt:lpstr>Office Theme</vt:lpstr>
      <vt:lpstr>1_Office Theme</vt:lpstr>
      <vt:lpstr>AUSLANDSAUFENTHALTE</vt:lpstr>
      <vt:lpstr>PROGRAMM</vt:lpstr>
      <vt:lpstr>AUSLANDSSTUDIUM &amp; -PRAKTIKUM</vt:lpstr>
      <vt:lpstr>PowerPoint-Präsentation</vt:lpstr>
      <vt:lpstr>Anthropologie Partnerinstitute</vt:lpstr>
      <vt:lpstr>ERASMUS+ Europa</vt:lpstr>
      <vt:lpstr>DIREKTAUSTAUSCH</vt:lpstr>
      <vt:lpstr>ERASMUS+ weltweit</vt:lpstr>
      <vt:lpstr>Erasmus+ Praktikumsförderung</vt:lpstr>
      <vt:lpstr>FINANZIERUNG</vt:lpstr>
      <vt:lpstr>Studierendenmobilität Outgoing</vt:lpstr>
      <vt:lpstr>Studierendenmobilität Outgoing</vt:lpstr>
      <vt:lpstr>FINANZIERUNG – ERASMUS+ AUFSTOCKUNGEN</vt:lpstr>
      <vt:lpstr>Gibt es FRAGEN ?</vt:lpstr>
      <vt:lpstr>BEWERBUNGSPROZESS</vt:lpstr>
      <vt:lpstr>BEWERBUNGSFRISTEN</vt:lpstr>
      <vt:lpstr>BEWERBUNGSPROZESS</vt:lpstr>
      <vt:lpstr>SPRACHNACHWEIS(E)</vt:lpstr>
      <vt:lpstr>ZENTRALE SPRACHTESTS AM SPZ</vt:lpstr>
      <vt:lpstr>BEWERBUNGSVERFAHREN Erasmus+</vt:lpstr>
      <vt:lpstr>AUSWAHLKRITERIEN</vt:lpstr>
      <vt:lpstr>STUDIENPLANUNG MA</vt:lpstr>
      <vt:lpstr>Gibt es FRAGEN ?</vt:lpstr>
      <vt:lpstr>(PFLICHT-)PRAKTIKA WÄHREND DES STUDIUMS</vt:lpstr>
      <vt:lpstr>FÖRDERBEDINGUNGEN</vt:lpstr>
      <vt:lpstr>PRAKTIKA WÄHREND DES STUDIUMS</vt:lpstr>
      <vt:lpstr>PRAKTIKA NACH STUDIENABSCHLUSS - Bedingungen </vt:lpstr>
      <vt:lpstr>PRAKTIKA NACH STUDIENABSCHLUSS In welchen Zielländern kann ich ein Graduiertenpraktikum machen?</vt:lpstr>
      <vt:lpstr>Kontakt / Ansprechpartner:innen IfSKA</vt:lpstr>
      <vt:lpstr>Zentrale Ansprechpartnerin ERASMUS+</vt:lpstr>
      <vt:lpstr>VIELEN DANK FÜR EURE  AUFMERKSAMKEIT!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AUSLANDSAUFENTHALTE</dc:title>
  <dc:creator>Paredes Siml, Gabriela</dc:creator>
  <cp:lastModifiedBy>katharina kirchhoff</cp:lastModifiedBy>
  <cp:revision>67</cp:revision>
  <dcterms:created xsi:type="dcterms:W3CDTF">2024-12-03T10:50:34Z</dcterms:created>
  <dcterms:modified xsi:type="dcterms:W3CDTF">2025-12-04T14:17:47Z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2023-12-15T00:00:00Z</vt:filetime>
  </property>
  <property fmtid="{D5CDD505-2E9C-101B-9397-08002B2CF9AE}" pid="3" name="Creator">
    <vt:lpwstr>Acrobat PDFMaker 20 für PowerPoint</vt:lpwstr>
  </property>
  <property fmtid="{D5CDD505-2E9C-101B-9397-08002B2CF9AE}" pid="4" name="LastSaved">
    <vt:filetime>2024-12-03T00:00:00Z</vt:filetime>
  </property>
</Properties>
</file>