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8" r:id="rId1"/>
  </p:sldMasterIdLst>
  <p:notesMasterIdLst>
    <p:notesMasterId r:id="rId29"/>
  </p:notesMasterIdLst>
  <p:handoutMasterIdLst>
    <p:handoutMasterId r:id="rId30"/>
  </p:handoutMasterIdLst>
  <p:sldIdLst>
    <p:sldId id="256" r:id="rId2"/>
    <p:sldId id="397" r:id="rId3"/>
    <p:sldId id="388" r:id="rId4"/>
    <p:sldId id="401" r:id="rId5"/>
    <p:sldId id="386" r:id="rId6"/>
    <p:sldId id="387" r:id="rId7"/>
    <p:sldId id="429" r:id="rId8"/>
    <p:sldId id="399" r:id="rId9"/>
    <p:sldId id="385" r:id="rId10"/>
    <p:sldId id="430" r:id="rId11"/>
    <p:sldId id="431" r:id="rId12"/>
    <p:sldId id="433" r:id="rId13"/>
    <p:sldId id="402" r:id="rId14"/>
    <p:sldId id="403" r:id="rId15"/>
    <p:sldId id="407" r:id="rId16"/>
    <p:sldId id="404" r:id="rId17"/>
    <p:sldId id="427" r:id="rId18"/>
    <p:sldId id="428" r:id="rId19"/>
    <p:sldId id="420" r:id="rId20"/>
    <p:sldId id="419" r:id="rId21"/>
    <p:sldId id="426" r:id="rId22"/>
    <p:sldId id="416" r:id="rId23"/>
    <p:sldId id="418" r:id="rId24"/>
    <p:sldId id="417" r:id="rId25"/>
    <p:sldId id="409" r:id="rId26"/>
    <p:sldId id="406" r:id="rId27"/>
    <p:sldId id="393" r:id="rId28"/>
  </p:sldIdLst>
  <p:sldSz cx="9144000" cy="6858000" type="screen4x3"/>
  <p:notesSz cx="6797675" cy="9928225"/>
  <p:embeddedFontLst>
    <p:embeddedFont>
      <p:font typeface="Calibri" panose="020F0502020204030204" pitchFamily="34" charset="0"/>
      <p:regular r:id="rId31"/>
      <p:bold r:id="rId32"/>
      <p:italic r:id="rId33"/>
      <p:boldItalic r:id="rId34"/>
    </p:embeddedFont>
    <p:embeddedFont>
      <p:font typeface="NexusSansTF-Bold" panose="02000503060000020004" pitchFamily="2"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442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CCFF"/>
    <a:srgbClr val="EAEAEA"/>
    <a:srgbClr val="6699FF"/>
    <a:srgbClr val="FFCC00"/>
    <a:srgbClr val="000000"/>
    <a:srgbClr val="DDDDDD"/>
    <a:srgbClr val="F8F8F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90" autoAdjust="0"/>
    <p:restoredTop sz="94710" autoAdjust="0"/>
  </p:normalViewPr>
  <p:slideViewPr>
    <p:cSldViewPr>
      <p:cViewPr varScale="1">
        <p:scale>
          <a:sx n="106" d="100"/>
          <a:sy n="106" d="100"/>
        </p:scale>
        <p:origin x="1362" y="102"/>
      </p:cViewPr>
      <p:guideLst>
        <p:guide orient="horz" pos="2296"/>
        <p:guide pos="4422"/>
      </p:guideLst>
    </p:cSldViewPr>
  </p:slideViewPr>
  <p:outlineViewPr>
    <p:cViewPr>
      <p:scale>
        <a:sx n="50" d="100"/>
        <a:sy n="50"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5862" cy="497413"/>
          </a:xfrm>
          <a:prstGeom prst="rect">
            <a:avLst/>
          </a:prstGeom>
          <a:noFill/>
          <a:ln w="9525">
            <a:noFill/>
            <a:miter lim="800000"/>
            <a:headEnd/>
            <a:tailEnd/>
          </a:ln>
          <a:effectLst/>
        </p:spPr>
        <p:txBody>
          <a:bodyPr vert="horz" wrap="none" lIns="91131" tIns="45564" rIns="91131" bIns="45564" numCol="1" anchor="t" anchorCtr="0" compatLnSpc="1">
            <a:prstTxWarp prst="textNoShape">
              <a:avLst/>
            </a:prstTxWarp>
          </a:bodyPr>
          <a:lstStyle>
            <a:lvl1pPr defTabSz="911409" eaLnBrk="1" hangingPunct="1">
              <a:defRPr sz="1200">
                <a:solidFill>
                  <a:srgbClr val="00245B"/>
                </a:solidFill>
              </a:defRPr>
            </a:lvl1pPr>
          </a:lstStyle>
          <a:p>
            <a:endParaRPr lang="de-DE"/>
          </a:p>
        </p:txBody>
      </p:sp>
      <p:sp>
        <p:nvSpPr>
          <p:cNvPr id="50179" name="Rectangle 3"/>
          <p:cNvSpPr>
            <a:spLocks noGrp="1" noChangeArrowheads="1"/>
          </p:cNvSpPr>
          <p:nvPr>
            <p:ph type="dt" sz="quarter" idx="1"/>
          </p:nvPr>
        </p:nvSpPr>
        <p:spPr bwMode="auto">
          <a:xfrm>
            <a:off x="3851814" y="0"/>
            <a:ext cx="2945862" cy="497413"/>
          </a:xfrm>
          <a:prstGeom prst="rect">
            <a:avLst/>
          </a:prstGeom>
          <a:noFill/>
          <a:ln w="9525">
            <a:noFill/>
            <a:miter lim="800000"/>
            <a:headEnd/>
            <a:tailEnd/>
          </a:ln>
          <a:effectLst/>
        </p:spPr>
        <p:txBody>
          <a:bodyPr vert="horz" wrap="none" lIns="91131" tIns="45564" rIns="91131" bIns="45564" numCol="1" anchor="t" anchorCtr="0" compatLnSpc="1">
            <a:prstTxWarp prst="textNoShape">
              <a:avLst/>
            </a:prstTxWarp>
          </a:bodyPr>
          <a:lstStyle>
            <a:lvl1pPr algn="r" defTabSz="911409" eaLnBrk="1" hangingPunct="1">
              <a:defRPr sz="1200">
                <a:solidFill>
                  <a:srgbClr val="00245B"/>
                </a:solidFill>
              </a:defRPr>
            </a:lvl1pPr>
          </a:lstStyle>
          <a:p>
            <a:endParaRPr lang="de-DE"/>
          </a:p>
        </p:txBody>
      </p:sp>
      <p:sp>
        <p:nvSpPr>
          <p:cNvPr id="50180" name="Rectangle 4"/>
          <p:cNvSpPr>
            <a:spLocks noGrp="1" noChangeArrowheads="1"/>
          </p:cNvSpPr>
          <p:nvPr>
            <p:ph type="ftr" sz="quarter" idx="2"/>
          </p:nvPr>
        </p:nvSpPr>
        <p:spPr bwMode="auto">
          <a:xfrm>
            <a:off x="0" y="9430813"/>
            <a:ext cx="2945862" cy="497413"/>
          </a:xfrm>
          <a:prstGeom prst="rect">
            <a:avLst/>
          </a:prstGeom>
          <a:noFill/>
          <a:ln w="9525">
            <a:noFill/>
            <a:miter lim="800000"/>
            <a:headEnd/>
            <a:tailEnd/>
          </a:ln>
          <a:effectLst/>
        </p:spPr>
        <p:txBody>
          <a:bodyPr vert="horz" wrap="none" lIns="91131" tIns="45564" rIns="91131" bIns="45564" numCol="1" anchor="b" anchorCtr="0" compatLnSpc="1">
            <a:prstTxWarp prst="textNoShape">
              <a:avLst/>
            </a:prstTxWarp>
          </a:bodyPr>
          <a:lstStyle>
            <a:lvl1pPr defTabSz="911409" eaLnBrk="1" hangingPunct="1">
              <a:defRPr sz="1200">
                <a:solidFill>
                  <a:srgbClr val="00245B"/>
                </a:solidFill>
              </a:defRPr>
            </a:lvl1pPr>
          </a:lstStyle>
          <a:p>
            <a:endParaRPr lang="de-DE"/>
          </a:p>
        </p:txBody>
      </p:sp>
      <p:sp>
        <p:nvSpPr>
          <p:cNvPr id="50181" name="Rectangle 5"/>
          <p:cNvSpPr>
            <a:spLocks noGrp="1" noChangeArrowheads="1"/>
          </p:cNvSpPr>
          <p:nvPr>
            <p:ph type="sldNum" sz="quarter" idx="3"/>
          </p:nvPr>
        </p:nvSpPr>
        <p:spPr bwMode="auto">
          <a:xfrm>
            <a:off x="3851814" y="9430813"/>
            <a:ext cx="2945862" cy="497413"/>
          </a:xfrm>
          <a:prstGeom prst="rect">
            <a:avLst/>
          </a:prstGeom>
          <a:noFill/>
          <a:ln w="9525">
            <a:noFill/>
            <a:miter lim="800000"/>
            <a:headEnd/>
            <a:tailEnd/>
          </a:ln>
          <a:effectLst/>
        </p:spPr>
        <p:txBody>
          <a:bodyPr vert="horz" wrap="none" lIns="91131" tIns="45564" rIns="91131" bIns="45564" numCol="1" anchor="b" anchorCtr="0" compatLnSpc="1">
            <a:prstTxWarp prst="textNoShape">
              <a:avLst/>
            </a:prstTxWarp>
          </a:bodyPr>
          <a:lstStyle>
            <a:lvl1pPr algn="r" defTabSz="911409" eaLnBrk="1" hangingPunct="1">
              <a:defRPr sz="1200">
                <a:solidFill>
                  <a:srgbClr val="00245B"/>
                </a:solidFill>
              </a:defRPr>
            </a:lvl1pPr>
          </a:lstStyle>
          <a:p>
            <a:fld id="{D8530A70-8F2D-4CE6-9186-4DA98A053437}" type="slidenum">
              <a:rPr lang="de-DE"/>
              <a:pPr/>
              <a:t>‹Nr.›</a:t>
            </a:fld>
            <a:endParaRPr lang="de-DE"/>
          </a:p>
        </p:txBody>
      </p:sp>
    </p:spTree>
    <p:extLst>
      <p:ext uri="{BB962C8B-B14F-4D97-AF65-F5344CB8AC3E}">
        <p14:creationId xmlns:p14="http://schemas.microsoft.com/office/powerpoint/2010/main" val="136662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5862" cy="497413"/>
          </a:xfrm>
          <a:prstGeom prst="rect">
            <a:avLst/>
          </a:prstGeom>
          <a:noFill/>
          <a:ln w="9525">
            <a:noFill/>
            <a:miter lim="800000"/>
            <a:headEnd/>
            <a:tailEnd/>
          </a:ln>
          <a:effectLst/>
        </p:spPr>
        <p:txBody>
          <a:bodyPr vert="horz" wrap="square" lIns="91131" tIns="45564" rIns="91131" bIns="45564" numCol="1" anchor="t" anchorCtr="0" compatLnSpc="1">
            <a:prstTxWarp prst="textNoShape">
              <a:avLst/>
            </a:prstTxWarp>
          </a:bodyPr>
          <a:lstStyle>
            <a:lvl1pPr defTabSz="911409" eaLnBrk="1" hangingPunct="1">
              <a:defRPr sz="1200"/>
            </a:lvl1pPr>
          </a:lstStyle>
          <a:p>
            <a:endParaRPr lang="de-DE"/>
          </a:p>
        </p:txBody>
      </p:sp>
      <p:sp>
        <p:nvSpPr>
          <p:cNvPr id="34819" name="Rectangle 3"/>
          <p:cNvSpPr>
            <a:spLocks noGrp="1" noChangeArrowheads="1"/>
          </p:cNvSpPr>
          <p:nvPr>
            <p:ph type="dt" idx="1"/>
          </p:nvPr>
        </p:nvSpPr>
        <p:spPr bwMode="auto">
          <a:xfrm>
            <a:off x="3851814" y="0"/>
            <a:ext cx="2945862" cy="497413"/>
          </a:xfrm>
          <a:prstGeom prst="rect">
            <a:avLst/>
          </a:prstGeom>
          <a:noFill/>
          <a:ln w="9525">
            <a:noFill/>
            <a:miter lim="800000"/>
            <a:headEnd/>
            <a:tailEnd/>
          </a:ln>
          <a:effectLst/>
        </p:spPr>
        <p:txBody>
          <a:bodyPr vert="horz" wrap="square" lIns="91131" tIns="45564" rIns="91131" bIns="45564" numCol="1" anchor="t" anchorCtr="0" compatLnSpc="1">
            <a:prstTxWarp prst="textNoShape">
              <a:avLst/>
            </a:prstTxWarp>
          </a:bodyPr>
          <a:lstStyle>
            <a:lvl1pPr algn="r" defTabSz="911409" eaLnBrk="1" hangingPunct="1">
              <a:defRPr sz="1200"/>
            </a:lvl1pPr>
          </a:lstStyle>
          <a:p>
            <a:endParaRPr lang="de-DE"/>
          </a:p>
        </p:txBody>
      </p:sp>
      <p:sp>
        <p:nvSpPr>
          <p:cNvPr id="3482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05952" y="4715406"/>
            <a:ext cx="4985772" cy="4467471"/>
          </a:xfrm>
          <a:prstGeom prst="rect">
            <a:avLst/>
          </a:prstGeom>
          <a:noFill/>
          <a:ln w="9525">
            <a:noFill/>
            <a:miter lim="800000"/>
            <a:headEnd/>
            <a:tailEnd/>
          </a:ln>
          <a:effectLst/>
        </p:spPr>
        <p:txBody>
          <a:bodyPr vert="horz" wrap="square" lIns="91131" tIns="45564" rIns="91131" bIns="45564"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34822" name="Rectangle 6"/>
          <p:cNvSpPr>
            <a:spLocks noGrp="1" noChangeArrowheads="1"/>
          </p:cNvSpPr>
          <p:nvPr>
            <p:ph type="ftr" sz="quarter" idx="4"/>
          </p:nvPr>
        </p:nvSpPr>
        <p:spPr bwMode="auto">
          <a:xfrm>
            <a:off x="0" y="9430813"/>
            <a:ext cx="2945862" cy="497413"/>
          </a:xfrm>
          <a:prstGeom prst="rect">
            <a:avLst/>
          </a:prstGeom>
          <a:noFill/>
          <a:ln w="9525">
            <a:noFill/>
            <a:miter lim="800000"/>
            <a:headEnd/>
            <a:tailEnd/>
          </a:ln>
          <a:effectLst/>
        </p:spPr>
        <p:txBody>
          <a:bodyPr vert="horz" wrap="square" lIns="91131" tIns="45564" rIns="91131" bIns="45564" numCol="1" anchor="b" anchorCtr="0" compatLnSpc="1">
            <a:prstTxWarp prst="textNoShape">
              <a:avLst/>
            </a:prstTxWarp>
          </a:bodyPr>
          <a:lstStyle>
            <a:lvl1pPr defTabSz="911409" eaLnBrk="1" hangingPunct="1">
              <a:defRPr sz="1200">
                <a:latin typeface="Times New Roman" pitchFamily="18" charset="0"/>
              </a:defRPr>
            </a:lvl1pPr>
          </a:lstStyle>
          <a:p>
            <a:endParaRPr lang="de-DE"/>
          </a:p>
        </p:txBody>
      </p:sp>
      <p:sp>
        <p:nvSpPr>
          <p:cNvPr id="34823" name="Rectangle 7"/>
          <p:cNvSpPr>
            <a:spLocks noGrp="1" noChangeArrowheads="1"/>
          </p:cNvSpPr>
          <p:nvPr>
            <p:ph type="sldNum" sz="quarter" idx="5"/>
          </p:nvPr>
        </p:nvSpPr>
        <p:spPr bwMode="auto">
          <a:xfrm>
            <a:off x="3851814" y="9430813"/>
            <a:ext cx="2945862" cy="497413"/>
          </a:xfrm>
          <a:prstGeom prst="rect">
            <a:avLst/>
          </a:prstGeom>
          <a:noFill/>
          <a:ln w="9525">
            <a:noFill/>
            <a:miter lim="800000"/>
            <a:headEnd/>
            <a:tailEnd/>
          </a:ln>
          <a:effectLst/>
        </p:spPr>
        <p:txBody>
          <a:bodyPr vert="horz" wrap="square" lIns="91131" tIns="45564" rIns="91131" bIns="45564" numCol="1" anchor="b" anchorCtr="0" compatLnSpc="1">
            <a:prstTxWarp prst="textNoShape">
              <a:avLst/>
            </a:prstTxWarp>
          </a:bodyPr>
          <a:lstStyle>
            <a:lvl1pPr algn="r" defTabSz="911409" eaLnBrk="1" hangingPunct="1">
              <a:defRPr sz="1200">
                <a:latin typeface="Times New Roman" pitchFamily="18" charset="0"/>
              </a:defRPr>
            </a:lvl1pPr>
          </a:lstStyle>
          <a:p>
            <a:fld id="{020A8423-8CE7-4741-BDD2-99D375E8F081}" type="slidenum">
              <a:rPr lang="de-DE"/>
              <a:pPr/>
              <a:t>‹Nr.›</a:t>
            </a:fld>
            <a:endParaRPr lang="de-DE"/>
          </a:p>
        </p:txBody>
      </p:sp>
    </p:spTree>
    <p:extLst>
      <p:ext uri="{BB962C8B-B14F-4D97-AF65-F5344CB8AC3E}">
        <p14:creationId xmlns:p14="http://schemas.microsoft.com/office/powerpoint/2010/main" val="31575646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Verdana" pitchFamily="34" charset="0"/>
        <a:ea typeface="+mn-ea"/>
        <a:cs typeface="+mn-cs"/>
      </a:defRPr>
    </a:lvl1pPr>
    <a:lvl2pPr marL="457200" algn="l" rtl="0" fontAlgn="base">
      <a:spcBef>
        <a:spcPct val="30000"/>
      </a:spcBef>
      <a:spcAft>
        <a:spcPct val="0"/>
      </a:spcAft>
      <a:defRPr kumimoji="1" sz="1200" kern="1200">
        <a:solidFill>
          <a:schemeClr val="tx1"/>
        </a:solidFill>
        <a:latin typeface="Verdana" pitchFamily="34" charset="0"/>
        <a:ea typeface="+mn-ea"/>
        <a:cs typeface="+mn-cs"/>
      </a:defRPr>
    </a:lvl2pPr>
    <a:lvl3pPr marL="914400" algn="l" rtl="0" fontAlgn="base">
      <a:spcBef>
        <a:spcPct val="30000"/>
      </a:spcBef>
      <a:spcAft>
        <a:spcPct val="0"/>
      </a:spcAft>
      <a:defRPr kumimoji="1" sz="1200" kern="1200">
        <a:solidFill>
          <a:schemeClr val="tx1"/>
        </a:solidFill>
        <a:latin typeface="Verdana" pitchFamily="34" charset="0"/>
        <a:ea typeface="+mn-ea"/>
        <a:cs typeface="+mn-cs"/>
      </a:defRPr>
    </a:lvl3pPr>
    <a:lvl4pPr marL="1371600" algn="l" rtl="0" fontAlgn="base">
      <a:spcBef>
        <a:spcPct val="30000"/>
      </a:spcBef>
      <a:spcAft>
        <a:spcPct val="0"/>
      </a:spcAft>
      <a:defRPr kumimoji="1" sz="1200" kern="1200">
        <a:solidFill>
          <a:schemeClr val="tx1"/>
        </a:solidFill>
        <a:latin typeface="Verdana" pitchFamily="34" charset="0"/>
        <a:ea typeface="+mn-ea"/>
        <a:cs typeface="+mn-cs"/>
      </a:defRPr>
    </a:lvl4pPr>
    <a:lvl5pPr marL="1828800" algn="l" rtl="0" fontAlgn="base">
      <a:spcBef>
        <a:spcPct val="30000"/>
      </a:spcBef>
      <a:spcAft>
        <a:spcPct val="0"/>
      </a:spcAft>
      <a:defRPr kumimoji="1"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53981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99952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8985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8080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934361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5734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4642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2596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82910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73719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21698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113351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82902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279995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21698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92973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36056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37913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71076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4870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7174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8581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82115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28710" name="Rectangle 6"/>
          <p:cNvSpPr>
            <a:spLocks noChangeArrowheads="1"/>
          </p:cNvSpPr>
          <p:nvPr/>
        </p:nvSpPr>
        <p:spPr bwMode="auto">
          <a:xfrm>
            <a:off x="4464050" y="2636838"/>
            <a:ext cx="6445250" cy="863600"/>
          </a:xfrm>
          <a:prstGeom prst="rect">
            <a:avLst/>
          </a:prstGeom>
          <a:noFill/>
          <a:ln w="9525">
            <a:noFill/>
            <a:miter lim="800000"/>
            <a:headEnd/>
            <a:tailEnd/>
          </a:ln>
          <a:effectLst/>
        </p:spPr>
        <p:txBody>
          <a:bodyPr lIns="0" tIns="0" rIns="0" bIns="0"/>
          <a:lstStyle/>
          <a:p>
            <a:pPr eaLnBrk="1" hangingPunct="1"/>
            <a:endParaRPr lang="de-DE" sz="2400"/>
          </a:p>
        </p:txBody>
      </p:sp>
      <p:sp>
        <p:nvSpPr>
          <p:cNvPr id="328711" name="Rectangle 7"/>
          <p:cNvSpPr>
            <a:spLocks noChangeArrowheads="1"/>
          </p:cNvSpPr>
          <p:nvPr/>
        </p:nvSpPr>
        <p:spPr bwMode="auto">
          <a:xfrm>
            <a:off x="4429125" y="5715000"/>
            <a:ext cx="6445250" cy="571500"/>
          </a:xfrm>
          <a:prstGeom prst="rect">
            <a:avLst/>
          </a:prstGeom>
          <a:noFill/>
          <a:ln w="9525">
            <a:noFill/>
            <a:miter lim="800000"/>
            <a:headEnd/>
            <a:tailEnd/>
          </a:ln>
          <a:effectLst/>
        </p:spPr>
        <p:txBody>
          <a:bodyPr lIns="0" tIns="0" rIns="0" bIns="0"/>
          <a:lstStyle/>
          <a:p>
            <a:pPr eaLnBrk="1" hangingPunct="1"/>
            <a:endParaRPr lang="de-DE" sz="2400"/>
          </a:p>
        </p:txBody>
      </p:sp>
      <p:sp>
        <p:nvSpPr>
          <p:cNvPr id="328713" name="Rectangle 9"/>
          <p:cNvSpPr>
            <a:spLocks noChangeArrowheads="1"/>
          </p:cNvSpPr>
          <p:nvPr/>
        </p:nvSpPr>
        <p:spPr bwMode="auto">
          <a:xfrm>
            <a:off x="4464050" y="2636838"/>
            <a:ext cx="6445250" cy="863600"/>
          </a:xfrm>
          <a:prstGeom prst="rect">
            <a:avLst/>
          </a:prstGeom>
          <a:noFill/>
          <a:ln w="9525">
            <a:noFill/>
            <a:miter lim="800000"/>
            <a:headEnd/>
            <a:tailEnd/>
          </a:ln>
          <a:effectLst/>
        </p:spPr>
        <p:txBody>
          <a:bodyPr lIns="0" tIns="0" rIns="0" bIns="0"/>
          <a:lstStyle/>
          <a:p>
            <a:pPr eaLnBrk="1" hangingPunct="1"/>
            <a:endParaRPr lang="de-DE" sz="2400"/>
          </a:p>
        </p:txBody>
      </p:sp>
      <p:sp>
        <p:nvSpPr>
          <p:cNvPr id="328725" name="Rectangle 21"/>
          <p:cNvSpPr>
            <a:spLocks noGrp="1" noChangeArrowheads="1"/>
          </p:cNvSpPr>
          <p:nvPr>
            <p:ph type="ctrTitle"/>
          </p:nvPr>
        </p:nvSpPr>
        <p:spPr>
          <a:xfrm>
            <a:off x="539750" y="3598863"/>
            <a:ext cx="8353425" cy="973137"/>
          </a:xfrm>
        </p:spPr>
        <p:txBody>
          <a:bodyPr anchor="t"/>
          <a:lstStyle>
            <a:lvl1pPr>
              <a:lnSpc>
                <a:spcPct val="120000"/>
              </a:lnSpc>
              <a:defRPr>
                <a:latin typeface="NexusSansTF-Bold" pitchFamily="2" charset="0"/>
              </a:defRPr>
            </a:lvl1pPr>
          </a:lstStyle>
          <a:p>
            <a:r>
              <a:rPr lang="de-DE"/>
              <a:t>Mastertitelformat bearbeiten</a:t>
            </a:r>
          </a:p>
        </p:txBody>
      </p:sp>
      <p:sp>
        <p:nvSpPr>
          <p:cNvPr id="328726" name="Rectangle 22"/>
          <p:cNvSpPr>
            <a:spLocks noGrp="1" noChangeArrowheads="1"/>
          </p:cNvSpPr>
          <p:nvPr>
            <p:ph type="subTitle" idx="1"/>
          </p:nvPr>
        </p:nvSpPr>
        <p:spPr>
          <a:xfrm>
            <a:off x="539750" y="4857750"/>
            <a:ext cx="8353425" cy="1458913"/>
          </a:xfrm>
        </p:spPr>
        <p:txBody>
          <a:bodyPr/>
          <a:lstStyle>
            <a:lvl1pPr>
              <a:lnSpc>
                <a:spcPct val="112000"/>
              </a:lnSpc>
              <a:defRPr>
                <a:latin typeface="NexusSansTF-Bold" pitchFamily="2" charset="0"/>
              </a:defRPr>
            </a:lvl1pPr>
          </a:lstStyle>
          <a:p>
            <a:r>
              <a:rPr lang="de-DE"/>
              <a:t>Master-Untertitelformat bearbeiten</a:t>
            </a:r>
          </a:p>
        </p:txBody>
      </p:sp>
      <p:pic>
        <p:nvPicPr>
          <p:cNvPr id="328728" name="Picture 24" descr="Logo_RGB_300dpi"/>
          <p:cNvPicPr>
            <a:picLocks noChangeAspect="1" noChangeArrowheads="1"/>
          </p:cNvPicPr>
          <p:nvPr/>
        </p:nvPicPr>
        <p:blipFill>
          <a:blip r:embed="rId2"/>
          <a:srcRect/>
          <a:stretch>
            <a:fillRect/>
          </a:stretch>
        </p:blipFill>
        <p:spPr bwMode="auto">
          <a:xfrm>
            <a:off x="5940425" y="198438"/>
            <a:ext cx="2946400" cy="779462"/>
          </a:xfrm>
          <a:prstGeom prst="rect">
            <a:avLst/>
          </a:prstGeom>
          <a:noFill/>
        </p:spPr>
      </p:pic>
      <p:sp>
        <p:nvSpPr>
          <p:cNvPr id="328737" name="Text Box 33"/>
          <p:cNvSpPr txBox="1">
            <a:spLocks noChangeArrowheads="1"/>
          </p:cNvSpPr>
          <p:nvPr/>
        </p:nvSpPr>
        <p:spPr bwMode="auto">
          <a:xfrm>
            <a:off x="3606800" y="2571750"/>
            <a:ext cx="1479550" cy="366713"/>
          </a:xfrm>
          <a:prstGeom prst="rect">
            <a:avLst/>
          </a:prstGeom>
          <a:noFill/>
          <a:ln w="9525">
            <a:noFill/>
            <a:miter lim="800000"/>
            <a:headEnd/>
            <a:tailEnd/>
          </a:ln>
          <a:effectLst/>
        </p:spPr>
        <p:txBody>
          <a:bodyPr wrap="none">
            <a:spAutoFit/>
          </a:bodyPr>
          <a:lstStyle/>
          <a:p>
            <a:r>
              <a:rPr lang="de-DE">
                <a:solidFill>
                  <a:schemeClr val="bg1"/>
                </a:solidFill>
              </a:rPr>
              <a:t>Beispielbild</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05613" y="533400"/>
            <a:ext cx="2087562" cy="57832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533400"/>
            <a:ext cx="6113463" cy="57832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150938"/>
            <a:ext cx="4100513" cy="516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92663" y="1150938"/>
            <a:ext cx="4100512" cy="516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a:t>© </a:t>
            </a:r>
            <a:r>
              <a:rPr lang="de-DE"/>
              <a:t>Institut für Publizistik- und Kommunikationswissenschaft – 15. Februar 2011</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2" name="Picture 22" descr="Logo_RGB_300dpi"/>
          <p:cNvPicPr>
            <a:picLocks noChangeAspect="1" noChangeArrowheads="1"/>
          </p:cNvPicPr>
          <p:nvPr/>
        </p:nvPicPr>
        <p:blipFill>
          <a:blip r:embed="rId13"/>
          <a:srcRect/>
          <a:stretch>
            <a:fillRect/>
          </a:stretch>
        </p:blipFill>
        <p:spPr bwMode="auto">
          <a:xfrm>
            <a:off x="6472238" y="76200"/>
            <a:ext cx="2443162" cy="646113"/>
          </a:xfrm>
          <a:prstGeom prst="rect">
            <a:avLst/>
          </a:prstGeom>
          <a:noFill/>
        </p:spPr>
      </p:pic>
      <p:sp>
        <p:nvSpPr>
          <p:cNvPr id="327682" name="Rectangle 2"/>
          <p:cNvSpPr>
            <a:spLocks noGrp="1" noChangeArrowheads="1"/>
          </p:cNvSpPr>
          <p:nvPr>
            <p:ph type="body" idx="1"/>
          </p:nvPr>
        </p:nvSpPr>
        <p:spPr bwMode="auto">
          <a:xfrm>
            <a:off x="539750" y="1150938"/>
            <a:ext cx="8353425" cy="5165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27685" name="Rectangle 5"/>
          <p:cNvSpPr>
            <a:spLocks noGrp="1" noChangeArrowheads="1"/>
          </p:cNvSpPr>
          <p:nvPr>
            <p:ph type="title"/>
          </p:nvPr>
        </p:nvSpPr>
        <p:spPr bwMode="auto">
          <a:xfrm>
            <a:off x="539750" y="533400"/>
            <a:ext cx="7232650" cy="3333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de-DE"/>
              <a:t>Mastertitelformat bearbeiten</a:t>
            </a:r>
          </a:p>
        </p:txBody>
      </p:sp>
      <p:sp>
        <p:nvSpPr>
          <p:cNvPr id="327686" name="Rectangle 6"/>
          <p:cNvSpPr>
            <a:spLocks noChangeArrowheads="1"/>
          </p:cNvSpPr>
          <p:nvPr/>
        </p:nvSpPr>
        <p:spPr bwMode="auto">
          <a:xfrm>
            <a:off x="7524750" y="6551613"/>
            <a:ext cx="1227138" cy="239712"/>
          </a:xfrm>
          <a:prstGeom prst="rect">
            <a:avLst/>
          </a:prstGeom>
          <a:noFill/>
          <a:ln w="9525">
            <a:noFill/>
            <a:miter lim="800000"/>
            <a:headEnd/>
            <a:tailEnd/>
          </a:ln>
          <a:effectLst/>
        </p:spPr>
        <p:txBody>
          <a:bodyPr/>
          <a:lstStyle/>
          <a:p>
            <a:pPr algn="r" eaLnBrk="1" hangingPunct="1"/>
            <a:fld id="{7D4B5467-D577-4585-98DD-BEC4C2D2DBF9}" type="slidenum">
              <a:rPr lang="de-DE" sz="800">
                <a:solidFill>
                  <a:srgbClr val="00245B"/>
                </a:solidFill>
              </a:rPr>
              <a:pPr algn="r" eaLnBrk="1" hangingPunct="1"/>
              <a:t>‹Nr.›</a:t>
            </a:fld>
            <a:endParaRPr lang="de-DE" sz="800">
              <a:solidFill>
                <a:srgbClr val="00245B"/>
              </a:solidFill>
            </a:endParaRPr>
          </a:p>
        </p:txBody>
      </p:sp>
      <p:sp>
        <p:nvSpPr>
          <p:cNvPr id="327688" name="Rectangle 8"/>
          <p:cNvSpPr>
            <a:spLocks noGrp="1" noChangeArrowheads="1"/>
          </p:cNvSpPr>
          <p:nvPr>
            <p:ph type="ftr" sz="quarter" idx="3"/>
          </p:nvPr>
        </p:nvSpPr>
        <p:spPr bwMode="auto">
          <a:xfrm>
            <a:off x="539750" y="6543675"/>
            <a:ext cx="597693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1" hangingPunct="1">
              <a:defRPr sz="800">
                <a:solidFill>
                  <a:srgbClr val="000000"/>
                </a:solidFill>
              </a:defRPr>
            </a:lvl1pPr>
          </a:lstStyle>
          <a:p>
            <a:r>
              <a:rPr lang="en-US"/>
              <a:t>© </a:t>
            </a:r>
            <a:r>
              <a:rPr lang="de-DE"/>
              <a:t>Institut für Publizistik- und Kommunikationswissenschaft – 15. Februar 2011</a:t>
            </a:r>
          </a:p>
        </p:txBody>
      </p:sp>
      <p:sp>
        <p:nvSpPr>
          <p:cNvPr id="327697" name="Line 17"/>
          <p:cNvSpPr>
            <a:spLocks noChangeShapeType="1"/>
          </p:cNvSpPr>
          <p:nvPr/>
        </p:nvSpPr>
        <p:spPr bwMode="auto">
          <a:xfrm>
            <a:off x="0" y="906463"/>
            <a:ext cx="9144000" cy="0"/>
          </a:xfrm>
          <a:prstGeom prst="line">
            <a:avLst/>
          </a:prstGeom>
          <a:noFill/>
          <a:ln w="9525">
            <a:solidFill>
              <a:schemeClr val="hlink"/>
            </a:solidFill>
            <a:round/>
            <a:headEnd/>
            <a:tailEnd/>
          </a:ln>
          <a:effectLst/>
        </p:spPr>
        <p:txBody>
          <a:bodyPr wrap="none" anchor="ctr"/>
          <a:lstStyle/>
          <a:p>
            <a:endParaRPr lang="de-DE"/>
          </a:p>
        </p:txBody>
      </p:sp>
      <p:sp>
        <p:nvSpPr>
          <p:cNvPr id="327698" name="Line 18"/>
          <p:cNvSpPr>
            <a:spLocks noChangeShapeType="1"/>
          </p:cNvSpPr>
          <p:nvPr/>
        </p:nvSpPr>
        <p:spPr bwMode="auto">
          <a:xfrm>
            <a:off x="0" y="6477000"/>
            <a:ext cx="9144000" cy="0"/>
          </a:xfrm>
          <a:prstGeom prst="line">
            <a:avLst/>
          </a:prstGeom>
          <a:noFill/>
          <a:ln w="9525">
            <a:solidFill>
              <a:schemeClr val="hlink"/>
            </a:solidFill>
            <a:round/>
            <a:headEnd/>
            <a:tailEnd/>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slow"/>
  <p:hf sldNum="0" hdr="0" dt="0"/>
  <p:txStyles>
    <p:titleStyle>
      <a:lvl1pPr algn="l" rtl="0" fontAlgn="base">
        <a:lnSpc>
          <a:spcPct val="85000"/>
        </a:lnSpc>
        <a:spcBef>
          <a:spcPct val="0"/>
        </a:spcBef>
        <a:spcAft>
          <a:spcPct val="0"/>
        </a:spcAft>
        <a:defRPr sz="2000">
          <a:solidFill>
            <a:schemeClr val="tx2"/>
          </a:solidFill>
          <a:latin typeface="+mj-lt"/>
          <a:ea typeface="+mj-ea"/>
          <a:cs typeface="+mj-cs"/>
        </a:defRPr>
      </a:lvl1pPr>
      <a:lvl2pPr algn="l" rtl="0" fontAlgn="base">
        <a:lnSpc>
          <a:spcPct val="85000"/>
        </a:lnSpc>
        <a:spcBef>
          <a:spcPct val="0"/>
        </a:spcBef>
        <a:spcAft>
          <a:spcPct val="0"/>
        </a:spcAft>
        <a:defRPr sz="2000">
          <a:solidFill>
            <a:schemeClr val="tx2"/>
          </a:solidFill>
          <a:latin typeface="Verdana" pitchFamily="34" charset="0"/>
        </a:defRPr>
      </a:lvl2pPr>
      <a:lvl3pPr algn="l" rtl="0" fontAlgn="base">
        <a:lnSpc>
          <a:spcPct val="85000"/>
        </a:lnSpc>
        <a:spcBef>
          <a:spcPct val="0"/>
        </a:spcBef>
        <a:spcAft>
          <a:spcPct val="0"/>
        </a:spcAft>
        <a:defRPr sz="2000">
          <a:solidFill>
            <a:schemeClr val="tx2"/>
          </a:solidFill>
          <a:latin typeface="Verdana" pitchFamily="34" charset="0"/>
        </a:defRPr>
      </a:lvl3pPr>
      <a:lvl4pPr algn="l" rtl="0" fontAlgn="base">
        <a:lnSpc>
          <a:spcPct val="85000"/>
        </a:lnSpc>
        <a:spcBef>
          <a:spcPct val="0"/>
        </a:spcBef>
        <a:spcAft>
          <a:spcPct val="0"/>
        </a:spcAft>
        <a:defRPr sz="2000">
          <a:solidFill>
            <a:schemeClr val="tx2"/>
          </a:solidFill>
          <a:latin typeface="Verdana" pitchFamily="34" charset="0"/>
        </a:defRPr>
      </a:lvl4pPr>
      <a:lvl5pPr algn="l" rtl="0" fontAlgn="base">
        <a:lnSpc>
          <a:spcPct val="85000"/>
        </a:lnSpc>
        <a:spcBef>
          <a:spcPct val="0"/>
        </a:spcBef>
        <a:spcAft>
          <a:spcPct val="0"/>
        </a:spcAft>
        <a:defRPr sz="2000">
          <a:solidFill>
            <a:schemeClr val="tx2"/>
          </a:solidFill>
          <a:latin typeface="Verdana" pitchFamily="34" charset="0"/>
        </a:defRPr>
      </a:lvl5pPr>
      <a:lvl6pPr marL="457200" algn="l" rtl="0" fontAlgn="base">
        <a:lnSpc>
          <a:spcPct val="85000"/>
        </a:lnSpc>
        <a:spcBef>
          <a:spcPct val="0"/>
        </a:spcBef>
        <a:spcAft>
          <a:spcPct val="0"/>
        </a:spcAft>
        <a:defRPr sz="2000">
          <a:solidFill>
            <a:schemeClr val="tx2"/>
          </a:solidFill>
          <a:latin typeface="Verdana" pitchFamily="34" charset="0"/>
        </a:defRPr>
      </a:lvl6pPr>
      <a:lvl7pPr marL="914400" algn="l" rtl="0" fontAlgn="base">
        <a:lnSpc>
          <a:spcPct val="85000"/>
        </a:lnSpc>
        <a:spcBef>
          <a:spcPct val="0"/>
        </a:spcBef>
        <a:spcAft>
          <a:spcPct val="0"/>
        </a:spcAft>
        <a:defRPr sz="2000">
          <a:solidFill>
            <a:schemeClr val="tx2"/>
          </a:solidFill>
          <a:latin typeface="Verdana" pitchFamily="34" charset="0"/>
        </a:defRPr>
      </a:lvl7pPr>
      <a:lvl8pPr marL="1371600" algn="l" rtl="0" fontAlgn="base">
        <a:lnSpc>
          <a:spcPct val="85000"/>
        </a:lnSpc>
        <a:spcBef>
          <a:spcPct val="0"/>
        </a:spcBef>
        <a:spcAft>
          <a:spcPct val="0"/>
        </a:spcAft>
        <a:defRPr sz="2000">
          <a:solidFill>
            <a:schemeClr val="tx2"/>
          </a:solidFill>
          <a:latin typeface="Verdana" pitchFamily="34" charset="0"/>
        </a:defRPr>
      </a:lvl8pPr>
      <a:lvl9pPr marL="1828800" algn="l" rtl="0" fontAlgn="base">
        <a:lnSpc>
          <a:spcPct val="85000"/>
        </a:lnSpc>
        <a:spcBef>
          <a:spcPct val="0"/>
        </a:spcBef>
        <a:spcAft>
          <a:spcPct val="0"/>
        </a:spcAft>
        <a:defRPr sz="2000">
          <a:solidFill>
            <a:schemeClr val="tx2"/>
          </a:solidFill>
          <a:latin typeface="Verdana" pitchFamily="34" charset="0"/>
        </a:defRPr>
      </a:lvl9pPr>
    </p:titleStyle>
    <p:bodyStyle>
      <a:lvl1pPr algn="l" rtl="0" fontAlgn="base">
        <a:lnSpc>
          <a:spcPct val="102000"/>
        </a:lnSpc>
        <a:spcBef>
          <a:spcPts val="500"/>
        </a:spcBef>
        <a:spcAft>
          <a:spcPct val="0"/>
        </a:spcAft>
        <a:buClr>
          <a:srgbClr val="4D4D4D"/>
        </a:buClr>
        <a:defRPr>
          <a:solidFill>
            <a:schemeClr val="tx1"/>
          </a:solidFill>
          <a:latin typeface="+mn-lt"/>
          <a:ea typeface="+mn-ea"/>
          <a:cs typeface="+mn-cs"/>
        </a:defRPr>
      </a:lvl1pPr>
      <a:lvl2pPr marL="355600" indent="-176213" algn="l" rtl="0" fontAlgn="base">
        <a:lnSpc>
          <a:spcPct val="102000"/>
        </a:lnSpc>
        <a:spcBef>
          <a:spcPts val="500"/>
        </a:spcBef>
        <a:spcAft>
          <a:spcPct val="0"/>
        </a:spcAft>
        <a:buClr>
          <a:srgbClr val="4D4D4D"/>
        </a:buClr>
        <a:buSzPct val="90000"/>
        <a:buChar char="-"/>
        <a:defRPr sz="1600">
          <a:solidFill>
            <a:schemeClr val="tx1"/>
          </a:solidFill>
          <a:latin typeface="+mn-lt"/>
        </a:defRPr>
      </a:lvl2pPr>
      <a:lvl3pPr marL="723900" indent="-188913" algn="l" rtl="0" fontAlgn="base">
        <a:lnSpc>
          <a:spcPct val="102000"/>
        </a:lnSpc>
        <a:spcBef>
          <a:spcPts val="500"/>
        </a:spcBef>
        <a:spcAft>
          <a:spcPct val="0"/>
        </a:spcAft>
        <a:buClr>
          <a:srgbClr val="4D4D4D"/>
        </a:buClr>
        <a:buSzPct val="90000"/>
        <a:buChar char="-"/>
        <a:defRPr sz="1400">
          <a:solidFill>
            <a:schemeClr val="tx1"/>
          </a:solidFill>
          <a:latin typeface="+mn-lt"/>
        </a:defRPr>
      </a:lvl3pPr>
      <a:lvl4pPr marL="1079500" indent="-176213" algn="l" rtl="0" fontAlgn="base">
        <a:lnSpc>
          <a:spcPct val="102000"/>
        </a:lnSpc>
        <a:spcBef>
          <a:spcPts val="500"/>
        </a:spcBef>
        <a:spcAft>
          <a:spcPct val="0"/>
        </a:spcAft>
        <a:buClr>
          <a:srgbClr val="4D4D4D"/>
        </a:buClr>
        <a:buSzPct val="90000"/>
        <a:buChar char="-"/>
        <a:defRPr sz="1400">
          <a:solidFill>
            <a:schemeClr val="tx1"/>
          </a:solidFill>
          <a:latin typeface="+mn-lt"/>
        </a:defRPr>
      </a:lvl4pPr>
      <a:lvl5pPr marL="1435100" indent="-176213" algn="l" rtl="0" fontAlgn="base">
        <a:lnSpc>
          <a:spcPct val="102000"/>
        </a:lnSpc>
        <a:spcBef>
          <a:spcPts val="500"/>
        </a:spcBef>
        <a:spcAft>
          <a:spcPct val="0"/>
        </a:spcAft>
        <a:buClr>
          <a:schemeClr val="tx1"/>
        </a:buClr>
        <a:buSzPct val="90000"/>
        <a:buChar char="-"/>
        <a:defRPr sz="1400">
          <a:solidFill>
            <a:schemeClr val="tx1"/>
          </a:solidFill>
          <a:latin typeface="+mn-lt"/>
        </a:defRPr>
      </a:lvl5pPr>
      <a:lvl6pPr marL="1892300" indent="-176213" algn="l" rtl="0" fontAlgn="base">
        <a:lnSpc>
          <a:spcPct val="102000"/>
        </a:lnSpc>
        <a:spcBef>
          <a:spcPts val="500"/>
        </a:spcBef>
        <a:spcAft>
          <a:spcPct val="0"/>
        </a:spcAft>
        <a:buClr>
          <a:schemeClr val="tx1"/>
        </a:buClr>
        <a:buSzPct val="90000"/>
        <a:buChar char="-"/>
        <a:defRPr sz="1400">
          <a:solidFill>
            <a:schemeClr val="tx1"/>
          </a:solidFill>
          <a:latin typeface="+mn-lt"/>
        </a:defRPr>
      </a:lvl6pPr>
      <a:lvl7pPr marL="2349500" indent="-176213" algn="l" rtl="0" fontAlgn="base">
        <a:lnSpc>
          <a:spcPct val="102000"/>
        </a:lnSpc>
        <a:spcBef>
          <a:spcPts val="500"/>
        </a:spcBef>
        <a:spcAft>
          <a:spcPct val="0"/>
        </a:spcAft>
        <a:buClr>
          <a:schemeClr val="tx1"/>
        </a:buClr>
        <a:buSzPct val="90000"/>
        <a:buChar char="-"/>
        <a:defRPr sz="1400">
          <a:solidFill>
            <a:schemeClr val="tx1"/>
          </a:solidFill>
          <a:latin typeface="+mn-lt"/>
        </a:defRPr>
      </a:lvl7pPr>
      <a:lvl8pPr marL="2806700" indent="-176213" algn="l" rtl="0" fontAlgn="base">
        <a:lnSpc>
          <a:spcPct val="102000"/>
        </a:lnSpc>
        <a:spcBef>
          <a:spcPts val="500"/>
        </a:spcBef>
        <a:spcAft>
          <a:spcPct val="0"/>
        </a:spcAft>
        <a:buClr>
          <a:schemeClr val="tx1"/>
        </a:buClr>
        <a:buSzPct val="90000"/>
        <a:buChar char="-"/>
        <a:defRPr sz="1400">
          <a:solidFill>
            <a:schemeClr val="tx1"/>
          </a:solidFill>
          <a:latin typeface="+mn-lt"/>
        </a:defRPr>
      </a:lvl8pPr>
      <a:lvl9pPr marL="3263900" indent="-176213" algn="l" rtl="0" fontAlgn="base">
        <a:lnSpc>
          <a:spcPct val="102000"/>
        </a:lnSpc>
        <a:spcBef>
          <a:spcPts val="500"/>
        </a:spcBef>
        <a:spcAft>
          <a:spcPct val="0"/>
        </a:spcAft>
        <a:buClr>
          <a:schemeClr val="tx1"/>
        </a:buClr>
        <a:buSzPct val="9000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atalog.uic.edu/gcat/colleges-schools/liberal-arts-sciences/comm/m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andbook.unimelb.edu.au/view/current/MC-GM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erasmus@kommwiss.fu-berlin.d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docs.google.com/document/d/1kke6Lwh9CQAH2FCoDfXhJCWborbZPQ4wqhvf08_pwgU/ed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u-berlin.de/studium/international/studium_ausland/erasmus_praktik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uberlin.moveon4.de/locallogin/587268d285fb96d8253eb7d5/d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erasmus@kommwiss.fu-berlin.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prachenzentrum.fu-berlin.de/sprachtests/sprachzeugni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olsoz.fu-berlin.de/kommwiss/studium/auslandsstudium/erasmus/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ctrTitle"/>
          </p:nvPr>
        </p:nvSpPr>
        <p:spPr>
          <a:xfrm>
            <a:off x="539750" y="3959225"/>
            <a:ext cx="8424863" cy="1270000"/>
          </a:xfrm>
          <a:noFill/>
        </p:spPr>
        <p:txBody>
          <a:bodyPr/>
          <a:lstStyle/>
          <a:p>
            <a:r>
              <a:rPr lang="de-DE" sz="2800" b="1" dirty="0">
                <a:solidFill>
                  <a:srgbClr val="000000"/>
                </a:solidFill>
                <a:latin typeface="Calibri" pitchFamily="34" charset="0"/>
              </a:rPr>
              <a:t>Auslandsstudium am </a:t>
            </a:r>
            <a:br>
              <a:rPr lang="de-DE" sz="2800" b="1" dirty="0">
                <a:solidFill>
                  <a:srgbClr val="000000"/>
                </a:solidFill>
                <a:latin typeface="Calibri" pitchFamily="34" charset="0"/>
              </a:rPr>
            </a:br>
            <a:r>
              <a:rPr lang="de-DE" sz="2800" b="1" dirty="0">
                <a:solidFill>
                  <a:srgbClr val="000000"/>
                </a:solidFill>
                <a:latin typeface="Calibri" pitchFamily="34" charset="0"/>
              </a:rPr>
              <a:t>Institut für Publizistik- und Kommunikationswissenschaft</a:t>
            </a:r>
            <a:br>
              <a:rPr lang="de-DE" sz="2800" b="1" dirty="0">
                <a:solidFill>
                  <a:srgbClr val="000000"/>
                </a:solidFill>
                <a:latin typeface="Calibri" pitchFamily="34" charset="0"/>
              </a:rPr>
            </a:br>
            <a:endParaRPr lang="de-DE" sz="2800" b="1" dirty="0">
              <a:solidFill>
                <a:srgbClr val="000000"/>
              </a:solidFill>
              <a:latin typeface="Calibri" pitchFamily="34" charset="0"/>
            </a:endParaRPr>
          </a:p>
        </p:txBody>
      </p:sp>
      <p:sp>
        <p:nvSpPr>
          <p:cNvPr id="354307" name="Rectangle 3"/>
          <p:cNvSpPr>
            <a:spLocks noGrp="1" noChangeArrowheads="1"/>
          </p:cNvSpPr>
          <p:nvPr>
            <p:ph type="subTitle" idx="1"/>
          </p:nvPr>
        </p:nvSpPr>
        <p:spPr>
          <a:xfrm>
            <a:off x="539750" y="5589588"/>
            <a:ext cx="8353425" cy="503237"/>
          </a:xfrm>
        </p:spPr>
        <p:txBody>
          <a:bodyPr/>
          <a:lstStyle/>
          <a:p>
            <a:r>
              <a:rPr lang="de-DE" sz="2000" b="1" dirty="0">
                <a:solidFill>
                  <a:srgbClr val="000000"/>
                </a:solidFill>
                <a:latin typeface="Calibri" pitchFamily="34" charset="0"/>
              </a:rPr>
              <a:t>Prof. Dr. Carola Richter                                                                       Dezember 2021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498516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sz="2800" b="1" dirty="0">
                <a:solidFill>
                  <a:srgbClr val="000000"/>
                </a:solidFill>
                <a:latin typeface="Calibri" pitchFamily="34" charset="0"/>
              </a:rPr>
            </a:br>
            <a:r>
              <a:rPr lang="de-DE" sz="2800" b="1" dirty="0">
                <a:solidFill>
                  <a:srgbClr val="000000"/>
                </a:solidFill>
                <a:latin typeface="Calibri" pitchFamily="34" charset="0"/>
              </a:rPr>
              <a:t>Erasmus-Kooperationspartner</a:t>
            </a:r>
            <a:endParaRPr lang="en-GB" sz="28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498964005"/>
              </p:ext>
            </p:extLst>
          </p:nvPr>
        </p:nvGraphicFramePr>
        <p:xfrm>
          <a:off x="539750" y="1556792"/>
          <a:ext cx="8064699" cy="4140982"/>
        </p:xfrm>
        <a:graphic>
          <a:graphicData uri="http://schemas.openxmlformats.org/drawingml/2006/table">
            <a:tbl>
              <a:tblPr firstRow="1" bandRow="1">
                <a:tableStyleId>{5C22544A-7EE6-4342-B048-85BDC9FD1C3A}</a:tableStyleId>
              </a:tblPr>
              <a:tblGrid>
                <a:gridCol w="1727994">
                  <a:extLst>
                    <a:ext uri="{9D8B030D-6E8A-4147-A177-3AD203B41FA5}">
                      <a16:colId xmlns:a16="http://schemas.microsoft.com/office/drawing/2014/main" val="2288031436"/>
                    </a:ext>
                  </a:extLst>
                </a:gridCol>
                <a:gridCol w="2160240">
                  <a:extLst>
                    <a:ext uri="{9D8B030D-6E8A-4147-A177-3AD203B41FA5}">
                      <a16:colId xmlns:a16="http://schemas.microsoft.com/office/drawing/2014/main" val="3313570539"/>
                    </a:ext>
                  </a:extLst>
                </a:gridCol>
                <a:gridCol w="4176465">
                  <a:extLst>
                    <a:ext uri="{9D8B030D-6E8A-4147-A177-3AD203B41FA5}">
                      <a16:colId xmlns:a16="http://schemas.microsoft.com/office/drawing/2014/main" val="4097876393"/>
                    </a:ext>
                  </a:extLst>
                </a:gridCol>
              </a:tblGrid>
              <a:tr h="373607">
                <a:tc>
                  <a:txBody>
                    <a:bodyPr/>
                    <a:lstStyle/>
                    <a:p>
                      <a:r>
                        <a:rPr lang="de-DE" dirty="0"/>
                        <a:t>Land</a:t>
                      </a:r>
                      <a:endParaRPr lang="en-GB" dirty="0"/>
                    </a:p>
                  </a:txBody>
                  <a:tcPr/>
                </a:tc>
                <a:tc>
                  <a:txBody>
                    <a:bodyPr/>
                    <a:lstStyle/>
                    <a:p>
                      <a:r>
                        <a:rPr lang="de-DE" dirty="0"/>
                        <a:t>Plätze</a:t>
                      </a:r>
                      <a:endParaRPr lang="en-GB" dirty="0"/>
                    </a:p>
                  </a:txBody>
                  <a:tcPr/>
                </a:tc>
                <a:tc>
                  <a:txBody>
                    <a:bodyPr/>
                    <a:lstStyle/>
                    <a:p>
                      <a:r>
                        <a:rPr lang="de-DE" dirty="0"/>
                        <a:t>Universität</a:t>
                      </a:r>
                      <a:endParaRPr lang="en-GB" dirty="0"/>
                    </a:p>
                  </a:txBody>
                  <a:tcPr/>
                </a:tc>
                <a:extLst>
                  <a:ext uri="{0D108BD9-81ED-4DB2-BD59-A6C34878D82A}">
                    <a16:rowId xmlns:a16="http://schemas.microsoft.com/office/drawing/2014/main" val="20890355"/>
                  </a:ext>
                </a:extLst>
              </a:tr>
              <a:tr h="373607">
                <a:tc>
                  <a:txBody>
                    <a:bodyPr/>
                    <a:lstStyle/>
                    <a:p>
                      <a:r>
                        <a:rPr lang="de-DE" dirty="0"/>
                        <a:t>Irland</a:t>
                      </a:r>
                      <a:endParaRPr lang="en-GB" dirty="0"/>
                    </a:p>
                  </a:txBody>
                  <a:tcPr/>
                </a:tc>
                <a:tc>
                  <a:txBody>
                    <a:bodyPr/>
                    <a:lstStyle/>
                    <a:p>
                      <a:r>
                        <a:rPr lang="de-DE" dirty="0"/>
                        <a:t>2 (BA)</a:t>
                      </a:r>
                      <a:endParaRPr lang="en-GB" dirty="0"/>
                    </a:p>
                  </a:txBody>
                  <a:tcPr/>
                </a:tc>
                <a:tc>
                  <a:txBody>
                    <a:bodyPr/>
                    <a:lstStyle/>
                    <a:p>
                      <a:r>
                        <a:rPr lang="de-DE" dirty="0"/>
                        <a:t>Limerick (eng)</a:t>
                      </a:r>
                      <a:endParaRPr lang="en-GB" dirty="0"/>
                    </a:p>
                  </a:txBody>
                  <a:tcPr/>
                </a:tc>
                <a:extLst>
                  <a:ext uri="{0D108BD9-81ED-4DB2-BD59-A6C34878D82A}">
                    <a16:rowId xmlns:a16="http://schemas.microsoft.com/office/drawing/2014/main" val="4064697138"/>
                  </a:ext>
                </a:extLst>
              </a:tr>
              <a:tr h="404912">
                <a:tc>
                  <a:txBody>
                    <a:bodyPr/>
                    <a:lstStyle/>
                    <a:p>
                      <a:r>
                        <a:rPr lang="de-DE" dirty="0"/>
                        <a:t>Belgien</a:t>
                      </a:r>
                      <a:endParaRPr lang="en-GB" dirty="0"/>
                    </a:p>
                  </a:txBody>
                  <a:tcPr/>
                </a:tc>
                <a:tc>
                  <a:txBody>
                    <a:bodyPr/>
                    <a:lstStyle/>
                    <a:p>
                      <a:r>
                        <a:rPr lang="de-DE" dirty="0"/>
                        <a:t>6 (BA+MA)</a:t>
                      </a:r>
                      <a:endParaRPr lang="en-GB" dirty="0"/>
                    </a:p>
                  </a:txBody>
                  <a:tcPr/>
                </a:tc>
                <a:tc>
                  <a:txBody>
                    <a:bodyPr/>
                    <a:lstStyle/>
                    <a:p>
                      <a:r>
                        <a:rPr lang="de-DE" dirty="0"/>
                        <a:t>Brüssel</a:t>
                      </a:r>
                      <a:r>
                        <a:rPr lang="de-DE" baseline="0" dirty="0"/>
                        <a:t> </a:t>
                      </a:r>
                      <a:r>
                        <a:rPr lang="de-DE" baseline="0" dirty="0" err="1"/>
                        <a:t>Vrije</a:t>
                      </a:r>
                      <a:r>
                        <a:rPr lang="de-DE" baseline="0" dirty="0"/>
                        <a:t> </a:t>
                      </a:r>
                      <a:r>
                        <a:rPr lang="de-DE" baseline="0" dirty="0" err="1"/>
                        <a:t>Universitet</a:t>
                      </a:r>
                      <a:r>
                        <a:rPr lang="de-DE" baseline="0" dirty="0"/>
                        <a:t> (eng)</a:t>
                      </a:r>
                      <a:endParaRPr lang="en-GB" dirty="0"/>
                    </a:p>
                  </a:txBody>
                  <a:tcPr/>
                </a:tc>
                <a:extLst>
                  <a:ext uri="{0D108BD9-81ED-4DB2-BD59-A6C34878D82A}">
                    <a16:rowId xmlns:a16="http://schemas.microsoft.com/office/drawing/2014/main" val="1942124942"/>
                  </a:ext>
                </a:extLst>
              </a:tr>
              <a:tr h="373607">
                <a:tc rowSpan="2">
                  <a:txBody>
                    <a:bodyPr/>
                    <a:lstStyle/>
                    <a:p>
                      <a:r>
                        <a:rPr lang="de-DE" dirty="0"/>
                        <a:t>Niederlande</a:t>
                      </a:r>
                      <a:endParaRPr lang="en-GB" dirty="0"/>
                    </a:p>
                  </a:txBody>
                  <a:tcPr/>
                </a:tc>
                <a:tc>
                  <a:txBody>
                    <a:bodyPr/>
                    <a:lstStyle/>
                    <a:p>
                      <a:r>
                        <a:rPr lang="de-DE" dirty="0"/>
                        <a:t>2 (BA+MA)</a:t>
                      </a:r>
                      <a:endParaRPr lang="en-GB" dirty="0"/>
                    </a:p>
                  </a:txBody>
                  <a:tcPr/>
                </a:tc>
                <a:tc>
                  <a:txBody>
                    <a:bodyPr/>
                    <a:lstStyle/>
                    <a:p>
                      <a:r>
                        <a:rPr lang="de-DE" dirty="0"/>
                        <a:t>Amsterdam (eng)</a:t>
                      </a:r>
                      <a:endParaRPr lang="en-GB" dirty="0"/>
                    </a:p>
                  </a:txBody>
                  <a:tcPr/>
                </a:tc>
                <a:extLst>
                  <a:ext uri="{0D108BD9-81ED-4DB2-BD59-A6C34878D82A}">
                    <a16:rowId xmlns:a16="http://schemas.microsoft.com/office/drawing/2014/main" val="94033607"/>
                  </a:ext>
                </a:extLst>
              </a:tr>
              <a:tr h="373607">
                <a:tc vMerge="1">
                  <a:txBody>
                    <a:bodyPr/>
                    <a:lstStyle/>
                    <a:p>
                      <a:endParaRPr lang="en-GB" dirty="0"/>
                    </a:p>
                  </a:txBody>
                  <a:tcPr/>
                </a:tc>
                <a:tc>
                  <a:txBody>
                    <a:bodyPr/>
                    <a:lstStyle/>
                    <a:p>
                      <a:r>
                        <a:rPr lang="de-DE" dirty="0"/>
                        <a:t>2 (BA+MA)</a:t>
                      </a:r>
                      <a:endParaRPr lang="en-GB" dirty="0"/>
                    </a:p>
                  </a:txBody>
                  <a:tcPr/>
                </a:tc>
                <a:tc>
                  <a:txBody>
                    <a:bodyPr/>
                    <a:lstStyle/>
                    <a:p>
                      <a:r>
                        <a:rPr lang="de-DE" dirty="0"/>
                        <a:t>Rotterdam (eng)</a:t>
                      </a:r>
                      <a:endParaRPr lang="en-GB" dirty="0"/>
                    </a:p>
                  </a:txBody>
                  <a:tcPr/>
                </a:tc>
                <a:extLst>
                  <a:ext uri="{0D108BD9-81ED-4DB2-BD59-A6C34878D82A}">
                    <a16:rowId xmlns:a16="http://schemas.microsoft.com/office/drawing/2014/main" val="1343076023"/>
                  </a:ext>
                </a:extLst>
              </a:tr>
              <a:tr h="373607">
                <a:tc rowSpan="2">
                  <a:txBody>
                    <a:bodyPr/>
                    <a:lstStyle/>
                    <a:p>
                      <a:r>
                        <a:rPr lang="de-DE" dirty="0"/>
                        <a:t>Schweden</a:t>
                      </a:r>
                      <a:endParaRPr lang="en-GB" dirty="0"/>
                    </a:p>
                  </a:txBody>
                  <a:tcPr/>
                </a:tc>
                <a:tc>
                  <a:txBody>
                    <a:bodyPr/>
                    <a:lstStyle/>
                    <a:p>
                      <a:r>
                        <a:rPr lang="de-DE" dirty="0"/>
                        <a:t>2 (BA)</a:t>
                      </a:r>
                      <a:r>
                        <a:rPr lang="de-DE" baseline="0" dirty="0"/>
                        <a:t> + 1 (MA)</a:t>
                      </a:r>
                      <a:endParaRPr lang="en-GB" dirty="0"/>
                    </a:p>
                  </a:txBody>
                  <a:tcPr/>
                </a:tc>
                <a:tc>
                  <a:txBody>
                    <a:bodyPr/>
                    <a:lstStyle/>
                    <a:p>
                      <a:r>
                        <a:rPr lang="de-DE" dirty="0"/>
                        <a:t>Göteborg (eng)</a:t>
                      </a:r>
                      <a:endParaRPr lang="en-GB" dirty="0"/>
                    </a:p>
                  </a:txBody>
                  <a:tcPr/>
                </a:tc>
                <a:extLst>
                  <a:ext uri="{0D108BD9-81ED-4DB2-BD59-A6C34878D82A}">
                    <a16:rowId xmlns:a16="http://schemas.microsoft.com/office/drawing/2014/main" val="711840582"/>
                  </a:ext>
                </a:extLst>
              </a:tr>
              <a:tr h="373607">
                <a:tc vMerge="1">
                  <a:txBody>
                    <a:bodyPr/>
                    <a:lstStyle/>
                    <a:p>
                      <a:endParaRPr lang="en-GB" dirty="0"/>
                    </a:p>
                  </a:txBody>
                  <a:tcPr/>
                </a:tc>
                <a:tc>
                  <a:txBody>
                    <a:bodyPr/>
                    <a:lstStyle/>
                    <a:p>
                      <a:r>
                        <a:rPr lang="de-DE" dirty="0"/>
                        <a:t>2 (MA)</a:t>
                      </a:r>
                      <a:endParaRPr lang="en-GB" dirty="0"/>
                    </a:p>
                  </a:txBody>
                  <a:tcPr/>
                </a:tc>
                <a:tc>
                  <a:txBody>
                    <a:bodyPr/>
                    <a:lstStyle/>
                    <a:p>
                      <a:r>
                        <a:rPr lang="de-DE" dirty="0"/>
                        <a:t>Stockholm (eng)</a:t>
                      </a:r>
                      <a:endParaRPr lang="en-GB" dirty="0"/>
                    </a:p>
                  </a:txBody>
                  <a:tcPr/>
                </a:tc>
                <a:extLst>
                  <a:ext uri="{0D108BD9-81ED-4DB2-BD59-A6C34878D82A}">
                    <a16:rowId xmlns:a16="http://schemas.microsoft.com/office/drawing/2014/main" val="410410308"/>
                  </a:ext>
                </a:extLst>
              </a:tr>
              <a:tr h="373607">
                <a:tc>
                  <a:txBody>
                    <a:bodyPr/>
                    <a:lstStyle/>
                    <a:p>
                      <a:r>
                        <a:rPr lang="de-DE" dirty="0"/>
                        <a:t>Dänemark</a:t>
                      </a:r>
                      <a:endParaRPr lang="en-GB" dirty="0"/>
                    </a:p>
                  </a:txBody>
                  <a:tcPr/>
                </a:tc>
                <a:tc>
                  <a:txBody>
                    <a:bodyPr/>
                    <a:lstStyle/>
                    <a:p>
                      <a:r>
                        <a:rPr lang="de-DE" dirty="0"/>
                        <a:t>2</a:t>
                      </a:r>
                      <a:r>
                        <a:rPr lang="de-DE" baseline="0" dirty="0"/>
                        <a:t> (BA+MA)</a:t>
                      </a:r>
                      <a:endParaRPr lang="en-GB" dirty="0"/>
                    </a:p>
                  </a:txBody>
                  <a:tcPr/>
                </a:tc>
                <a:tc>
                  <a:txBody>
                    <a:bodyPr/>
                    <a:lstStyle/>
                    <a:p>
                      <a:r>
                        <a:rPr lang="de-DE" dirty="0"/>
                        <a:t>Roskilde (eng)</a:t>
                      </a:r>
                      <a:endParaRPr lang="en-GB" dirty="0"/>
                    </a:p>
                  </a:txBody>
                  <a:tcPr/>
                </a:tc>
                <a:extLst>
                  <a:ext uri="{0D108BD9-81ED-4DB2-BD59-A6C34878D82A}">
                    <a16:rowId xmlns:a16="http://schemas.microsoft.com/office/drawing/2014/main" val="3222603757"/>
                  </a:ext>
                </a:extLst>
              </a:tr>
              <a:tr h="373607">
                <a:tc>
                  <a:txBody>
                    <a:bodyPr/>
                    <a:lstStyle/>
                    <a:p>
                      <a:r>
                        <a:rPr lang="de-DE" dirty="0"/>
                        <a:t>Norwegen</a:t>
                      </a:r>
                      <a:endParaRPr lang="en-GB" dirty="0"/>
                    </a:p>
                  </a:txBody>
                  <a:tcPr/>
                </a:tc>
                <a:tc>
                  <a:txBody>
                    <a:bodyPr/>
                    <a:lstStyle/>
                    <a:p>
                      <a:r>
                        <a:rPr lang="de-DE" dirty="0"/>
                        <a:t>3 (MA)</a:t>
                      </a:r>
                      <a:endParaRPr lang="en-GB" dirty="0"/>
                    </a:p>
                  </a:txBody>
                  <a:tcPr/>
                </a:tc>
                <a:tc>
                  <a:txBody>
                    <a:bodyPr/>
                    <a:lstStyle/>
                    <a:p>
                      <a:r>
                        <a:rPr lang="de-DE" dirty="0"/>
                        <a:t>Oslo (eng)</a:t>
                      </a:r>
                      <a:endParaRPr lang="en-GB" dirty="0"/>
                    </a:p>
                  </a:txBody>
                  <a:tcPr/>
                </a:tc>
                <a:extLst>
                  <a:ext uri="{0D108BD9-81ED-4DB2-BD59-A6C34878D82A}">
                    <a16:rowId xmlns:a16="http://schemas.microsoft.com/office/drawing/2014/main" val="793016102"/>
                  </a:ext>
                </a:extLst>
              </a:tr>
              <a:tr h="373607">
                <a:tc>
                  <a:txBody>
                    <a:bodyPr/>
                    <a:lstStyle/>
                    <a:p>
                      <a:r>
                        <a:rPr lang="de-DE" dirty="0"/>
                        <a:t>Finnland</a:t>
                      </a:r>
                      <a:endParaRPr lang="en-GB" dirty="0"/>
                    </a:p>
                  </a:txBody>
                  <a:tcPr/>
                </a:tc>
                <a:tc>
                  <a:txBody>
                    <a:bodyPr/>
                    <a:lstStyle/>
                    <a:p>
                      <a:r>
                        <a:rPr lang="de-DE" dirty="0"/>
                        <a:t>2 (MA)</a:t>
                      </a:r>
                      <a:endParaRPr lang="en-GB" dirty="0"/>
                    </a:p>
                  </a:txBody>
                  <a:tcPr/>
                </a:tc>
                <a:tc>
                  <a:txBody>
                    <a:bodyPr/>
                    <a:lstStyle/>
                    <a:p>
                      <a:r>
                        <a:rPr lang="de-DE" dirty="0"/>
                        <a:t>Helsinki (eng)</a:t>
                      </a:r>
                      <a:endParaRPr lang="en-GB" dirty="0"/>
                    </a:p>
                  </a:txBody>
                  <a:tcPr/>
                </a:tc>
                <a:extLst>
                  <a:ext uri="{0D108BD9-81ED-4DB2-BD59-A6C34878D82A}">
                    <a16:rowId xmlns:a16="http://schemas.microsoft.com/office/drawing/2014/main" val="3162158722"/>
                  </a:ext>
                </a:extLst>
              </a:tr>
              <a:tr h="373607">
                <a:tc>
                  <a:txBody>
                    <a:bodyPr/>
                    <a:lstStyle/>
                    <a:p>
                      <a:r>
                        <a:rPr lang="de-DE" dirty="0"/>
                        <a:t>Estland</a:t>
                      </a:r>
                      <a:endParaRPr lang="en-GB" dirty="0"/>
                    </a:p>
                  </a:txBody>
                  <a:tcPr/>
                </a:tc>
                <a:tc>
                  <a:txBody>
                    <a:bodyPr/>
                    <a:lstStyle/>
                    <a:p>
                      <a:r>
                        <a:rPr lang="de-DE" dirty="0"/>
                        <a:t>2 (BA+MA)</a:t>
                      </a:r>
                      <a:endParaRPr lang="en-GB" dirty="0"/>
                    </a:p>
                  </a:txBody>
                  <a:tcPr/>
                </a:tc>
                <a:tc>
                  <a:txBody>
                    <a:bodyPr/>
                    <a:lstStyle/>
                    <a:p>
                      <a:r>
                        <a:rPr lang="de-DE" dirty="0"/>
                        <a:t>Tartu (eng)</a:t>
                      </a:r>
                      <a:endParaRPr lang="en-GB" dirty="0"/>
                    </a:p>
                  </a:txBody>
                  <a:tcPr/>
                </a:tc>
                <a:extLst>
                  <a:ext uri="{0D108BD9-81ED-4DB2-BD59-A6C34878D82A}">
                    <a16:rowId xmlns:a16="http://schemas.microsoft.com/office/drawing/2014/main" val="128112031"/>
                  </a:ext>
                </a:extLst>
              </a:tr>
            </a:tbl>
          </a:graphicData>
        </a:graphic>
      </p:graphicFrame>
      <p:sp>
        <p:nvSpPr>
          <p:cNvPr id="6" name="Rechteck 5"/>
          <p:cNvSpPr/>
          <p:nvPr/>
        </p:nvSpPr>
        <p:spPr>
          <a:xfrm>
            <a:off x="179512" y="1052736"/>
            <a:ext cx="6120680" cy="430887"/>
          </a:xfrm>
          <a:prstGeom prst="rect">
            <a:avLst/>
          </a:prstGeom>
        </p:spPr>
        <p:txBody>
          <a:bodyPr wrap="square">
            <a:spAutoFit/>
          </a:bodyPr>
          <a:lstStyle/>
          <a:p>
            <a:pPr marL="357188" lvl="1" indent="-90488">
              <a:lnSpc>
                <a:spcPct val="110000"/>
              </a:lnSpc>
              <a:spcBef>
                <a:spcPct val="30000"/>
              </a:spcBef>
              <a:spcAft>
                <a:spcPct val="60000"/>
              </a:spcAft>
              <a:tabLst>
                <a:tab pos="901700" algn="l"/>
              </a:tabLst>
            </a:pPr>
            <a:r>
              <a:rPr lang="en-GB" sz="2000" dirty="0" err="1">
                <a:solidFill>
                  <a:srgbClr val="000000"/>
                </a:solidFill>
                <a:latin typeface="Calibri" pitchFamily="34" charset="0"/>
              </a:rPr>
              <a:t>Instituts-Partnerschaften</a:t>
            </a:r>
            <a:r>
              <a:rPr lang="en-GB" sz="2000" dirty="0">
                <a:solidFill>
                  <a:srgbClr val="000000"/>
                </a:solidFill>
                <a:latin typeface="Calibri" pitchFamily="34" charset="0"/>
              </a:rPr>
              <a:t> </a:t>
            </a:r>
            <a:r>
              <a:rPr lang="en-GB" sz="2000" dirty="0" err="1">
                <a:solidFill>
                  <a:srgbClr val="000000"/>
                </a:solidFill>
                <a:latin typeface="Calibri" pitchFamily="34" charset="0"/>
              </a:rPr>
              <a:t>mit</a:t>
            </a:r>
            <a:r>
              <a:rPr lang="en-GB" sz="2000" dirty="0">
                <a:solidFill>
                  <a:srgbClr val="000000"/>
                </a:solidFill>
                <a:latin typeface="Calibri" pitchFamily="34" charset="0"/>
              </a:rPr>
              <a:t> </a:t>
            </a:r>
            <a:r>
              <a:rPr lang="en-GB" sz="2000" dirty="0" err="1">
                <a:solidFill>
                  <a:srgbClr val="000000"/>
                </a:solidFill>
                <a:latin typeface="Calibri" pitchFamily="34" charset="0"/>
              </a:rPr>
              <a:t>festgelegten</a:t>
            </a:r>
            <a:r>
              <a:rPr lang="en-GB" sz="2000" dirty="0">
                <a:solidFill>
                  <a:srgbClr val="000000"/>
                </a:solidFill>
                <a:latin typeface="Calibri" pitchFamily="34" charset="0"/>
              </a:rPr>
              <a:t> </a:t>
            </a:r>
            <a:r>
              <a:rPr lang="en-GB" sz="2000" dirty="0" err="1">
                <a:solidFill>
                  <a:srgbClr val="000000"/>
                </a:solidFill>
                <a:latin typeface="Calibri" pitchFamily="34" charset="0"/>
              </a:rPr>
              <a:t>Plätzen</a:t>
            </a:r>
            <a:endParaRPr lang="en-GB" sz="2000" dirty="0">
              <a:solidFill>
                <a:srgbClr val="000000"/>
              </a:solidFill>
              <a:latin typeface="Calibri" pitchFamily="34" charset="0"/>
            </a:endParaRPr>
          </a:p>
        </p:txBody>
      </p:sp>
    </p:spTree>
    <p:extLst>
      <p:ext uri="{BB962C8B-B14F-4D97-AF65-F5344CB8AC3E}">
        <p14:creationId xmlns:p14="http://schemas.microsoft.com/office/powerpoint/2010/main" val="293596563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sz="2800" b="1" dirty="0">
                <a:solidFill>
                  <a:srgbClr val="000000"/>
                </a:solidFill>
                <a:latin typeface="Calibri" pitchFamily="34" charset="0"/>
              </a:rPr>
            </a:br>
            <a:r>
              <a:rPr lang="de-DE" sz="2800" b="1" dirty="0">
                <a:solidFill>
                  <a:srgbClr val="000000"/>
                </a:solidFill>
                <a:latin typeface="Calibri" pitchFamily="34" charset="0"/>
              </a:rPr>
              <a:t>Erasmus-Kooperationspartner</a:t>
            </a:r>
            <a:endParaRPr lang="en-GB" sz="2800" dirty="0"/>
          </a:p>
        </p:txBody>
      </p:sp>
      <p:graphicFrame>
        <p:nvGraphicFramePr>
          <p:cNvPr id="5" name="Inhaltsplatzhalter 4"/>
          <p:cNvGraphicFramePr>
            <a:graphicFrameLocks/>
          </p:cNvGraphicFramePr>
          <p:nvPr>
            <p:extLst>
              <p:ext uri="{D42A27DB-BD31-4B8C-83A1-F6EECF244321}">
                <p14:modId xmlns:p14="http://schemas.microsoft.com/office/powerpoint/2010/main" val="667476039"/>
              </p:ext>
            </p:extLst>
          </p:nvPr>
        </p:nvGraphicFramePr>
        <p:xfrm>
          <a:off x="539750" y="1556792"/>
          <a:ext cx="8064699" cy="4733724"/>
        </p:xfrm>
        <a:graphic>
          <a:graphicData uri="http://schemas.openxmlformats.org/drawingml/2006/table">
            <a:tbl>
              <a:tblPr firstRow="1" bandRow="1">
                <a:tableStyleId>{5C22544A-7EE6-4342-B048-85BDC9FD1C3A}</a:tableStyleId>
              </a:tblPr>
              <a:tblGrid>
                <a:gridCol w="1727994">
                  <a:extLst>
                    <a:ext uri="{9D8B030D-6E8A-4147-A177-3AD203B41FA5}">
                      <a16:colId xmlns:a16="http://schemas.microsoft.com/office/drawing/2014/main" val="2288031436"/>
                    </a:ext>
                  </a:extLst>
                </a:gridCol>
                <a:gridCol w="2160240">
                  <a:extLst>
                    <a:ext uri="{9D8B030D-6E8A-4147-A177-3AD203B41FA5}">
                      <a16:colId xmlns:a16="http://schemas.microsoft.com/office/drawing/2014/main" val="3313570539"/>
                    </a:ext>
                  </a:extLst>
                </a:gridCol>
                <a:gridCol w="4176465">
                  <a:extLst>
                    <a:ext uri="{9D8B030D-6E8A-4147-A177-3AD203B41FA5}">
                      <a16:colId xmlns:a16="http://schemas.microsoft.com/office/drawing/2014/main" val="4097876393"/>
                    </a:ext>
                  </a:extLst>
                </a:gridCol>
              </a:tblGrid>
              <a:tr h="373607">
                <a:tc>
                  <a:txBody>
                    <a:bodyPr/>
                    <a:lstStyle/>
                    <a:p>
                      <a:r>
                        <a:rPr lang="de-DE" dirty="0"/>
                        <a:t>Land</a:t>
                      </a:r>
                      <a:endParaRPr lang="en-GB" dirty="0"/>
                    </a:p>
                  </a:txBody>
                  <a:tcPr/>
                </a:tc>
                <a:tc>
                  <a:txBody>
                    <a:bodyPr/>
                    <a:lstStyle/>
                    <a:p>
                      <a:r>
                        <a:rPr lang="de-DE" dirty="0"/>
                        <a:t>Plätze</a:t>
                      </a:r>
                      <a:endParaRPr lang="en-GB" dirty="0"/>
                    </a:p>
                  </a:txBody>
                  <a:tcPr/>
                </a:tc>
                <a:tc>
                  <a:txBody>
                    <a:bodyPr/>
                    <a:lstStyle/>
                    <a:p>
                      <a:r>
                        <a:rPr lang="de-DE" dirty="0"/>
                        <a:t>Universität</a:t>
                      </a:r>
                      <a:endParaRPr lang="en-GB" dirty="0"/>
                    </a:p>
                  </a:txBody>
                  <a:tcPr/>
                </a:tc>
                <a:extLst>
                  <a:ext uri="{0D108BD9-81ED-4DB2-BD59-A6C34878D82A}">
                    <a16:rowId xmlns:a16="http://schemas.microsoft.com/office/drawing/2014/main" val="20890355"/>
                  </a:ext>
                </a:extLst>
              </a:tr>
              <a:tr h="373607">
                <a:tc rowSpan="2">
                  <a:txBody>
                    <a:bodyPr/>
                    <a:lstStyle/>
                    <a:p>
                      <a:r>
                        <a:rPr lang="de-DE" dirty="0"/>
                        <a:t>Polen</a:t>
                      </a:r>
                      <a:endParaRPr lang="en-GB" dirty="0"/>
                    </a:p>
                  </a:txBody>
                  <a:tcPr/>
                </a:tc>
                <a:tc>
                  <a:txBody>
                    <a:bodyPr/>
                    <a:lstStyle/>
                    <a:p>
                      <a:r>
                        <a:rPr lang="de-DE" dirty="0"/>
                        <a:t>2 (BA+MA)</a:t>
                      </a:r>
                      <a:endParaRPr lang="en-GB" dirty="0"/>
                    </a:p>
                  </a:txBody>
                  <a:tcPr/>
                </a:tc>
                <a:tc>
                  <a:txBody>
                    <a:bodyPr/>
                    <a:lstStyle/>
                    <a:p>
                      <a:r>
                        <a:rPr lang="de-DE" dirty="0"/>
                        <a:t>Warschau</a:t>
                      </a:r>
                      <a:endParaRPr lang="en-GB" dirty="0"/>
                    </a:p>
                  </a:txBody>
                  <a:tcPr/>
                </a:tc>
                <a:extLst>
                  <a:ext uri="{0D108BD9-81ED-4DB2-BD59-A6C34878D82A}">
                    <a16:rowId xmlns:a16="http://schemas.microsoft.com/office/drawing/2014/main" val="2811668472"/>
                  </a:ext>
                </a:extLst>
              </a:tr>
              <a:tr h="373607">
                <a:tc vMerge="1">
                  <a:txBody>
                    <a:bodyPr/>
                    <a:lstStyle/>
                    <a:p>
                      <a:endParaRPr lang="en-GB" dirty="0"/>
                    </a:p>
                  </a:txBody>
                  <a:tcPr/>
                </a:tc>
                <a:tc>
                  <a:txBody>
                    <a:bodyPr/>
                    <a:lstStyle/>
                    <a:p>
                      <a:r>
                        <a:rPr lang="de-DE" dirty="0"/>
                        <a:t>1</a:t>
                      </a:r>
                      <a:r>
                        <a:rPr lang="de-DE" baseline="0" dirty="0"/>
                        <a:t> (MA)</a:t>
                      </a:r>
                      <a:endParaRPr lang="en-GB" dirty="0"/>
                    </a:p>
                  </a:txBody>
                  <a:tcPr/>
                </a:tc>
                <a:tc>
                  <a:txBody>
                    <a:bodyPr/>
                    <a:lstStyle/>
                    <a:p>
                      <a:r>
                        <a:rPr lang="pl-PL" noProof="0" dirty="0"/>
                        <a:t>Wrocław</a:t>
                      </a:r>
                    </a:p>
                  </a:txBody>
                  <a:tcPr/>
                </a:tc>
                <a:extLst>
                  <a:ext uri="{0D108BD9-81ED-4DB2-BD59-A6C34878D82A}">
                    <a16:rowId xmlns:a16="http://schemas.microsoft.com/office/drawing/2014/main" val="2207436633"/>
                  </a:ext>
                </a:extLst>
              </a:tr>
              <a:tr h="373607">
                <a:tc rowSpan="2">
                  <a:txBody>
                    <a:bodyPr/>
                    <a:lstStyle/>
                    <a:p>
                      <a:r>
                        <a:rPr lang="de-DE" dirty="0"/>
                        <a:t>Tschechien</a:t>
                      </a:r>
                      <a:endParaRPr lang="en-GB" dirty="0"/>
                    </a:p>
                  </a:txBody>
                  <a:tcPr/>
                </a:tc>
                <a:tc>
                  <a:txBody>
                    <a:bodyPr/>
                    <a:lstStyle/>
                    <a:p>
                      <a:r>
                        <a:rPr lang="de-DE" dirty="0"/>
                        <a:t>2 (BA+MA)</a:t>
                      </a:r>
                      <a:endParaRPr lang="en-GB" dirty="0"/>
                    </a:p>
                  </a:txBody>
                  <a:tcPr/>
                </a:tc>
                <a:tc>
                  <a:txBody>
                    <a:bodyPr/>
                    <a:lstStyle/>
                    <a:p>
                      <a:r>
                        <a:rPr lang="de-DE" dirty="0"/>
                        <a:t>Brno Masaryk</a:t>
                      </a:r>
                      <a:r>
                        <a:rPr lang="de-DE" baseline="0" dirty="0"/>
                        <a:t> University</a:t>
                      </a:r>
                      <a:r>
                        <a:rPr lang="de-DE" dirty="0"/>
                        <a:t> (eng)</a:t>
                      </a:r>
                      <a:endParaRPr lang="en-GB" dirty="0"/>
                    </a:p>
                  </a:txBody>
                  <a:tcPr/>
                </a:tc>
                <a:extLst>
                  <a:ext uri="{0D108BD9-81ED-4DB2-BD59-A6C34878D82A}">
                    <a16:rowId xmlns:a16="http://schemas.microsoft.com/office/drawing/2014/main" val="4064697138"/>
                  </a:ext>
                </a:extLst>
              </a:tr>
              <a:tr h="404912">
                <a:tc vMerge="1">
                  <a:txBody>
                    <a:bodyPr/>
                    <a:lstStyle/>
                    <a:p>
                      <a:endParaRPr lang="en-GB" dirty="0"/>
                    </a:p>
                  </a:txBody>
                  <a:tcPr/>
                </a:tc>
                <a:tc>
                  <a:txBody>
                    <a:bodyPr/>
                    <a:lstStyle/>
                    <a:p>
                      <a:r>
                        <a:rPr lang="de-DE" dirty="0"/>
                        <a:t>2 (BA+MA)</a:t>
                      </a:r>
                      <a:endParaRPr lang="en-GB" dirty="0"/>
                    </a:p>
                  </a:txBody>
                  <a:tcPr/>
                </a:tc>
                <a:tc>
                  <a:txBody>
                    <a:bodyPr/>
                    <a:lstStyle/>
                    <a:p>
                      <a:r>
                        <a:rPr lang="de-DE" dirty="0"/>
                        <a:t>Prag Charles University (eng)</a:t>
                      </a:r>
                      <a:endParaRPr lang="en-GB" dirty="0"/>
                    </a:p>
                  </a:txBody>
                  <a:tcPr/>
                </a:tc>
                <a:extLst>
                  <a:ext uri="{0D108BD9-81ED-4DB2-BD59-A6C34878D82A}">
                    <a16:rowId xmlns:a16="http://schemas.microsoft.com/office/drawing/2014/main" val="1942124942"/>
                  </a:ext>
                </a:extLst>
              </a:tr>
              <a:tr h="404912">
                <a:tc rowSpan="2">
                  <a:txBody>
                    <a:bodyPr/>
                    <a:lstStyle/>
                    <a:p>
                      <a:r>
                        <a:rPr lang="de-DE" dirty="0"/>
                        <a:t>Österreich</a:t>
                      </a:r>
                      <a:endParaRPr lang="en-GB" dirty="0"/>
                    </a:p>
                  </a:txBody>
                  <a:tcPr/>
                </a:tc>
                <a:tc>
                  <a:txBody>
                    <a:bodyPr/>
                    <a:lstStyle/>
                    <a:p>
                      <a:r>
                        <a:rPr lang="de-DE" dirty="0"/>
                        <a:t>2 (BA)</a:t>
                      </a:r>
                      <a:endParaRPr lang="en-GB" dirty="0"/>
                    </a:p>
                  </a:txBody>
                  <a:tcPr/>
                </a:tc>
                <a:tc>
                  <a:txBody>
                    <a:bodyPr/>
                    <a:lstStyle/>
                    <a:p>
                      <a:r>
                        <a:rPr lang="de-DE" dirty="0"/>
                        <a:t>Wien (</a:t>
                      </a:r>
                      <a:r>
                        <a:rPr lang="de-DE" dirty="0" err="1"/>
                        <a:t>deu</a:t>
                      </a:r>
                      <a:r>
                        <a:rPr lang="de-DE" dirty="0"/>
                        <a:t>)</a:t>
                      </a:r>
                      <a:endParaRPr lang="en-GB" dirty="0"/>
                    </a:p>
                  </a:txBody>
                  <a:tcPr/>
                </a:tc>
                <a:extLst>
                  <a:ext uri="{0D108BD9-81ED-4DB2-BD59-A6C34878D82A}">
                    <a16:rowId xmlns:a16="http://schemas.microsoft.com/office/drawing/2014/main" val="1281875484"/>
                  </a:ext>
                </a:extLst>
              </a:tr>
              <a:tr h="404912">
                <a:tc vMerge="1">
                  <a:txBody>
                    <a:bodyPr/>
                    <a:lstStyle/>
                    <a:p>
                      <a:endParaRPr lang="en-GB" dirty="0"/>
                    </a:p>
                  </a:txBody>
                  <a:tcPr/>
                </a:tc>
                <a:tc>
                  <a:txBody>
                    <a:bodyPr/>
                    <a:lstStyle/>
                    <a:p>
                      <a:r>
                        <a:rPr lang="de-DE" dirty="0"/>
                        <a:t>2</a:t>
                      </a:r>
                      <a:r>
                        <a:rPr lang="de-DE" baseline="0" dirty="0"/>
                        <a:t> (BA+MA)</a:t>
                      </a:r>
                      <a:endParaRPr lang="en-GB" dirty="0"/>
                    </a:p>
                  </a:txBody>
                  <a:tcPr/>
                </a:tc>
                <a:tc>
                  <a:txBody>
                    <a:bodyPr/>
                    <a:lstStyle/>
                    <a:p>
                      <a:r>
                        <a:rPr lang="de-DE" dirty="0"/>
                        <a:t>Salzburg (</a:t>
                      </a:r>
                      <a:r>
                        <a:rPr lang="de-DE" dirty="0" err="1"/>
                        <a:t>deu</a:t>
                      </a:r>
                      <a:r>
                        <a:rPr lang="de-DE" dirty="0"/>
                        <a:t>)</a:t>
                      </a:r>
                      <a:endParaRPr lang="en-GB" dirty="0"/>
                    </a:p>
                  </a:txBody>
                  <a:tcPr/>
                </a:tc>
                <a:extLst>
                  <a:ext uri="{0D108BD9-81ED-4DB2-BD59-A6C34878D82A}">
                    <a16:rowId xmlns:a16="http://schemas.microsoft.com/office/drawing/2014/main" val="463303523"/>
                  </a:ext>
                </a:extLst>
              </a:tr>
              <a:tr h="404912">
                <a:tc rowSpan="2">
                  <a:txBody>
                    <a:bodyPr/>
                    <a:lstStyle/>
                    <a:p>
                      <a:r>
                        <a:rPr lang="de-DE" dirty="0"/>
                        <a:t>Schweiz</a:t>
                      </a:r>
                      <a:endParaRPr lang="en-GB" dirty="0"/>
                    </a:p>
                  </a:txBody>
                  <a:tcPr/>
                </a:tc>
                <a:tc>
                  <a:txBody>
                    <a:bodyPr/>
                    <a:lstStyle/>
                    <a:p>
                      <a:r>
                        <a:rPr lang="de-DE" dirty="0"/>
                        <a:t>2 (BA+MA)</a:t>
                      </a:r>
                      <a:endParaRPr lang="en-GB" dirty="0"/>
                    </a:p>
                  </a:txBody>
                  <a:tcPr/>
                </a:tc>
                <a:tc>
                  <a:txBody>
                    <a:bodyPr/>
                    <a:lstStyle/>
                    <a:p>
                      <a:r>
                        <a:rPr lang="de-DE" dirty="0"/>
                        <a:t>Fribourg (</a:t>
                      </a:r>
                      <a:r>
                        <a:rPr lang="de-DE" dirty="0" err="1"/>
                        <a:t>deu</a:t>
                      </a:r>
                      <a:r>
                        <a:rPr lang="de-DE" dirty="0"/>
                        <a:t>/</a:t>
                      </a:r>
                      <a:r>
                        <a:rPr lang="de-DE" dirty="0" err="1"/>
                        <a:t>fra</a:t>
                      </a:r>
                      <a:r>
                        <a:rPr lang="de-DE" dirty="0"/>
                        <a:t>)</a:t>
                      </a:r>
                      <a:endParaRPr lang="en-GB" dirty="0"/>
                    </a:p>
                  </a:txBody>
                  <a:tcPr/>
                </a:tc>
                <a:extLst>
                  <a:ext uri="{0D108BD9-81ED-4DB2-BD59-A6C34878D82A}">
                    <a16:rowId xmlns:a16="http://schemas.microsoft.com/office/drawing/2014/main" val="2132938820"/>
                  </a:ext>
                </a:extLst>
              </a:tr>
              <a:tr h="404912">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4 (BA+MA)</a:t>
                      </a:r>
                      <a:endParaRPr lang="en-GB" dirty="0"/>
                    </a:p>
                  </a:txBody>
                  <a:tcPr/>
                </a:tc>
                <a:tc>
                  <a:txBody>
                    <a:bodyPr/>
                    <a:lstStyle/>
                    <a:p>
                      <a:r>
                        <a:rPr lang="de-DE" dirty="0"/>
                        <a:t>Zürich</a:t>
                      </a:r>
                      <a:r>
                        <a:rPr lang="de-DE" baseline="0" dirty="0"/>
                        <a:t> (</a:t>
                      </a:r>
                      <a:r>
                        <a:rPr lang="de-DE" baseline="0" dirty="0" err="1"/>
                        <a:t>deu</a:t>
                      </a:r>
                      <a:r>
                        <a:rPr lang="de-DE" baseline="0" dirty="0"/>
                        <a:t>)</a:t>
                      </a:r>
                      <a:endParaRPr lang="en-GB" dirty="0"/>
                    </a:p>
                  </a:txBody>
                  <a:tcPr/>
                </a:tc>
                <a:extLst>
                  <a:ext uri="{0D108BD9-81ED-4DB2-BD59-A6C34878D82A}">
                    <a16:rowId xmlns:a16="http://schemas.microsoft.com/office/drawing/2014/main" val="4098959389"/>
                  </a:ext>
                </a:extLst>
              </a:tr>
              <a:tr h="404912">
                <a:tc rowSpan="3">
                  <a:txBody>
                    <a:bodyPr/>
                    <a:lstStyle/>
                    <a:p>
                      <a:r>
                        <a:rPr lang="de-DE" dirty="0"/>
                        <a:t>Frankreich</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5 (BA+MA)</a:t>
                      </a:r>
                      <a:endParaRPr lang="en-GB" dirty="0"/>
                    </a:p>
                  </a:txBody>
                  <a:tcPr/>
                </a:tc>
                <a:tc>
                  <a:txBody>
                    <a:bodyPr/>
                    <a:lstStyle/>
                    <a:p>
                      <a:r>
                        <a:rPr lang="de-DE" dirty="0"/>
                        <a:t>Paris </a:t>
                      </a:r>
                      <a:r>
                        <a:rPr lang="de-DE" dirty="0" err="1"/>
                        <a:t>Sorbonne</a:t>
                      </a:r>
                      <a:r>
                        <a:rPr lang="de-DE" dirty="0"/>
                        <a:t>/CELSA</a:t>
                      </a:r>
                      <a:r>
                        <a:rPr lang="de-DE" baseline="0" dirty="0"/>
                        <a:t> (</a:t>
                      </a:r>
                      <a:r>
                        <a:rPr lang="de-DE" baseline="0" dirty="0" err="1"/>
                        <a:t>fra</a:t>
                      </a:r>
                      <a:r>
                        <a:rPr lang="de-DE" baseline="0" dirty="0"/>
                        <a:t>)</a:t>
                      </a:r>
                      <a:endParaRPr lang="en-GB" dirty="0"/>
                    </a:p>
                  </a:txBody>
                  <a:tcPr/>
                </a:tc>
                <a:extLst>
                  <a:ext uri="{0D108BD9-81ED-4DB2-BD59-A6C34878D82A}">
                    <a16:rowId xmlns:a16="http://schemas.microsoft.com/office/drawing/2014/main" val="2837812813"/>
                  </a:ext>
                </a:extLst>
              </a:tr>
              <a:tr h="404912">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(BA+MA)</a:t>
                      </a:r>
                      <a:endParaRPr lang="en-GB" dirty="0"/>
                    </a:p>
                  </a:txBody>
                  <a:tcPr/>
                </a:tc>
                <a:tc>
                  <a:txBody>
                    <a:bodyPr/>
                    <a:lstStyle/>
                    <a:p>
                      <a:r>
                        <a:rPr lang="de-DE" dirty="0"/>
                        <a:t>Paris Val de Marne UPEC</a:t>
                      </a:r>
                      <a:r>
                        <a:rPr lang="de-DE" baseline="0" dirty="0"/>
                        <a:t> (</a:t>
                      </a:r>
                      <a:r>
                        <a:rPr lang="de-DE" baseline="0" dirty="0" err="1"/>
                        <a:t>fra</a:t>
                      </a:r>
                      <a:r>
                        <a:rPr lang="de-DE" baseline="0" dirty="0"/>
                        <a:t>)</a:t>
                      </a:r>
                      <a:endParaRPr lang="en-GB" dirty="0"/>
                    </a:p>
                  </a:txBody>
                  <a:tcPr/>
                </a:tc>
                <a:extLst>
                  <a:ext uri="{0D108BD9-81ED-4DB2-BD59-A6C34878D82A}">
                    <a16:rowId xmlns:a16="http://schemas.microsoft.com/office/drawing/2014/main" val="2554032083"/>
                  </a:ext>
                </a:extLst>
              </a:tr>
              <a:tr h="404912">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(BA+MA)</a:t>
                      </a:r>
                      <a:endParaRPr lang="en-GB" dirty="0"/>
                    </a:p>
                  </a:txBody>
                  <a:tcPr/>
                </a:tc>
                <a:tc>
                  <a:txBody>
                    <a:bodyPr/>
                    <a:lstStyle/>
                    <a:p>
                      <a:r>
                        <a:rPr lang="de-DE" dirty="0"/>
                        <a:t>Lyon 2 (</a:t>
                      </a:r>
                      <a:r>
                        <a:rPr lang="de-DE" dirty="0" err="1"/>
                        <a:t>fra</a:t>
                      </a:r>
                      <a:r>
                        <a:rPr lang="de-DE" dirty="0"/>
                        <a:t>)</a:t>
                      </a:r>
                      <a:endParaRPr lang="en-GB" dirty="0"/>
                    </a:p>
                  </a:txBody>
                  <a:tcPr/>
                </a:tc>
                <a:extLst>
                  <a:ext uri="{0D108BD9-81ED-4DB2-BD59-A6C34878D82A}">
                    <a16:rowId xmlns:a16="http://schemas.microsoft.com/office/drawing/2014/main" val="3050493582"/>
                  </a:ext>
                </a:extLst>
              </a:tr>
            </a:tbl>
          </a:graphicData>
        </a:graphic>
      </p:graphicFrame>
      <p:sp>
        <p:nvSpPr>
          <p:cNvPr id="7" name="Rechteck 6"/>
          <p:cNvSpPr/>
          <p:nvPr/>
        </p:nvSpPr>
        <p:spPr>
          <a:xfrm>
            <a:off x="179512" y="1052736"/>
            <a:ext cx="5905152" cy="430887"/>
          </a:xfrm>
          <a:prstGeom prst="rect">
            <a:avLst/>
          </a:prstGeom>
        </p:spPr>
        <p:txBody>
          <a:bodyPr wrap="square">
            <a:spAutoFit/>
          </a:bodyPr>
          <a:lstStyle/>
          <a:p>
            <a:pPr marL="357188" lvl="1" indent="-90488">
              <a:lnSpc>
                <a:spcPct val="110000"/>
              </a:lnSpc>
              <a:spcBef>
                <a:spcPct val="30000"/>
              </a:spcBef>
              <a:spcAft>
                <a:spcPct val="60000"/>
              </a:spcAft>
              <a:tabLst>
                <a:tab pos="901700" algn="l"/>
              </a:tabLst>
            </a:pPr>
            <a:r>
              <a:rPr lang="en-GB" sz="2000" dirty="0" err="1">
                <a:solidFill>
                  <a:srgbClr val="000000"/>
                </a:solidFill>
                <a:latin typeface="Calibri" pitchFamily="34" charset="0"/>
              </a:rPr>
              <a:t>Instituts-Partnerschaften</a:t>
            </a:r>
            <a:r>
              <a:rPr lang="en-GB" sz="2000" dirty="0">
                <a:solidFill>
                  <a:srgbClr val="000000"/>
                </a:solidFill>
                <a:latin typeface="Calibri" pitchFamily="34" charset="0"/>
              </a:rPr>
              <a:t> </a:t>
            </a:r>
            <a:r>
              <a:rPr lang="en-GB" sz="2000" dirty="0" err="1">
                <a:solidFill>
                  <a:srgbClr val="000000"/>
                </a:solidFill>
                <a:latin typeface="Calibri" pitchFamily="34" charset="0"/>
              </a:rPr>
              <a:t>mit</a:t>
            </a:r>
            <a:r>
              <a:rPr lang="en-GB" sz="2000" dirty="0">
                <a:solidFill>
                  <a:srgbClr val="000000"/>
                </a:solidFill>
                <a:latin typeface="Calibri" pitchFamily="34" charset="0"/>
              </a:rPr>
              <a:t> </a:t>
            </a:r>
            <a:r>
              <a:rPr lang="en-GB" sz="2000" dirty="0" err="1">
                <a:solidFill>
                  <a:srgbClr val="000000"/>
                </a:solidFill>
                <a:latin typeface="Calibri" pitchFamily="34" charset="0"/>
              </a:rPr>
              <a:t>festgelegten</a:t>
            </a:r>
            <a:r>
              <a:rPr lang="en-GB" sz="2000" dirty="0">
                <a:solidFill>
                  <a:srgbClr val="000000"/>
                </a:solidFill>
                <a:latin typeface="Calibri" pitchFamily="34" charset="0"/>
              </a:rPr>
              <a:t> </a:t>
            </a:r>
            <a:r>
              <a:rPr lang="en-GB" sz="2000" dirty="0" err="1">
                <a:solidFill>
                  <a:srgbClr val="000000"/>
                </a:solidFill>
                <a:latin typeface="Calibri" pitchFamily="34" charset="0"/>
              </a:rPr>
              <a:t>Plätzen</a:t>
            </a:r>
            <a:endParaRPr lang="en-GB" sz="2000" dirty="0">
              <a:solidFill>
                <a:srgbClr val="000000"/>
              </a:solidFill>
              <a:latin typeface="Calibri" pitchFamily="34" charset="0"/>
            </a:endParaRPr>
          </a:p>
        </p:txBody>
      </p:sp>
    </p:spTree>
    <p:extLst>
      <p:ext uri="{BB962C8B-B14F-4D97-AF65-F5344CB8AC3E}">
        <p14:creationId xmlns:p14="http://schemas.microsoft.com/office/powerpoint/2010/main" val="238359568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sz="2800" b="1" dirty="0">
                <a:solidFill>
                  <a:srgbClr val="000000"/>
                </a:solidFill>
                <a:latin typeface="Calibri" pitchFamily="34" charset="0"/>
              </a:rPr>
            </a:br>
            <a:r>
              <a:rPr lang="de-DE" sz="2800" b="1" dirty="0">
                <a:solidFill>
                  <a:srgbClr val="000000"/>
                </a:solidFill>
                <a:latin typeface="Calibri" pitchFamily="34" charset="0"/>
              </a:rPr>
              <a:t>Erasmus-Kooperationspartner</a:t>
            </a:r>
            <a:endParaRPr lang="en-GB" sz="2800" dirty="0"/>
          </a:p>
        </p:txBody>
      </p:sp>
      <p:graphicFrame>
        <p:nvGraphicFramePr>
          <p:cNvPr id="5" name="Inhaltsplatzhalter 4"/>
          <p:cNvGraphicFramePr>
            <a:graphicFrameLocks/>
          </p:cNvGraphicFramePr>
          <p:nvPr>
            <p:extLst>
              <p:ext uri="{D42A27DB-BD31-4B8C-83A1-F6EECF244321}">
                <p14:modId xmlns:p14="http://schemas.microsoft.com/office/powerpoint/2010/main" val="80601894"/>
              </p:ext>
            </p:extLst>
          </p:nvPr>
        </p:nvGraphicFramePr>
        <p:xfrm>
          <a:off x="539750" y="1556792"/>
          <a:ext cx="8064699" cy="4159068"/>
        </p:xfrm>
        <a:graphic>
          <a:graphicData uri="http://schemas.openxmlformats.org/drawingml/2006/table">
            <a:tbl>
              <a:tblPr firstRow="1" bandRow="1">
                <a:tableStyleId>{5C22544A-7EE6-4342-B048-85BDC9FD1C3A}</a:tableStyleId>
              </a:tblPr>
              <a:tblGrid>
                <a:gridCol w="1727994">
                  <a:extLst>
                    <a:ext uri="{9D8B030D-6E8A-4147-A177-3AD203B41FA5}">
                      <a16:colId xmlns:a16="http://schemas.microsoft.com/office/drawing/2014/main" val="2288031436"/>
                    </a:ext>
                  </a:extLst>
                </a:gridCol>
                <a:gridCol w="2160240">
                  <a:extLst>
                    <a:ext uri="{9D8B030D-6E8A-4147-A177-3AD203B41FA5}">
                      <a16:colId xmlns:a16="http://schemas.microsoft.com/office/drawing/2014/main" val="3313570539"/>
                    </a:ext>
                  </a:extLst>
                </a:gridCol>
                <a:gridCol w="4176465">
                  <a:extLst>
                    <a:ext uri="{9D8B030D-6E8A-4147-A177-3AD203B41FA5}">
                      <a16:colId xmlns:a16="http://schemas.microsoft.com/office/drawing/2014/main" val="4097876393"/>
                    </a:ext>
                  </a:extLst>
                </a:gridCol>
              </a:tblGrid>
              <a:tr h="373607">
                <a:tc>
                  <a:txBody>
                    <a:bodyPr/>
                    <a:lstStyle/>
                    <a:p>
                      <a:r>
                        <a:rPr lang="de-DE" dirty="0"/>
                        <a:t>Land</a:t>
                      </a:r>
                      <a:endParaRPr lang="en-GB" dirty="0"/>
                    </a:p>
                  </a:txBody>
                  <a:tcPr/>
                </a:tc>
                <a:tc>
                  <a:txBody>
                    <a:bodyPr/>
                    <a:lstStyle/>
                    <a:p>
                      <a:r>
                        <a:rPr lang="de-DE" dirty="0"/>
                        <a:t>Plätze</a:t>
                      </a:r>
                      <a:endParaRPr lang="en-GB" dirty="0"/>
                    </a:p>
                  </a:txBody>
                  <a:tcPr/>
                </a:tc>
                <a:tc>
                  <a:txBody>
                    <a:bodyPr/>
                    <a:lstStyle/>
                    <a:p>
                      <a:r>
                        <a:rPr lang="de-DE" dirty="0"/>
                        <a:t>Universität</a:t>
                      </a:r>
                      <a:endParaRPr lang="en-GB" dirty="0"/>
                    </a:p>
                  </a:txBody>
                  <a:tcPr/>
                </a:tc>
                <a:extLst>
                  <a:ext uri="{0D108BD9-81ED-4DB2-BD59-A6C34878D82A}">
                    <a16:rowId xmlns:a16="http://schemas.microsoft.com/office/drawing/2014/main" val="20890355"/>
                  </a:ext>
                </a:extLst>
              </a:tr>
              <a:tr h="373607">
                <a:tc rowSpan="4">
                  <a:txBody>
                    <a:bodyPr/>
                    <a:lstStyle/>
                    <a:p>
                      <a:r>
                        <a:rPr lang="de-DE" dirty="0"/>
                        <a:t>Spanien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(BA)</a:t>
                      </a:r>
                      <a:endParaRPr lang="en-GB" dirty="0"/>
                    </a:p>
                  </a:txBody>
                  <a:tcPr/>
                </a:tc>
                <a:tc>
                  <a:txBody>
                    <a:bodyPr/>
                    <a:lstStyle/>
                    <a:p>
                      <a:r>
                        <a:rPr lang="de-DE" dirty="0"/>
                        <a:t>Barcelona (</a:t>
                      </a:r>
                      <a:r>
                        <a:rPr lang="de-DE" dirty="0" err="1"/>
                        <a:t>kat</a:t>
                      </a:r>
                      <a:r>
                        <a:rPr lang="de-DE" dirty="0"/>
                        <a:t>/</a:t>
                      </a:r>
                      <a:r>
                        <a:rPr lang="de-DE" dirty="0" err="1"/>
                        <a:t>spa</a:t>
                      </a:r>
                      <a:r>
                        <a:rPr lang="de-DE" dirty="0"/>
                        <a:t>)</a:t>
                      </a:r>
                      <a:endParaRPr lang="en-GB" dirty="0"/>
                    </a:p>
                  </a:txBody>
                  <a:tcPr/>
                </a:tc>
                <a:extLst>
                  <a:ext uri="{0D108BD9-81ED-4DB2-BD59-A6C34878D82A}">
                    <a16:rowId xmlns:a16="http://schemas.microsoft.com/office/drawing/2014/main" val="2811668472"/>
                  </a:ext>
                </a:extLst>
              </a:tr>
              <a:tr h="3736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(BA)</a:t>
                      </a:r>
                      <a:endParaRPr lang="en-GB" dirty="0"/>
                    </a:p>
                  </a:txBody>
                  <a:tcPr/>
                </a:tc>
                <a:tc>
                  <a:txBody>
                    <a:bodyPr/>
                    <a:lstStyle/>
                    <a:p>
                      <a:r>
                        <a:rPr lang="de-DE" dirty="0"/>
                        <a:t>Madrid Carlos III (</a:t>
                      </a:r>
                      <a:r>
                        <a:rPr lang="de-DE" dirty="0" err="1"/>
                        <a:t>spa</a:t>
                      </a:r>
                      <a:r>
                        <a:rPr lang="de-DE" dirty="0"/>
                        <a:t>/eng)</a:t>
                      </a:r>
                      <a:endParaRPr lang="en-GB" dirty="0"/>
                    </a:p>
                  </a:txBody>
                  <a:tcPr/>
                </a:tc>
                <a:extLst>
                  <a:ext uri="{0D108BD9-81ED-4DB2-BD59-A6C34878D82A}">
                    <a16:rowId xmlns:a16="http://schemas.microsoft.com/office/drawing/2014/main" val="2207436633"/>
                  </a:ext>
                </a:extLst>
              </a:tr>
              <a:tr h="373607">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6 (BA)</a:t>
                      </a:r>
                      <a:endParaRPr lang="en-GB" dirty="0"/>
                    </a:p>
                  </a:txBody>
                  <a:tcPr/>
                </a:tc>
                <a:tc>
                  <a:txBody>
                    <a:bodyPr/>
                    <a:lstStyle/>
                    <a:p>
                      <a:r>
                        <a:rPr lang="de-DE" dirty="0"/>
                        <a:t>Madrid CEU San Pablo (</a:t>
                      </a:r>
                      <a:r>
                        <a:rPr lang="de-DE" dirty="0" err="1"/>
                        <a:t>spa</a:t>
                      </a:r>
                      <a:r>
                        <a:rPr lang="de-DE" dirty="0"/>
                        <a:t>/eng)</a:t>
                      </a:r>
                      <a:endParaRPr lang="en-GB" dirty="0"/>
                    </a:p>
                  </a:txBody>
                  <a:tcPr/>
                </a:tc>
                <a:extLst>
                  <a:ext uri="{0D108BD9-81ED-4DB2-BD59-A6C34878D82A}">
                    <a16:rowId xmlns:a16="http://schemas.microsoft.com/office/drawing/2014/main" val="4064697138"/>
                  </a:ext>
                </a:extLst>
              </a:tr>
              <a:tr h="404912">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(BA)</a:t>
                      </a:r>
                      <a:endParaRPr lang="en-GB" dirty="0"/>
                    </a:p>
                  </a:txBody>
                  <a:tcPr/>
                </a:tc>
                <a:tc>
                  <a:txBody>
                    <a:bodyPr/>
                    <a:lstStyle/>
                    <a:p>
                      <a:r>
                        <a:rPr lang="de-DE" dirty="0"/>
                        <a:t>Valencia (</a:t>
                      </a:r>
                      <a:r>
                        <a:rPr lang="de-DE" dirty="0" err="1"/>
                        <a:t>spa</a:t>
                      </a:r>
                      <a:r>
                        <a:rPr lang="de-DE" dirty="0"/>
                        <a:t>)</a:t>
                      </a:r>
                      <a:endParaRPr lang="en-GB" dirty="0"/>
                    </a:p>
                  </a:txBody>
                  <a:tcPr/>
                </a:tc>
                <a:extLst>
                  <a:ext uri="{0D108BD9-81ED-4DB2-BD59-A6C34878D82A}">
                    <a16:rowId xmlns:a16="http://schemas.microsoft.com/office/drawing/2014/main" val="1942124942"/>
                  </a:ext>
                </a:extLst>
              </a:tr>
              <a:tr h="404912">
                <a:tc>
                  <a:txBody>
                    <a:bodyPr/>
                    <a:lstStyle/>
                    <a:p>
                      <a:r>
                        <a:rPr lang="en-GB" dirty="0">
                          <a:solidFill>
                            <a:srgbClr val="FF0000"/>
                          </a:solidFill>
                        </a:rPr>
                        <a:t>neu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(MA)</a:t>
                      </a:r>
                    </a:p>
                  </a:txBody>
                  <a:tcPr/>
                </a:tc>
                <a:tc>
                  <a:txBody>
                    <a:bodyPr/>
                    <a:lstStyle/>
                    <a:p>
                      <a:r>
                        <a:rPr lang="en-GB" dirty="0">
                          <a:solidFill>
                            <a:srgbClr val="FF0000"/>
                          </a:solidFill>
                        </a:rPr>
                        <a:t>Madrid </a:t>
                      </a:r>
                      <a:r>
                        <a:rPr lang="en-GB" dirty="0" err="1">
                          <a:solidFill>
                            <a:srgbClr val="FF0000"/>
                          </a:solidFill>
                        </a:rPr>
                        <a:t>Complutense</a:t>
                      </a:r>
                      <a:r>
                        <a:rPr lang="en-GB" dirty="0">
                          <a:solidFill>
                            <a:srgbClr val="FF0000"/>
                          </a:solidFill>
                        </a:rPr>
                        <a:t> (spa)</a:t>
                      </a:r>
                    </a:p>
                  </a:txBody>
                  <a:tcPr/>
                </a:tc>
                <a:extLst>
                  <a:ext uri="{0D108BD9-81ED-4DB2-BD59-A6C34878D82A}">
                    <a16:rowId xmlns:a16="http://schemas.microsoft.com/office/drawing/2014/main" val="2715023830"/>
                  </a:ext>
                </a:extLst>
              </a:tr>
              <a:tr h="404912">
                <a:tc>
                  <a:txBody>
                    <a:bodyPr/>
                    <a:lstStyle/>
                    <a:p>
                      <a:r>
                        <a:rPr lang="de-DE" dirty="0"/>
                        <a:t>Italien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(BA+MA)</a:t>
                      </a:r>
                      <a:endParaRPr lang="en-GB" dirty="0"/>
                    </a:p>
                  </a:txBody>
                  <a:tcPr/>
                </a:tc>
                <a:tc>
                  <a:txBody>
                    <a:bodyPr/>
                    <a:lstStyle/>
                    <a:p>
                      <a:r>
                        <a:rPr lang="de-DE" dirty="0"/>
                        <a:t>Mailand (</a:t>
                      </a:r>
                      <a:r>
                        <a:rPr lang="de-DE" dirty="0" err="1"/>
                        <a:t>ita</a:t>
                      </a:r>
                      <a:r>
                        <a:rPr lang="de-DE" dirty="0"/>
                        <a:t>/ MA in eng)</a:t>
                      </a:r>
                      <a:endParaRPr lang="en-GB" dirty="0"/>
                    </a:p>
                  </a:txBody>
                  <a:tcPr/>
                </a:tc>
                <a:extLst>
                  <a:ext uri="{0D108BD9-81ED-4DB2-BD59-A6C34878D82A}">
                    <a16:rowId xmlns:a16="http://schemas.microsoft.com/office/drawing/2014/main" val="1281875484"/>
                  </a:ext>
                </a:extLst>
              </a:tr>
              <a:tr h="404912">
                <a:tc>
                  <a:txBody>
                    <a:bodyPr/>
                    <a:lstStyle/>
                    <a:p>
                      <a:r>
                        <a:rPr lang="de-DE" dirty="0"/>
                        <a:t>Portugal</a:t>
                      </a:r>
                      <a:endParaRPr lang="en-GB" dirty="0"/>
                    </a:p>
                  </a:txBody>
                  <a:tcPr/>
                </a:tc>
                <a:tc>
                  <a:txBody>
                    <a:bodyPr/>
                    <a:lstStyle/>
                    <a:p>
                      <a:r>
                        <a:rPr lang="de-DE" dirty="0"/>
                        <a:t>2 (BA+MA)</a:t>
                      </a:r>
                      <a:endParaRPr lang="en-GB" dirty="0"/>
                    </a:p>
                  </a:txBody>
                  <a:tcPr/>
                </a:tc>
                <a:tc>
                  <a:txBody>
                    <a:bodyPr/>
                    <a:lstStyle/>
                    <a:p>
                      <a:r>
                        <a:rPr lang="de-DE" dirty="0"/>
                        <a:t>Lissabon Nova</a:t>
                      </a:r>
                      <a:r>
                        <a:rPr lang="de-DE" baseline="0" dirty="0"/>
                        <a:t> (</a:t>
                      </a:r>
                      <a:r>
                        <a:rPr lang="de-DE" baseline="0" dirty="0" err="1"/>
                        <a:t>por</a:t>
                      </a:r>
                      <a:r>
                        <a:rPr lang="de-DE" baseline="0" dirty="0"/>
                        <a:t>/(eng))</a:t>
                      </a:r>
                      <a:endParaRPr lang="en-GB" dirty="0"/>
                    </a:p>
                  </a:txBody>
                  <a:tcPr/>
                </a:tc>
                <a:extLst>
                  <a:ext uri="{0D108BD9-81ED-4DB2-BD59-A6C34878D82A}">
                    <a16:rowId xmlns:a16="http://schemas.microsoft.com/office/drawing/2014/main" val="463303523"/>
                  </a:ext>
                </a:extLst>
              </a:tr>
              <a:tr h="404912">
                <a:tc>
                  <a:txBody>
                    <a:bodyPr/>
                    <a:lstStyle/>
                    <a:p>
                      <a:r>
                        <a:rPr lang="de-DE" dirty="0"/>
                        <a:t>Griechenland</a:t>
                      </a:r>
                      <a:endParaRPr lang="en-GB" dirty="0"/>
                    </a:p>
                  </a:txBody>
                  <a:tcPr/>
                </a:tc>
                <a:tc>
                  <a:txBody>
                    <a:bodyPr/>
                    <a:lstStyle/>
                    <a:p>
                      <a:r>
                        <a:rPr lang="de-DE" dirty="0"/>
                        <a:t>2 (BA)</a:t>
                      </a:r>
                      <a:endParaRPr lang="en-GB" dirty="0"/>
                    </a:p>
                  </a:txBody>
                  <a:tcPr/>
                </a:tc>
                <a:tc>
                  <a:txBody>
                    <a:bodyPr/>
                    <a:lstStyle/>
                    <a:p>
                      <a:r>
                        <a:rPr lang="de-DE" dirty="0"/>
                        <a:t>Athen </a:t>
                      </a:r>
                      <a:r>
                        <a:rPr lang="de-DE" dirty="0" err="1"/>
                        <a:t>Panteion</a:t>
                      </a:r>
                      <a:r>
                        <a:rPr lang="de-DE" dirty="0"/>
                        <a:t> (</a:t>
                      </a:r>
                      <a:r>
                        <a:rPr lang="de-DE" dirty="0" err="1"/>
                        <a:t>gr</a:t>
                      </a:r>
                      <a:r>
                        <a:rPr lang="de-DE" dirty="0"/>
                        <a:t>/eng)</a:t>
                      </a:r>
                      <a:endParaRPr lang="en-GB" dirty="0"/>
                    </a:p>
                  </a:txBody>
                  <a:tcPr/>
                </a:tc>
                <a:extLst>
                  <a:ext uri="{0D108BD9-81ED-4DB2-BD59-A6C34878D82A}">
                    <a16:rowId xmlns:a16="http://schemas.microsoft.com/office/drawing/2014/main" val="2132938820"/>
                  </a:ext>
                </a:extLst>
              </a:tr>
              <a:tr h="404912">
                <a:tc>
                  <a:txBody>
                    <a:bodyPr/>
                    <a:lstStyle/>
                    <a:p>
                      <a:r>
                        <a:rPr lang="de-DE" dirty="0"/>
                        <a:t>Türkei</a:t>
                      </a:r>
                      <a:endParaRPr lang="en-GB" dirty="0"/>
                    </a:p>
                  </a:txBody>
                  <a:tcPr/>
                </a:tc>
                <a:tc>
                  <a:txBody>
                    <a:bodyPr/>
                    <a:lstStyle/>
                    <a:p>
                      <a:r>
                        <a:rPr lang="de-DE" dirty="0"/>
                        <a:t>2 (BA+MA</a:t>
                      </a:r>
                      <a:r>
                        <a:rPr lang="de-DE" baseline="0" dirty="0"/>
                        <a:t>)</a:t>
                      </a:r>
                      <a:endParaRPr lang="en-GB" dirty="0"/>
                    </a:p>
                  </a:txBody>
                  <a:tcPr/>
                </a:tc>
                <a:tc>
                  <a:txBody>
                    <a:bodyPr/>
                    <a:lstStyle/>
                    <a:p>
                      <a:r>
                        <a:rPr lang="de-DE" dirty="0"/>
                        <a:t>Eskişehir Anadolu University (BA eng/türk, MA nur türk)</a:t>
                      </a:r>
                      <a:endParaRPr lang="en-GB" dirty="0"/>
                    </a:p>
                  </a:txBody>
                  <a:tcPr/>
                </a:tc>
                <a:extLst>
                  <a:ext uri="{0D108BD9-81ED-4DB2-BD59-A6C34878D82A}">
                    <a16:rowId xmlns:a16="http://schemas.microsoft.com/office/drawing/2014/main" val="4098959389"/>
                  </a:ext>
                </a:extLst>
              </a:tr>
            </a:tbl>
          </a:graphicData>
        </a:graphic>
      </p:graphicFrame>
      <p:sp>
        <p:nvSpPr>
          <p:cNvPr id="7" name="Rechteck 6"/>
          <p:cNvSpPr/>
          <p:nvPr/>
        </p:nvSpPr>
        <p:spPr>
          <a:xfrm>
            <a:off x="179512" y="1052736"/>
            <a:ext cx="5905152" cy="430887"/>
          </a:xfrm>
          <a:prstGeom prst="rect">
            <a:avLst/>
          </a:prstGeom>
        </p:spPr>
        <p:txBody>
          <a:bodyPr wrap="square">
            <a:spAutoFit/>
          </a:bodyPr>
          <a:lstStyle/>
          <a:p>
            <a:pPr marL="357188" lvl="1" indent="-90488">
              <a:lnSpc>
                <a:spcPct val="110000"/>
              </a:lnSpc>
              <a:spcBef>
                <a:spcPct val="30000"/>
              </a:spcBef>
              <a:spcAft>
                <a:spcPct val="60000"/>
              </a:spcAft>
              <a:tabLst>
                <a:tab pos="901700" algn="l"/>
              </a:tabLst>
            </a:pPr>
            <a:r>
              <a:rPr lang="en-GB" sz="2000" dirty="0" err="1">
                <a:solidFill>
                  <a:srgbClr val="000000"/>
                </a:solidFill>
                <a:latin typeface="Calibri" pitchFamily="34" charset="0"/>
              </a:rPr>
              <a:t>Instituts-Partnerschaften</a:t>
            </a:r>
            <a:r>
              <a:rPr lang="en-GB" sz="2000" dirty="0">
                <a:solidFill>
                  <a:srgbClr val="000000"/>
                </a:solidFill>
                <a:latin typeface="Calibri" pitchFamily="34" charset="0"/>
              </a:rPr>
              <a:t> </a:t>
            </a:r>
            <a:r>
              <a:rPr lang="en-GB" sz="2000" dirty="0" err="1">
                <a:solidFill>
                  <a:srgbClr val="000000"/>
                </a:solidFill>
                <a:latin typeface="Calibri" pitchFamily="34" charset="0"/>
              </a:rPr>
              <a:t>mit</a:t>
            </a:r>
            <a:r>
              <a:rPr lang="en-GB" sz="2000" dirty="0">
                <a:solidFill>
                  <a:srgbClr val="000000"/>
                </a:solidFill>
                <a:latin typeface="Calibri" pitchFamily="34" charset="0"/>
              </a:rPr>
              <a:t> </a:t>
            </a:r>
            <a:r>
              <a:rPr lang="en-GB" sz="2000" dirty="0" err="1">
                <a:solidFill>
                  <a:srgbClr val="000000"/>
                </a:solidFill>
                <a:latin typeface="Calibri" pitchFamily="34" charset="0"/>
              </a:rPr>
              <a:t>festgelegten</a:t>
            </a:r>
            <a:r>
              <a:rPr lang="en-GB" sz="2000" dirty="0">
                <a:solidFill>
                  <a:srgbClr val="000000"/>
                </a:solidFill>
                <a:latin typeface="Calibri" pitchFamily="34" charset="0"/>
              </a:rPr>
              <a:t> </a:t>
            </a:r>
            <a:r>
              <a:rPr lang="en-GB" sz="2000" dirty="0" err="1">
                <a:solidFill>
                  <a:srgbClr val="000000"/>
                </a:solidFill>
                <a:latin typeface="Calibri" pitchFamily="34" charset="0"/>
              </a:rPr>
              <a:t>Plätzen</a:t>
            </a:r>
            <a:endParaRPr lang="en-GB" sz="2000" dirty="0">
              <a:solidFill>
                <a:srgbClr val="000000"/>
              </a:solidFill>
              <a:latin typeface="Calibri" pitchFamily="34" charset="0"/>
            </a:endParaRPr>
          </a:p>
        </p:txBody>
      </p:sp>
    </p:spTree>
    <p:extLst>
      <p:ext uri="{BB962C8B-B14F-4D97-AF65-F5344CB8AC3E}">
        <p14:creationId xmlns:p14="http://schemas.microsoft.com/office/powerpoint/2010/main" val="259752062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472443" y="-99392"/>
            <a:ext cx="5111750" cy="908051"/>
          </a:xfrm>
        </p:spPr>
        <p:txBody>
          <a:bodyPr/>
          <a:lstStyle/>
          <a:p>
            <a:r>
              <a:rPr lang="de-DE" sz="2800" b="1" dirty="0">
                <a:solidFill>
                  <a:srgbClr val="000000"/>
                </a:solidFill>
                <a:latin typeface="Calibri" pitchFamily="34" charset="0"/>
              </a:rPr>
              <a:t>Erasmus: </a:t>
            </a:r>
            <a:r>
              <a:rPr lang="de-DE" sz="2800" b="1" dirty="0" err="1">
                <a:solidFill>
                  <a:srgbClr val="000000"/>
                </a:solidFill>
                <a:latin typeface="Calibri" pitchFamily="34" charset="0"/>
              </a:rPr>
              <a:t>Formalia</a:t>
            </a:r>
            <a:r>
              <a:rPr lang="de-DE" sz="2800" b="1" dirty="0">
                <a:solidFill>
                  <a:srgbClr val="000000"/>
                </a:solidFill>
                <a:latin typeface="Calibri" pitchFamily="34" charset="0"/>
              </a:rPr>
              <a:t> vor, während, nach dem Aufenthalt</a:t>
            </a:r>
          </a:p>
        </p:txBody>
      </p:sp>
      <p:sp>
        <p:nvSpPr>
          <p:cNvPr id="623619" name="Rectangle 3"/>
          <p:cNvSpPr>
            <a:spLocks noGrp="1" noChangeArrowheads="1"/>
          </p:cNvSpPr>
          <p:nvPr>
            <p:ph type="body" idx="1"/>
          </p:nvPr>
        </p:nvSpPr>
        <p:spPr>
          <a:noFill/>
          <a:ln/>
        </p:spPr>
        <p:txBody>
          <a:bodyPr/>
          <a:lstStyle/>
          <a:p>
            <a:pPr>
              <a:spcAft>
                <a:spcPct val="20000"/>
              </a:spcAft>
            </a:pPr>
            <a:r>
              <a:rPr lang="de-DE" b="1" dirty="0">
                <a:latin typeface="Calibri" pitchFamily="34" charset="0"/>
                <a:cs typeface="Calibri" pitchFamily="34" charset="0"/>
              </a:rPr>
              <a:t>Vorher: </a:t>
            </a:r>
          </a:p>
          <a:p>
            <a:pPr marL="355600" indent="-355600">
              <a:spcAft>
                <a:spcPct val="20000"/>
              </a:spcAft>
              <a:buFont typeface="Wingdings" pitchFamily="2" charset="2"/>
              <a:buChar char="§"/>
            </a:pPr>
            <a:r>
              <a:rPr lang="de-DE" dirty="0">
                <a:latin typeface="Calibri" pitchFamily="34" charset="0"/>
                <a:cs typeface="Calibri" pitchFamily="34" charset="0"/>
              </a:rPr>
              <a:t>Bewerbung, Nominierung</a:t>
            </a:r>
          </a:p>
          <a:p>
            <a:pPr marL="355600" indent="-355600">
              <a:spcAft>
                <a:spcPct val="20000"/>
              </a:spcAft>
              <a:buFont typeface="Wingdings" pitchFamily="2" charset="2"/>
              <a:buChar char="§"/>
            </a:pPr>
            <a:r>
              <a:rPr lang="de-DE" dirty="0">
                <a:latin typeface="Calibri" pitchFamily="34" charset="0"/>
                <a:cs typeface="Calibri" pitchFamily="34" charset="0"/>
              </a:rPr>
              <a:t>i.d.R. formale Bewerbung an der Partneruni (Fristen!)</a:t>
            </a:r>
          </a:p>
          <a:p>
            <a:pPr marL="355600" indent="-355600">
              <a:spcAft>
                <a:spcPct val="20000"/>
              </a:spcAft>
              <a:buFont typeface="Wingdings" pitchFamily="2" charset="2"/>
              <a:buChar char="§"/>
            </a:pPr>
            <a:r>
              <a:rPr lang="de-DE" dirty="0">
                <a:latin typeface="Calibri" pitchFamily="34" charset="0"/>
                <a:cs typeface="Calibri" pitchFamily="34" charset="0"/>
              </a:rPr>
              <a:t>Online Learning Agreement (OLA) (mind. 15 / möglichst 30 ECTS)</a:t>
            </a:r>
          </a:p>
          <a:p>
            <a:pPr marL="355600" indent="-355600">
              <a:spcAft>
                <a:spcPct val="20000"/>
              </a:spcAft>
              <a:buFont typeface="Wingdings" pitchFamily="2" charset="2"/>
              <a:buChar char="§"/>
            </a:pPr>
            <a:r>
              <a:rPr lang="de-DE" dirty="0">
                <a:latin typeface="Calibri" pitchFamily="34" charset="0"/>
                <a:cs typeface="Calibri" pitchFamily="34" charset="0"/>
              </a:rPr>
              <a:t>Grant Agreement</a:t>
            </a:r>
          </a:p>
          <a:p>
            <a:pPr>
              <a:spcAft>
                <a:spcPct val="20000"/>
              </a:spcAft>
            </a:pPr>
            <a:r>
              <a:rPr lang="de-DE" b="1" dirty="0">
                <a:latin typeface="Calibri" pitchFamily="34" charset="0"/>
                <a:cs typeface="Calibri" pitchFamily="34" charset="0"/>
              </a:rPr>
              <a:t>Während: </a:t>
            </a:r>
          </a:p>
          <a:p>
            <a:pPr marL="355600" indent="-355600">
              <a:spcAft>
                <a:spcPct val="20000"/>
              </a:spcAft>
              <a:buFont typeface="Wingdings" pitchFamily="2" charset="2"/>
              <a:buChar char="§"/>
            </a:pPr>
            <a:r>
              <a:rPr lang="de-DE" dirty="0">
                <a:latin typeface="Calibri" pitchFamily="34" charset="0"/>
                <a:cs typeface="Calibri" pitchFamily="34" charset="0"/>
              </a:rPr>
              <a:t>Geändertes Online Learning Agreement </a:t>
            </a:r>
          </a:p>
          <a:p>
            <a:pPr marL="355600" indent="-355600">
              <a:spcAft>
                <a:spcPct val="20000"/>
              </a:spcAft>
              <a:buFont typeface="Wingdings" pitchFamily="2" charset="2"/>
              <a:buChar char="§"/>
            </a:pPr>
            <a:r>
              <a:rPr lang="de-DE" dirty="0">
                <a:latin typeface="Calibri" pitchFamily="34" charset="0"/>
                <a:cs typeface="Calibri" pitchFamily="34" charset="0"/>
              </a:rPr>
              <a:t>Erasmus-</a:t>
            </a:r>
            <a:r>
              <a:rPr lang="de-DE" dirty="0" err="1">
                <a:latin typeface="Calibri" pitchFamily="34" charset="0"/>
                <a:cs typeface="Calibri" pitchFamily="34" charset="0"/>
              </a:rPr>
              <a:t>Confirmation</a:t>
            </a:r>
            <a:r>
              <a:rPr lang="de-DE" dirty="0">
                <a:latin typeface="Calibri" pitchFamily="34" charset="0"/>
                <a:cs typeface="Calibri" pitchFamily="34" charset="0"/>
              </a:rPr>
              <a:t> unterschreiben lassen</a:t>
            </a:r>
          </a:p>
          <a:p>
            <a:pPr>
              <a:spcAft>
                <a:spcPct val="20000"/>
              </a:spcAft>
            </a:pPr>
            <a:r>
              <a:rPr lang="de-DE" b="1" dirty="0">
                <a:latin typeface="Calibri" pitchFamily="34" charset="0"/>
                <a:cs typeface="Calibri" pitchFamily="34" charset="0"/>
              </a:rPr>
              <a:t>Danach:</a:t>
            </a:r>
          </a:p>
          <a:p>
            <a:pPr marL="355600" indent="-355600">
              <a:spcAft>
                <a:spcPct val="20000"/>
              </a:spcAft>
              <a:buFont typeface="Wingdings" pitchFamily="2" charset="2"/>
              <a:buChar char="§"/>
            </a:pPr>
            <a:r>
              <a:rPr lang="de-DE" dirty="0" err="1">
                <a:latin typeface="Calibri" pitchFamily="34" charset="0"/>
                <a:cs typeface="Calibri" pitchFamily="34" charset="0"/>
              </a:rPr>
              <a:t>Confirmation</a:t>
            </a:r>
            <a:r>
              <a:rPr lang="de-DE" dirty="0">
                <a:latin typeface="Calibri" pitchFamily="34" charset="0"/>
                <a:cs typeface="Calibri" pitchFamily="34" charset="0"/>
              </a:rPr>
              <a:t> einreichen (sonst kein Geld bzw. Rückforderung)</a:t>
            </a:r>
          </a:p>
          <a:p>
            <a:pPr marL="355600" indent="-355600">
              <a:spcAft>
                <a:spcPct val="20000"/>
              </a:spcAft>
              <a:buFont typeface="Wingdings" pitchFamily="2" charset="2"/>
              <a:buChar char="§"/>
            </a:pPr>
            <a:r>
              <a:rPr lang="de-DE" dirty="0">
                <a:latin typeface="Calibri" pitchFamily="34" charset="0"/>
                <a:cs typeface="Calibri" pitchFamily="34" charset="0"/>
              </a:rPr>
              <a:t>Erfahrungsberichte</a:t>
            </a:r>
          </a:p>
          <a:p>
            <a:pPr marL="355600" indent="-355600">
              <a:spcAft>
                <a:spcPct val="20000"/>
              </a:spcAft>
              <a:buFont typeface="Wingdings" pitchFamily="2" charset="2"/>
              <a:buChar char="§"/>
            </a:pPr>
            <a:r>
              <a:rPr lang="de-DE" dirty="0" err="1">
                <a:latin typeface="Calibri" pitchFamily="34" charset="0"/>
                <a:cs typeface="Calibri" pitchFamily="34" charset="0"/>
              </a:rPr>
              <a:t>Transcript</a:t>
            </a:r>
            <a:r>
              <a:rPr lang="de-DE" dirty="0">
                <a:latin typeface="Calibri" pitchFamily="34" charset="0"/>
                <a:cs typeface="Calibri" pitchFamily="34" charset="0"/>
              </a:rPr>
              <a:t> </a:t>
            </a:r>
            <a:r>
              <a:rPr lang="de-DE" dirty="0" err="1">
                <a:latin typeface="Calibri" pitchFamily="34" charset="0"/>
                <a:cs typeface="Calibri" pitchFamily="34" charset="0"/>
              </a:rPr>
              <a:t>of</a:t>
            </a:r>
            <a:r>
              <a:rPr lang="de-DE" dirty="0">
                <a:latin typeface="Calibri" pitchFamily="34" charset="0"/>
                <a:cs typeface="Calibri" pitchFamily="34" charset="0"/>
              </a:rPr>
              <a:t> Records in Kopie</a:t>
            </a:r>
          </a:p>
          <a:p>
            <a:pPr marL="355600" indent="-355600">
              <a:spcAft>
                <a:spcPct val="20000"/>
              </a:spcAft>
              <a:buFont typeface="Wingdings" pitchFamily="2" charset="2"/>
              <a:buChar char="§"/>
            </a:pPr>
            <a:r>
              <a:rPr lang="de-DE" dirty="0">
                <a:latin typeface="Calibri" pitchFamily="34" charset="0"/>
                <a:cs typeface="Calibri" pitchFamily="34" charset="0"/>
              </a:rPr>
              <a:t>Anerkennung bei </a:t>
            </a:r>
            <a:r>
              <a:rPr lang="de-DE" dirty="0" err="1">
                <a:latin typeface="Calibri" pitchFamily="34" charset="0"/>
                <a:cs typeface="Calibri" pitchFamily="34" charset="0"/>
              </a:rPr>
              <a:t>PuK</a:t>
            </a:r>
            <a:r>
              <a:rPr lang="de-DE" dirty="0">
                <a:latin typeface="Calibri" pitchFamily="34" charset="0"/>
                <a:cs typeface="Calibri" pitchFamily="34" charset="0"/>
              </a:rPr>
              <a:t> beantragen</a:t>
            </a:r>
          </a:p>
          <a:p>
            <a:pPr marL="355600" indent="-355600"/>
            <a:r>
              <a:rPr lang="de-DE" sz="2200" b="1" dirty="0">
                <a:solidFill>
                  <a:srgbClr val="000000"/>
                </a:solidFill>
                <a:latin typeface="Calibri" pitchFamily="34" charset="0"/>
                <a:sym typeface="Wingdings" pitchFamily="2" charset="2"/>
              </a:rPr>
              <a:t>	</a:t>
            </a:r>
            <a:endParaRPr lang="de-DE" sz="2200" dirty="0">
              <a:latin typeface="Calibri" pitchFamily="34" charset="0"/>
            </a:endParaRPr>
          </a:p>
        </p:txBody>
      </p:sp>
      <p:pic>
        <p:nvPicPr>
          <p:cNvPr id="623621" name="Picture 5"/>
          <p:cNvPicPr>
            <a:picLocks noChangeAspect="1" noChangeArrowheads="1"/>
          </p:cNvPicPr>
          <p:nvPr/>
        </p:nvPicPr>
        <p:blipFill>
          <a:blip r:embed="rId3"/>
          <a:srcRect/>
          <a:stretch>
            <a:fillRect/>
          </a:stretch>
        </p:blipFill>
        <p:spPr bwMode="auto">
          <a:xfrm>
            <a:off x="6516216" y="3068960"/>
            <a:ext cx="2226639" cy="857256"/>
          </a:xfrm>
          <a:prstGeom prst="rect">
            <a:avLst/>
          </a:prstGeom>
          <a:noFill/>
          <a:ln w="9525">
            <a:noFill/>
            <a:miter lim="800000"/>
            <a:headEnd/>
            <a:tailEnd/>
          </a:ln>
          <a:effectLst/>
        </p:spPr>
      </p:pic>
    </p:spTree>
    <p:extLst>
      <p:ext uri="{BB962C8B-B14F-4D97-AF65-F5344CB8AC3E}">
        <p14:creationId xmlns:p14="http://schemas.microsoft.com/office/powerpoint/2010/main" val="1581304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361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361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1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361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361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361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36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832475" cy="908051"/>
          </a:xfrm>
        </p:spPr>
        <p:txBody>
          <a:bodyPr/>
          <a:lstStyle/>
          <a:p>
            <a:r>
              <a:rPr lang="de-DE" sz="2800" b="1" dirty="0">
                <a:solidFill>
                  <a:srgbClr val="000000"/>
                </a:solidFill>
                <a:latin typeface="Calibri" pitchFamily="34" charset="0"/>
              </a:rPr>
              <a:t>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marL="457200" indent="-457200">
              <a:lnSpc>
                <a:spcPct val="100000"/>
              </a:lnSpc>
              <a:spcBef>
                <a:spcPts val="0"/>
              </a:spcBef>
              <a:spcAft>
                <a:spcPts val="0"/>
              </a:spcAft>
              <a:buClr>
                <a:srgbClr val="000000"/>
              </a:buClr>
              <a:buAutoNum type="arabicPeriod"/>
            </a:pPr>
            <a:r>
              <a:rPr lang="de-DE" sz="2200" b="1" dirty="0" err="1">
                <a:solidFill>
                  <a:srgbClr val="000000"/>
                </a:solidFill>
                <a:latin typeface="Calibri" pitchFamily="34" charset="0"/>
              </a:rPr>
              <a:t>Bayan</a:t>
            </a:r>
            <a:r>
              <a:rPr lang="de-DE" sz="2200" b="1" dirty="0">
                <a:solidFill>
                  <a:srgbClr val="000000"/>
                </a:solidFill>
                <a:latin typeface="Calibri" pitchFamily="34" charset="0"/>
              </a:rPr>
              <a:t> College, Oman (Bachelor)</a:t>
            </a:r>
          </a:p>
          <a:p>
            <a:pPr marL="457200" indent="-457200">
              <a:lnSpc>
                <a:spcPct val="100000"/>
              </a:lnSpc>
              <a:spcBef>
                <a:spcPts val="0"/>
              </a:spcBef>
              <a:spcAft>
                <a:spcPts val="0"/>
              </a:spcAft>
              <a:buClr>
                <a:srgbClr val="000000"/>
              </a:buClr>
              <a:buAutoNum type="arabicPeriod"/>
            </a:pPr>
            <a:r>
              <a:rPr lang="de-DE" sz="2200" b="1" dirty="0" err="1">
                <a:solidFill>
                  <a:srgbClr val="000000"/>
                </a:solidFill>
                <a:latin typeface="Calibri" pitchFamily="34" charset="0"/>
              </a:rPr>
              <a:t>Ahram</a:t>
            </a:r>
            <a:r>
              <a:rPr lang="de-DE" sz="2200" b="1" dirty="0">
                <a:solidFill>
                  <a:srgbClr val="000000"/>
                </a:solidFill>
                <a:latin typeface="Calibri" pitchFamily="34" charset="0"/>
              </a:rPr>
              <a:t> Canadian University, </a:t>
            </a:r>
            <a:r>
              <a:rPr lang="de-DE" sz="2200" b="1" dirty="0" err="1">
                <a:solidFill>
                  <a:srgbClr val="000000"/>
                </a:solidFill>
                <a:latin typeface="Calibri" pitchFamily="34" charset="0"/>
              </a:rPr>
              <a:t>Cairo</a:t>
            </a:r>
            <a:r>
              <a:rPr lang="de-DE" sz="2200" b="1" dirty="0">
                <a:solidFill>
                  <a:srgbClr val="000000"/>
                </a:solidFill>
                <a:latin typeface="Calibri" pitchFamily="34" charset="0"/>
              </a:rPr>
              <a:t> (Bachelor)</a:t>
            </a:r>
          </a:p>
          <a:p>
            <a:pPr marL="457200" indent="-457200">
              <a:lnSpc>
                <a:spcPct val="100000"/>
              </a:lnSpc>
              <a:spcBef>
                <a:spcPts val="0"/>
              </a:spcBef>
              <a:spcAft>
                <a:spcPts val="0"/>
              </a:spcAft>
              <a:buClr>
                <a:srgbClr val="000000"/>
              </a:buClr>
              <a:buAutoNum type="arabicPeriod"/>
            </a:pPr>
            <a:r>
              <a:rPr lang="de-DE" sz="2200" b="1" dirty="0">
                <a:solidFill>
                  <a:srgbClr val="000000"/>
                </a:solidFill>
                <a:latin typeface="Calibri" pitchFamily="34" charset="0"/>
              </a:rPr>
              <a:t>University </a:t>
            </a:r>
            <a:r>
              <a:rPr lang="de-DE" sz="2200" b="1" dirty="0" err="1">
                <a:solidFill>
                  <a:srgbClr val="000000"/>
                </a:solidFill>
                <a:latin typeface="Calibri" pitchFamily="34" charset="0"/>
              </a:rPr>
              <a:t>of</a:t>
            </a:r>
            <a:r>
              <a:rPr lang="de-DE" sz="2200" b="1" dirty="0">
                <a:solidFill>
                  <a:srgbClr val="000000"/>
                </a:solidFill>
                <a:latin typeface="Calibri" pitchFamily="34" charset="0"/>
              </a:rPr>
              <a:t> Vancouver, British Columbia, Canada (Bachelor)</a:t>
            </a:r>
          </a:p>
          <a:p>
            <a:pPr marL="457200" indent="-457200">
              <a:lnSpc>
                <a:spcPct val="100000"/>
              </a:lnSpc>
              <a:spcBef>
                <a:spcPts val="0"/>
              </a:spcBef>
              <a:spcAft>
                <a:spcPts val="0"/>
              </a:spcAft>
              <a:buClr>
                <a:srgbClr val="000000"/>
              </a:buClr>
              <a:buAutoNum type="arabicPeriod"/>
            </a:pPr>
            <a:endParaRPr lang="de-DE" sz="2200" b="1" dirty="0">
              <a:solidFill>
                <a:srgbClr val="000000"/>
              </a:solidFill>
              <a:latin typeface="Calibri" pitchFamily="34" charset="0"/>
            </a:endParaRPr>
          </a:p>
          <a:p>
            <a:pPr marL="457200" indent="-457200">
              <a:lnSpc>
                <a:spcPct val="100000"/>
              </a:lnSpc>
              <a:spcBef>
                <a:spcPts val="0"/>
              </a:spcBef>
              <a:spcAft>
                <a:spcPts val="0"/>
              </a:spcAft>
              <a:buClr>
                <a:srgbClr val="000000"/>
              </a:buClr>
              <a:buFontTx/>
              <a:buAutoNum type="arabicPeriod"/>
            </a:pPr>
            <a:r>
              <a:rPr lang="de-DE" sz="2200" b="1" dirty="0" err="1">
                <a:solidFill>
                  <a:srgbClr val="000000"/>
                </a:solidFill>
                <a:latin typeface="Calibri" pitchFamily="34" charset="0"/>
              </a:rPr>
              <a:t>Hebrew</a:t>
            </a:r>
            <a:r>
              <a:rPr lang="de-DE" sz="2200" b="1" dirty="0">
                <a:solidFill>
                  <a:srgbClr val="000000"/>
                </a:solidFill>
                <a:latin typeface="Calibri" pitchFamily="34" charset="0"/>
              </a:rPr>
              <a:t> University in Jerusalem (Bachelor/Master)</a:t>
            </a:r>
            <a:endParaRPr lang="de-DE" sz="2200" b="1" dirty="0">
              <a:solidFill>
                <a:srgbClr val="FF0000"/>
              </a:solidFill>
              <a:latin typeface="Calibri" pitchFamily="34" charset="0"/>
            </a:endParaRPr>
          </a:p>
          <a:p>
            <a:pPr marL="457200" indent="-457200">
              <a:lnSpc>
                <a:spcPct val="100000"/>
              </a:lnSpc>
              <a:spcBef>
                <a:spcPts val="0"/>
              </a:spcBef>
              <a:spcAft>
                <a:spcPts val="0"/>
              </a:spcAft>
              <a:buClr>
                <a:srgbClr val="000000"/>
              </a:buClr>
              <a:buAutoNum type="arabicPeriod"/>
            </a:pPr>
            <a:endParaRPr lang="de-DE" sz="2200" b="1" dirty="0">
              <a:solidFill>
                <a:srgbClr val="000000"/>
              </a:solidFill>
              <a:latin typeface="Calibri" pitchFamily="34" charset="0"/>
            </a:endParaRPr>
          </a:p>
          <a:p>
            <a:pPr marL="457200" indent="-457200">
              <a:lnSpc>
                <a:spcPct val="100000"/>
              </a:lnSpc>
              <a:spcBef>
                <a:spcPts val="0"/>
              </a:spcBef>
              <a:spcAft>
                <a:spcPts val="0"/>
              </a:spcAft>
              <a:buClr>
                <a:srgbClr val="000000"/>
              </a:buClr>
              <a:buFontTx/>
              <a:buAutoNum type="arabicPeriod"/>
            </a:pPr>
            <a:r>
              <a:rPr lang="de-DE" sz="2200" b="1" dirty="0">
                <a:solidFill>
                  <a:schemeClr val="bg1">
                    <a:lumMod val="75000"/>
                  </a:schemeClr>
                </a:solidFill>
                <a:latin typeface="Calibri" pitchFamily="34" charset="0"/>
              </a:rPr>
              <a:t>[University </a:t>
            </a:r>
            <a:r>
              <a:rPr lang="de-DE" sz="2200" b="1" dirty="0" err="1">
                <a:solidFill>
                  <a:schemeClr val="bg1">
                    <a:lumMod val="75000"/>
                  </a:schemeClr>
                </a:solidFill>
                <a:latin typeface="Calibri" pitchFamily="34" charset="0"/>
              </a:rPr>
              <a:t>of</a:t>
            </a:r>
            <a:r>
              <a:rPr lang="de-DE" sz="2200" b="1" dirty="0">
                <a:solidFill>
                  <a:schemeClr val="bg1">
                    <a:lumMod val="75000"/>
                  </a:schemeClr>
                </a:solidFill>
                <a:latin typeface="Calibri" pitchFamily="34" charset="0"/>
              </a:rPr>
              <a:t> Illinois at Chicago (Master)]</a:t>
            </a:r>
          </a:p>
          <a:p>
            <a:pPr marL="457200" indent="-457200">
              <a:lnSpc>
                <a:spcPct val="100000"/>
              </a:lnSpc>
              <a:spcBef>
                <a:spcPts val="0"/>
              </a:spcBef>
              <a:spcAft>
                <a:spcPts val="0"/>
              </a:spcAft>
              <a:buClr>
                <a:srgbClr val="000000"/>
              </a:buClr>
              <a:buAutoNum type="arabicPeriod"/>
            </a:pPr>
            <a:r>
              <a:rPr lang="de-DE" sz="2200" b="1" dirty="0">
                <a:solidFill>
                  <a:schemeClr val="bg1">
                    <a:lumMod val="75000"/>
                  </a:schemeClr>
                </a:solidFill>
                <a:latin typeface="Calibri" pitchFamily="34" charset="0"/>
              </a:rPr>
              <a:t>University </a:t>
            </a:r>
            <a:r>
              <a:rPr lang="de-DE" sz="2200" b="1" dirty="0" err="1">
                <a:solidFill>
                  <a:schemeClr val="bg1">
                    <a:lumMod val="75000"/>
                  </a:schemeClr>
                </a:solidFill>
                <a:latin typeface="Calibri" pitchFamily="34" charset="0"/>
              </a:rPr>
              <a:t>of</a:t>
            </a:r>
            <a:r>
              <a:rPr lang="de-DE" sz="2200" b="1" dirty="0">
                <a:solidFill>
                  <a:schemeClr val="bg1">
                    <a:lumMod val="75000"/>
                  </a:schemeClr>
                </a:solidFill>
                <a:latin typeface="Calibri" pitchFamily="34" charset="0"/>
              </a:rPr>
              <a:t> Melbourne, Melbourne (Master)</a:t>
            </a:r>
          </a:p>
          <a:p>
            <a:pPr>
              <a:lnSpc>
                <a:spcPct val="100000"/>
              </a:lnSpc>
              <a:spcBef>
                <a:spcPts val="0"/>
              </a:spcBef>
              <a:spcAft>
                <a:spcPts val="0"/>
              </a:spcAft>
              <a:buClr>
                <a:srgbClr val="000000"/>
              </a:buClr>
            </a:pPr>
            <a:endParaRPr lang="de-DE" sz="2200" b="1" dirty="0">
              <a:solidFill>
                <a:srgbClr val="000000"/>
              </a:solidFill>
              <a:latin typeface="Calibri" pitchFamily="34" charset="0"/>
            </a:endParaRPr>
          </a:p>
          <a:p>
            <a:pPr>
              <a:lnSpc>
                <a:spcPct val="100000"/>
              </a:lnSpc>
              <a:spcBef>
                <a:spcPts val="0"/>
              </a:spcBef>
              <a:spcAft>
                <a:spcPts val="0"/>
              </a:spcAft>
              <a:buClr>
                <a:srgbClr val="000000"/>
              </a:buClr>
            </a:pPr>
            <a:endParaRPr lang="de-DE" sz="2200" b="1" dirty="0">
              <a:solidFill>
                <a:srgbClr val="000000"/>
              </a:solidFill>
              <a:latin typeface="Calibri" pitchFamily="34" charset="0"/>
            </a:endParaRPr>
          </a:p>
          <a:p>
            <a:pPr>
              <a:lnSpc>
                <a:spcPct val="100000"/>
              </a:lnSpc>
              <a:spcBef>
                <a:spcPts val="1800"/>
              </a:spcBef>
              <a:spcAft>
                <a:spcPts val="0"/>
              </a:spcAft>
              <a:buClr>
                <a:srgbClr val="000000"/>
              </a:buClr>
            </a:pPr>
            <a:endParaRPr lang="de-DE" sz="2200" b="1" dirty="0">
              <a:solidFill>
                <a:srgbClr val="000000"/>
              </a:solidFill>
              <a:latin typeface="Calibri" pitchFamily="34" charset="0"/>
            </a:endParaRPr>
          </a:p>
        </p:txBody>
      </p:sp>
    </p:spTree>
    <p:extLst>
      <p:ext uri="{BB962C8B-B14F-4D97-AF65-F5344CB8AC3E}">
        <p14:creationId xmlns:p14="http://schemas.microsoft.com/office/powerpoint/2010/main" val="130892886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976466" cy="908051"/>
          </a:xfrm>
        </p:spPr>
        <p:txBody>
          <a:bodyPr/>
          <a:lstStyle/>
          <a:p>
            <a:r>
              <a:rPr lang="de-DE" sz="2800" b="1" dirty="0">
                <a:solidFill>
                  <a:srgbClr val="000000"/>
                </a:solidFill>
                <a:latin typeface="Calibri" pitchFamily="34" charset="0"/>
              </a:rPr>
              <a:t>Bachelor: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marL="457200" indent="-457200">
              <a:lnSpc>
                <a:spcPct val="100000"/>
              </a:lnSpc>
              <a:spcBef>
                <a:spcPts val="0"/>
              </a:spcBef>
              <a:spcAft>
                <a:spcPts val="0"/>
              </a:spcAft>
              <a:buClr>
                <a:srgbClr val="000000"/>
              </a:buClr>
            </a:pPr>
            <a:r>
              <a:rPr lang="de-DE" sz="2200" b="1" dirty="0">
                <a:solidFill>
                  <a:srgbClr val="000000"/>
                </a:solidFill>
                <a:latin typeface="Calibri" pitchFamily="34" charset="0"/>
              </a:rPr>
              <a:t>1. 	</a:t>
            </a:r>
            <a:r>
              <a:rPr lang="de-DE" sz="2200" b="1" dirty="0" err="1">
                <a:solidFill>
                  <a:srgbClr val="000000"/>
                </a:solidFill>
                <a:latin typeface="Calibri" pitchFamily="34" charset="0"/>
              </a:rPr>
              <a:t>Bayan</a:t>
            </a:r>
            <a:r>
              <a:rPr lang="de-DE" sz="2200" b="1" dirty="0">
                <a:solidFill>
                  <a:srgbClr val="000000"/>
                </a:solidFill>
                <a:latin typeface="Calibri" pitchFamily="34" charset="0"/>
              </a:rPr>
              <a:t> College, Muscat (Oman)</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solidFill>
                  <a:srgbClr val="000000"/>
                </a:solidFill>
                <a:latin typeface="Calibri" pitchFamily="34" charset="0"/>
              </a:rPr>
              <a:t>Studium komplett in Englisch in Programmen zertifiziert von </a:t>
            </a:r>
            <a:r>
              <a:rPr lang="de-DE" sz="2200" dirty="0" err="1">
                <a:solidFill>
                  <a:srgbClr val="000000"/>
                </a:solidFill>
                <a:latin typeface="Calibri" pitchFamily="34" charset="0"/>
              </a:rPr>
              <a:t>Purdue</a:t>
            </a:r>
            <a:r>
              <a:rPr lang="de-DE" sz="2200" dirty="0">
                <a:solidFill>
                  <a:srgbClr val="000000"/>
                </a:solidFill>
                <a:latin typeface="Calibri" pitchFamily="34" charset="0"/>
              </a:rPr>
              <a:t> University (USA)</a:t>
            </a: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solidFill>
                  <a:srgbClr val="000000"/>
                </a:solidFill>
                <a:latin typeface="Calibri" pitchFamily="34" charset="0"/>
              </a:rPr>
              <a:t>Finanzierung von Reise und Aufenthalt nötig </a:t>
            </a:r>
          </a:p>
          <a:p>
            <a:pPr>
              <a:lnSpc>
                <a:spcPct val="100000"/>
              </a:lnSpc>
              <a:spcBef>
                <a:spcPts val="0"/>
              </a:spcBef>
              <a:spcAft>
                <a:spcPts val="0"/>
              </a:spcAft>
              <a:buClr>
                <a:srgbClr val="000000"/>
              </a:buClr>
            </a:pPr>
            <a:r>
              <a:rPr lang="de-DE" sz="2200" dirty="0">
                <a:solidFill>
                  <a:srgbClr val="000000"/>
                </a:solidFill>
                <a:latin typeface="Calibri" pitchFamily="34" charset="0"/>
              </a:rPr>
              <a:t>(</a:t>
            </a:r>
            <a:r>
              <a:rPr lang="de-DE" sz="2200" dirty="0" err="1">
                <a:solidFill>
                  <a:srgbClr val="000000"/>
                </a:solidFill>
                <a:latin typeface="Calibri" pitchFamily="34" charset="0"/>
              </a:rPr>
              <a:t>Promos</a:t>
            </a:r>
            <a:r>
              <a:rPr lang="de-DE" sz="2200" dirty="0">
                <a:solidFill>
                  <a:srgbClr val="000000"/>
                </a:solidFill>
                <a:latin typeface="Calibri" pitchFamily="34" charset="0"/>
              </a:rPr>
              <a:t>, </a:t>
            </a:r>
            <a:r>
              <a:rPr lang="de-DE" sz="2200" dirty="0" err="1">
                <a:solidFill>
                  <a:srgbClr val="000000"/>
                </a:solidFill>
                <a:latin typeface="Calibri" pitchFamily="34" charset="0"/>
              </a:rPr>
              <a:t>Auslandsbafög</a:t>
            </a:r>
            <a:r>
              <a:rPr lang="de-DE" sz="2200" dirty="0">
                <a:solidFill>
                  <a:srgbClr val="000000"/>
                </a:solidFill>
                <a:latin typeface="Calibri" pitchFamily="34" charset="0"/>
              </a:rPr>
              <a:t>, Stiftungen...)</a:t>
            </a: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solidFill>
                  <a:srgbClr val="000000"/>
                </a:solidFill>
                <a:latin typeface="Calibri" pitchFamily="34" charset="0"/>
              </a:rPr>
              <a:t>Unterstützung bei </a:t>
            </a:r>
            <a:r>
              <a:rPr lang="de-DE" sz="2200" dirty="0" err="1">
                <a:solidFill>
                  <a:srgbClr val="000000"/>
                </a:solidFill>
                <a:latin typeface="Calibri" pitchFamily="34" charset="0"/>
              </a:rPr>
              <a:t>Housing</a:t>
            </a:r>
            <a:r>
              <a:rPr lang="de-DE" sz="2200" dirty="0">
                <a:solidFill>
                  <a:srgbClr val="000000"/>
                </a:solidFill>
                <a:latin typeface="Calibri" pitchFamily="34" charset="0"/>
              </a:rPr>
              <a:t> durch </a:t>
            </a:r>
          </a:p>
          <a:p>
            <a:pPr>
              <a:lnSpc>
                <a:spcPct val="100000"/>
              </a:lnSpc>
              <a:spcBef>
                <a:spcPts val="0"/>
              </a:spcBef>
              <a:spcAft>
                <a:spcPts val="0"/>
              </a:spcAft>
              <a:buClr>
                <a:srgbClr val="000000"/>
              </a:buClr>
            </a:pPr>
            <a:r>
              <a:rPr lang="de-DE" sz="2200" dirty="0">
                <a:solidFill>
                  <a:srgbClr val="000000"/>
                </a:solidFill>
                <a:latin typeface="Calibri" pitchFamily="34" charset="0"/>
              </a:rPr>
              <a:t>das College</a:t>
            </a:r>
          </a:p>
          <a:p>
            <a:pPr marL="457200" indent="-457200">
              <a:lnSpc>
                <a:spcPct val="100000"/>
              </a:lnSpc>
              <a:spcBef>
                <a:spcPts val="1800"/>
              </a:spcBef>
              <a:spcAft>
                <a:spcPts val="0"/>
              </a:spcAft>
              <a:buClr>
                <a:srgbClr val="000000"/>
              </a:buClr>
            </a:pPr>
            <a:endParaRPr lang="de-DE" sz="2200" dirty="0">
              <a:solidFill>
                <a:srgbClr val="000000"/>
              </a:solidFill>
              <a:latin typeface="Calibri"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4005064"/>
            <a:ext cx="3048000" cy="2029968"/>
          </a:xfrm>
          <a:prstGeom prst="rect">
            <a:avLst/>
          </a:prstGeom>
        </p:spPr>
      </p:pic>
    </p:spTree>
    <p:extLst>
      <p:ext uri="{BB962C8B-B14F-4D97-AF65-F5344CB8AC3E}">
        <p14:creationId xmlns:p14="http://schemas.microsoft.com/office/powerpoint/2010/main" val="42086203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976466" cy="908051"/>
          </a:xfrm>
        </p:spPr>
        <p:txBody>
          <a:bodyPr/>
          <a:lstStyle/>
          <a:p>
            <a:r>
              <a:rPr lang="de-DE" sz="2800" b="1" dirty="0">
                <a:solidFill>
                  <a:srgbClr val="000000"/>
                </a:solidFill>
                <a:latin typeface="Calibri" pitchFamily="34" charset="0"/>
              </a:rPr>
              <a:t>Bachelor: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marL="457200" indent="-457200">
              <a:lnSpc>
                <a:spcPct val="100000"/>
              </a:lnSpc>
              <a:spcBef>
                <a:spcPts val="0"/>
              </a:spcBef>
              <a:spcAft>
                <a:spcPts val="0"/>
              </a:spcAft>
              <a:buClr>
                <a:srgbClr val="000000"/>
              </a:buClr>
            </a:pPr>
            <a:r>
              <a:rPr lang="de-DE" sz="2200" b="1" dirty="0">
                <a:solidFill>
                  <a:srgbClr val="000000"/>
                </a:solidFill>
                <a:latin typeface="Calibri" pitchFamily="34" charset="0"/>
              </a:rPr>
              <a:t>1. 	</a:t>
            </a:r>
            <a:r>
              <a:rPr lang="de-DE" sz="2200" b="1" dirty="0" err="1">
                <a:solidFill>
                  <a:srgbClr val="000000"/>
                </a:solidFill>
                <a:latin typeface="Calibri" pitchFamily="34" charset="0"/>
              </a:rPr>
              <a:t>Bayan</a:t>
            </a:r>
            <a:r>
              <a:rPr lang="de-DE" sz="2200" b="1" dirty="0">
                <a:solidFill>
                  <a:srgbClr val="000000"/>
                </a:solidFill>
                <a:latin typeface="Calibri" pitchFamily="34" charset="0"/>
              </a:rPr>
              <a:t> College, Muscat (Oman)</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2 Plätze für jeweils 1 Semester (Sep-Feb oder Feb-Mai)</a:t>
            </a: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Im 5. oder 6. Semester möglich</a:t>
            </a: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Bachelorstudiengänge </a:t>
            </a:r>
            <a:r>
              <a:rPr lang="de-DE" sz="2000" dirty="0" err="1">
                <a:solidFill>
                  <a:srgbClr val="000000"/>
                </a:solidFill>
                <a:latin typeface="Calibri" pitchFamily="34" charset="0"/>
              </a:rPr>
              <a:t>Journalism</a:t>
            </a:r>
            <a:r>
              <a:rPr lang="de-DE" sz="2000" dirty="0">
                <a:solidFill>
                  <a:srgbClr val="000000"/>
                </a:solidFill>
                <a:latin typeface="Calibri" pitchFamily="34" charset="0"/>
              </a:rPr>
              <a:t>, Radio &amp; Television, PR &amp; Advertising</a:t>
            </a: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Bewerbungsfrist: </a:t>
            </a:r>
            <a:r>
              <a:rPr lang="de-DE" sz="2000" dirty="0">
                <a:solidFill>
                  <a:srgbClr val="FF0000"/>
                </a:solidFill>
                <a:latin typeface="Calibri" pitchFamily="34" charset="0"/>
              </a:rPr>
              <a:t>31. Januar / 15. September für Restplätze </a:t>
            </a:r>
          </a:p>
          <a:p>
            <a:pPr>
              <a:lnSpc>
                <a:spcPct val="100000"/>
              </a:lnSpc>
              <a:spcBef>
                <a:spcPts val="0"/>
              </a:spcBef>
              <a:spcAft>
                <a:spcPts val="0"/>
              </a:spcAft>
              <a:buClr>
                <a:srgbClr val="000000"/>
              </a:buClr>
            </a:pPr>
            <a:endParaRPr lang="de-DE" sz="2200" dirty="0">
              <a:solidFill>
                <a:srgbClr val="000000"/>
              </a:solidFill>
              <a:latin typeface="Calibri" pitchFamily="34" charset="0"/>
            </a:endParaRPr>
          </a:p>
          <a:p>
            <a:pPr marL="355600" indent="-355600" eaLnBrk="1" hangingPunct="1">
              <a:lnSpc>
                <a:spcPct val="90000"/>
              </a:lnSpc>
              <a:buClr>
                <a:srgbClr val="000000"/>
              </a:buClr>
              <a:buFont typeface="Wingdings" pitchFamily="2" charset="2"/>
              <a:buChar char="§"/>
            </a:pPr>
            <a:r>
              <a:rPr lang="de-DE" sz="2000" b="1" dirty="0">
                <a:solidFill>
                  <a:srgbClr val="000000"/>
                </a:solidFill>
                <a:latin typeface="Calibri" pitchFamily="34" charset="0"/>
              </a:rPr>
              <a:t>Bewerbungen mit folgenden Unterlagen:</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Motivationsschreiben + Lebenslauf (englisch)</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Übersicht über das bisherige Studium (Campus-Management inkl. aller Noten)</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Kopie Abiturzeugnis</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Nachweis über gute Englischkenntnisse (Idealerweise TOEFL-(90) oder IELTS-Test (6.5), aber nicht zwingend nötig)</a:t>
            </a:r>
          </a:p>
          <a:p>
            <a:pPr marL="457200" indent="-457200">
              <a:lnSpc>
                <a:spcPct val="100000"/>
              </a:lnSpc>
              <a:spcBef>
                <a:spcPts val="1800"/>
              </a:spcBef>
              <a:spcAft>
                <a:spcPts val="0"/>
              </a:spcAft>
              <a:buClr>
                <a:srgbClr val="000000"/>
              </a:buClr>
            </a:pPr>
            <a:endParaRPr lang="de-DE" sz="2200" dirty="0">
              <a:solidFill>
                <a:srgbClr val="000000"/>
              </a:solidFill>
              <a:latin typeface="Calibri" pitchFamily="34" charset="0"/>
            </a:endParaRPr>
          </a:p>
        </p:txBody>
      </p:sp>
    </p:spTree>
    <p:extLst>
      <p:ext uri="{BB962C8B-B14F-4D97-AF65-F5344CB8AC3E}">
        <p14:creationId xmlns:p14="http://schemas.microsoft.com/office/powerpoint/2010/main" val="130892886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976466" cy="908051"/>
          </a:xfrm>
        </p:spPr>
        <p:txBody>
          <a:bodyPr/>
          <a:lstStyle/>
          <a:p>
            <a:r>
              <a:rPr lang="de-DE" sz="2800" b="1" dirty="0">
                <a:solidFill>
                  <a:srgbClr val="000000"/>
                </a:solidFill>
                <a:latin typeface="Calibri" pitchFamily="34" charset="0"/>
              </a:rPr>
              <a:t>Bachelor: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marL="457200" indent="-457200">
              <a:lnSpc>
                <a:spcPct val="100000"/>
              </a:lnSpc>
              <a:spcBef>
                <a:spcPts val="0"/>
              </a:spcBef>
              <a:spcAft>
                <a:spcPts val="0"/>
              </a:spcAft>
              <a:buClr>
                <a:srgbClr val="000000"/>
              </a:buClr>
            </a:pPr>
            <a:r>
              <a:rPr lang="de-DE" sz="2200" b="1" dirty="0">
                <a:solidFill>
                  <a:srgbClr val="000000"/>
                </a:solidFill>
                <a:latin typeface="Calibri" pitchFamily="34" charset="0"/>
              </a:rPr>
              <a:t>2. 	</a:t>
            </a:r>
            <a:r>
              <a:rPr lang="de-DE" sz="2200" b="1" dirty="0" err="1">
                <a:solidFill>
                  <a:srgbClr val="000000"/>
                </a:solidFill>
                <a:latin typeface="Calibri" pitchFamily="34" charset="0"/>
              </a:rPr>
              <a:t>Ahram</a:t>
            </a:r>
            <a:r>
              <a:rPr lang="de-DE" sz="2200" b="1" dirty="0">
                <a:solidFill>
                  <a:srgbClr val="000000"/>
                </a:solidFill>
                <a:latin typeface="Calibri" pitchFamily="34" charset="0"/>
              </a:rPr>
              <a:t> Canadian University (Kairo)</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solidFill>
                  <a:srgbClr val="000000"/>
                </a:solidFill>
                <a:latin typeface="Calibri" pitchFamily="34" charset="0"/>
              </a:rPr>
              <a:t>Studium komplett in Englisch</a:t>
            </a: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solidFill>
                  <a:srgbClr val="000000"/>
                </a:solidFill>
                <a:latin typeface="Calibri" pitchFamily="34" charset="0"/>
              </a:rPr>
              <a:t>Finanzierung von Reise und Aufenthalt nötig </a:t>
            </a:r>
          </a:p>
          <a:p>
            <a:pPr>
              <a:lnSpc>
                <a:spcPct val="100000"/>
              </a:lnSpc>
              <a:spcBef>
                <a:spcPts val="0"/>
              </a:spcBef>
              <a:spcAft>
                <a:spcPts val="0"/>
              </a:spcAft>
              <a:buClr>
                <a:srgbClr val="000000"/>
              </a:buClr>
            </a:pPr>
            <a:r>
              <a:rPr lang="de-DE" sz="2200" dirty="0">
                <a:solidFill>
                  <a:srgbClr val="000000"/>
                </a:solidFill>
                <a:latin typeface="Calibri" pitchFamily="34" charset="0"/>
              </a:rPr>
              <a:t>(</a:t>
            </a:r>
            <a:r>
              <a:rPr lang="de-DE" sz="2200" dirty="0" err="1">
                <a:solidFill>
                  <a:srgbClr val="000000"/>
                </a:solidFill>
                <a:latin typeface="Calibri" pitchFamily="34" charset="0"/>
              </a:rPr>
              <a:t>Promos</a:t>
            </a:r>
            <a:r>
              <a:rPr lang="de-DE" sz="2200" dirty="0">
                <a:solidFill>
                  <a:srgbClr val="000000"/>
                </a:solidFill>
                <a:latin typeface="Calibri" pitchFamily="34" charset="0"/>
              </a:rPr>
              <a:t>, </a:t>
            </a:r>
            <a:r>
              <a:rPr lang="de-DE" sz="2200" dirty="0" err="1">
                <a:solidFill>
                  <a:srgbClr val="000000"/>
                </a:solidFill>
                <a:latin typeface="Calibri" pitchFamily="34" charset="0"/>
              </a:rPr>
              <a:t>Auslandsbafög</a:t>
            </a:r>
            <a:r>
              <a:rPr lang="de-DE" sz="2200" dirty="0">
                <a:solidFill>
                  <a:srgbClr val="000000"/>
                </a:solidFill>
                <a:latin typeface="Calibri" pitchFamily="34" charset="0"/>
              </a:rPr>
              <a:t>, Stiftungen...)</a:t>
            </a: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solidFill>
                  <a:srgbClr val="000000"/>
                </a:solidFill>
                <a:latin typeface="Calibri" pitchFamily="34" charset="0"/>
              </a:rPr>
              <a:t>Unterstützung bei </a:t>
            </a:r>
            <a:r>
              <a:rPr lang="de-DE" sz="2200" dirty="0" err="1">
                <a:solidFill>
                  <a:srgbClr val="000000"/>
                </a:solidFill>
                <a:latin typeface="Calibri" pitchFamily="34" charset="0"/>
              </a:rPr>
              <a:t>Housing</a:t>
            </a:r>
            <a:r>
              <a:rPr lang="de-DE" sz="2200" dirty="0">
                <a:solidFill>
                  <a:srgbClr val="000000"/>
                </a:solidFill>
                <a:latin typeface="Calibri" pitchFamily="34" charset="0"/>
              </a:rPr>
              <a:t> und Transportation</a:t>
            </a:r>
          </a:p>
          <a:p>
            <a:pPr>
              <a:lnSpc>
                <a:spcPct val="100000"/>
              </a:lnSpc>
              <a:spcBef>
                <a:spcPts val="0"/>
              </a:spcBef>
              <a:spcAft>
                <a:spcPts val="0"/>
              </a:spcAft>
              <a:buClr>
                <a:srgbClr val="000000"/>
              </a:buClr>
            </a:pPr>
            <a:r>
              <a:rPr lang="de-DE" sz="2200" dirty="0">
                <a:solidFill>
                  <a:srgbClr val="000000"/>
                </a:solidFill>
                <a:latin typeface="Calibri" pitchFamily="34" charset="0"/>
              </a:rPr>
              <a:t>durch die Universität</a:t>
            </a:r>
          </a:p>
          <a:p>
            <a:pPr marL="457200" indent="-457200">
              <a:lnSpc>
                <a:spcPct val="100000"/>
              </a:lnSpc>
              <a:spcBef>
                <a:spcPts val="1800"/>
              </a:spcBef>
              <a:spcAft>
                <a:spcPts val="0"/>
              </a:spcAft>
              <a:buClr>
                <a:srgbClr val="000000"/>
              </a:buClr>
            </a:pPr>
            <a:endParaRPr lang="de-DE" sz="2200" dirty="0">
              <a:solidFill>
                <a:srgbClr val="000000"/>
              </a:solidFill>
              <a:latin typeface="Calibri"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99332" y="2457652"/>
            <a:ext cx="3789038" cy="2131334"/>
          </a:xfrm>
          <a:prstGeom prst="rect">
            <a:avLst/>
          </a:prstGeom>
        </p:spPr>
      </p:pic>
    </p:spTree>
    <p:extLst>
      <p:ext uri="{BB962C8B-B14F-4D97-AF65-F5344CB8AC3E}">
        <p14:creationId xmlns:p14="http://schemas.microsoft.com/office/powerpoint/2010/main" val="412962792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976466" cy="908051"/>
          </a:xfrm>
        </p:spPr>
        <p:txBody>
          <a:bodyPr/>
          <a:lstStyle/>
          <a:p>
            <a:r>
              <a:rPr lang="de-DE" sz="2800" b="1" dirty="0">
                <a:solidFill>
                  <a:srgbClr val="000000"/>
                </a:solidFill>
                <a:latin typeface="Calibri" pitchFamily="34" charset="0"/>
              </a:rPr>
              <a:t>Bachelor: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marL="457200" indent="-457200">
              <a:lnSpc>
                <a:spcPct val="100000"/>
              </a:lnSpc>
              <a:spcBef>
                <a:spcPts val="0"/>
              </a:spcBef>
              <a:spcAft>
                <a:spcPts val="0"/>
              </a:spcAft>
              <a:buClr>
                <a:srgbClr val="000000"/>
              </a:buClr>
            </a:pPr>
            <a:r>
              <a:rPr lang="de-DE" sz="2200" b="1" dirty="0">
                <a:solidFill>
                  <a:srgbClr val="000000"/>
                </a:solidFill>
                <a:latin typeface="Calibri" pitchFamily="34" charset="0"/>
              </a:rPr>
              <a:t>2. 	</a:t>
            </a:r>
            <a:r>
              <a:rPr lang="de-DE" sz="2200" b="1" dirty="0" err="1">
                <a:solidFill>
                  <a:srgbClr val="000000"/>
                </a:solidFill>
                <a:latin typeface="Calibri" pitchFamily="34" charset="0"/>
              </a:rPr>
              <a:t>Ahram</a:t>
            </a:r>
            <a:r>
              <a:rPr lang="de-DE" sz="2200" b="1" dirty="0">
                <a:solidFill>
                  <a:srgbClr val="000000"/>
                </a:solidFill>
                <a:latin typeface="Calibri" pitchFamily="34" charset="0"/>
              </a:rPr>
              <a:t> Canadian University (Kairo)</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2 Plätze für jeweils 1 Semester (Sep-Feb oder Feb-Mai)</a:t>
            </a: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Im 5. oder 6. Semester möglich</a:t>
            </a: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Bachelorstudiengänge </a:t>
            </a:r>
            <a:r>
              <a:rPr lang="de-DE" sz="2000" dirty="0" err="1">
                <a:solidFill>
                  <a:srgbClr val="000000"/>
                </a:solidFill>
                <a:latin typeface="Calibri" pitchFamily="34" charset="0"/>
              </a:rPr>
              <a:t>Journalism</a:t>
            </a:r>
            <a:r>
              <a:rPr lang="de-DE" sz="2000" dirty="0">
                <a:solidFill>
                  <a:srgbClr val="000000"/>
                </a:solidFill>
                <a:latin typeface="Calibri" pitchFamily="34" charset="0"/>
              </a:rPr>
              <a:t>, Radio &amp; Television, PR &amp; Advertising</a:t>
            </a:r>
          </a:p>
          <a:p>
            <a:pPr marL="457200" indent="-4572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Bewerbungsfrist: </a:t>
            </a:r>
            <a:r>
              <a:rPr lang="de-DE" sz="2000" dirty="0">
                <a:solidFill>
                  <a:srgbClr val="FF0000"/>
                </a:solidFill>
                <a:latin typeface="Calibri" pitchFamily="34" charset="0"/>
              </a:rPr>
              <a:t>31. Januar / 15. September für Restplätze </a:t>
            </a:r>
          </a:p>
          <a:p>
            <a:pPr>
              <a:lnSpc>
                <a:spcPct val="100000"/>
              </a:lnSpc>
              <a:spcBef>
                <a:spcPts val="0"/>
              </a:spcBef>
              <a:spcAft>
                <a:spcPts val="0"/>
              </a:spcAft>
              <a:buClr>
                <a:srgbClr val="000000"/>
              </a:buClr>
            </a:pPr>
            <a:endParaRPr lang="de-DE" sz="2200" dirty="0">
              <a:solidFill>
                <a:srgbClr val="000000"/>
              </a:solidFill>
              <a:latin typeface="Calibri" pitchFamily="34" charset="0"/>
            </a:endParaRPr>
          </a:p>
          <a:p>
            <a:pPr marL="355600" indent="-355600" eaLnBrk="1" hangingPunct="1">
              <a:lnSpc>
                <a:spcPct val="90000"/>
              </a:lnSpc>
              <a:buClr>
                <a:srgbClr val="000000"/>
              </a:buClr>
              <a:buFont typeface="Wingdings" pitchFamily="2" charset="2"/>
              <a:buChar char="§"/>
            </a:pPr>
            <a:r>
              <a:rPr lang="de-DE" sz="2000" b="1" dirty="0">
                <a:solidFill>
                  <a:srgbClr val="000000"/>
                </a:solidFill>
                <a:latin typeface="Calibri" pitchFamily="34" charset="0"/>
              </a:rPr>
              <a:t>Bewerbungen mit folgenden Unterlagen:</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Motivationsschreiben + Lebenslauf (englisch)</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Übersicht über das bisherige Studium (Campus-Management inkl. aller Noten)</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Kopie Abiturzeugnis</a:t>
            </a:r>
          </a:p>
          <a:p>
            <a:pPr marL="355600" indent="-355600" eaLnBrk="1" hangingPunct="1">
              <a:lnSpc>
                <a:spcPct val="90000"/>
              </a:lnSpc>
              <a:buClr>
                <a:srgbClr val="000000"/>
              </a:buClr>
              <a:buFont typeface="Symbol" pitchFamily="18" charset="2"/>
              <a:buChar char="-"/>
            </a:pPr>
            <a:r>
              <a:rPr lang="de-DE" sz="2000" dirty="0">
                <a:solidFill>
                  <a:srgbClr val="000000"/>
                </a:solidFill>
                <a:latin typeface="Calibri" pitchFamily="34" charset="0"/>
              </a:rPr>
              <a:t>Nachweis über gute Englischkenntnisse (Idealerweise TOEFL-(90) oder IELTS-Test (6.5), aber nicht zwingend nötig)</a:t>
            </a:r>
          </a:p>
          <a:p>
            <a:pPr marL="457200" indent="-457200">
              <a:lnSpc>
                <a:spcPct val="100000"/>
              </a:lnSpc>
              <a:spcBef>
                <a:spcPts val="1800"/>
              </a:spcBef>
              <a:spcAft>
                <a:spcPts val="0"/>
              </a:spcAft>
              <a:buClr>
                <a:srgbClr val="000000"/>
              </a:buClr>
            </a:pPr>
            <a:endParaRPr lang="de-DE" sz="2200" dirty="0">
              <a:solidFill>
                <a:srgbClr val="000000"/>
              </a:solidFill>
              <a:latin typeface="Calibri" pitchFamily="34" charset="0"/>
            </a:endParaRPr>
          </a:p>
        </p:txBody>
      </p:sp>
    </p:spTree>
    <p:extLst>
      <p:ext uri="{BB962C8B-B14F-4D97-AF65-F5344CB8AC3E}">
        <p14:creationId xmlns:p14="http://schemas.microsoft.com/office/powerpoint/2010/main" val="220308010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976466" cy="908051"/>
          </a:xfrm>
        </p:spPr>
        <p:txBody>
          <a:bodyPr/>
          <a:lstStyle/>
          <a:p>
            <a:r>
              <a:rPr lang="de-DE" sz="2800" b="1" dirty="0">
                <a:solidFill>
                  <a:srgbClr val="000000"/>
                </a:solidFill>
                <a:latin typeface="Calibri" pitchFamily="34" charset="0"/>
              </a:rPr>
              <a:t>Bachelor: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marL="457200" indent="-457200">
              <a:lnSpc>
                <a:spcPct val="100000"/>
              </a:lnSpc>
              <a:spcBef>
                <a:spcPts val="0"/>
              </a:spcBef>
              <a:spcAft>
                <a:spcPts val="0"/>
              </a:spcAft>
              <a:buClr>
                <a:srgbClr val="000000"/>
              </a:buClr>
            </a:pPr>
            <a:r>
              <a:rPr lang="de-DE" sz="2200" b="1" dirty="0">
                <a:solidFill>
                  <a:srgbClr val="000000"/>
                </a:solidFill>
                <a:latin typeface="Calibri" pitchFamily="34" charset="0"/>
              </a:rPr>
              <a:t>3. 	University </a:t>
            </a:r>
            <a:r>
              <a:rPr lang="de-DE" sz="2200" b="1" dirty="0" err="1">
                <a:solidFill>
                  <a:srgbClr val="000000"/>
                </a:solidFill>
                <a:latin typeface="Calibri" pitchFamily="34" charset="0"/>
              </a:rPr>
              <a:t>of</a:t>
            </a:r>
            <a:r>
              <a:rPr lang="de-DE" sz="2200" b="1" dirty="0">
                <a:solidFill>
                  <a:srgbClr val="000000"/>
                </a:solidFill>
                <a:latin typeface="Calibri" pitchFamily="34" charset="0"/>
              </a:rPr>
              <a:t> Vancouver, British Columbia (Canada)</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latin typeface="Calibri" pitchFamily="34" charset="0"/>
              </a:rPr>
              <a:t>Studium komplett in Englisch</a:t>
            </a:r>
          </a:p>
          <a:p>
            <a:pPr marL="342900" indent="-342900">
              <a:lnSpc>
                <a:spcPct val="100000"/>
              </a:lnSpc>
              <a:spcBef>
                <a:spcPts val="0"/>
              </a:spcBef>
              <a:spcAft>
                <a:spcPts val="0"/>
              </a:spcAft>
              <a:buClr>
                <a:srgbClr val="000000"/>
              </a:buClr>
              <a:buFont typeface="Arial" pitchFamily="34" charset="0"/>
              <a:buChar char="•"/>
            </a:pPr>
            <a:r>
              <a:rPr lang="de-DE" sz="2200" dirty="0">
                <a:latin typeface="Calibri" pitchFamily="34" charset="0"/>
              </a:rPr>
              <a:t>Orientiert an kritischen Medienstudien, Filmstudien, praktischer Journalismus</a:t>
            </a:r>
          </a:p>
          <a:p>
            <a:pPr marL="342900" indent="-342900">
              <a:lnSpc>
                <a:spcPct val="100000"/>
              </a:lnSpc>
              <a:spcBef>
                <a:spcPts val="0"/>
              </a:spcBef>
              <a:spcAft>
                <a:spcPts val="0"/>
              </a:spcAft>
              <a:buClr>
                <a:srgbClr val="000000"/>
              </a:buClr>
              <a:buFont typeface="Arial" pitchFamily="34" charset="0"/>
              <a:buChar char="•"/>
            </a:pPr>
            <a:endParaRPr lang="de-DE" sz="2200" dirty="0">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sz="2200" dirty="0">
                <a:latin typeface="Calibri" pitchFamily="34" charset="0"/>
              </a:rPr>
              <a:t>Finanzierung von Reise und Aufenthalt nötig (</a:t>
            </a:r>
            <a:r>
              <a:rPr lang="de-DE" sz="2200" dirty="0" err="1">
                <a:latin typeface="Calibri" pitchFamily="34" charset="0"/>
              </a:rPr>
              <a:t>Promos</a:t>
            </a:r>
            <a:r>
              <a:rPr lang="de-DE" sz="2200" dirty="0">
                <a:latin typeface="Calibri" pitchFamily="34" charset="0"/>
              </a:rPr>
              <a:t>, </a:t>
            </a:r>
            <a:r>
              <a:rPr lang="de-DE" sz="2200" dirty="0" err="1">
                <a:latin typeface="Calibri" pitchFamily="34" charset="0"/>
              </a:rPr>
              <a:t>Auslandsbafög</a:t>
            </a:r>
            <a:r>
              <a:rPr lang="de-DE" sz="2200" dirty="0">
                <a:latin typeface="Calibri" pitchFamily="34" charset="0"/>
              </a:rPr>
              <a:t>, Stiftungen...)</a:t>
            </a:r>
          </a:p>
          <a:p>
            <a:pPr marL="342900" indent="-342900">
              <a:lnSpc>
                <a:spcPct val="100000"/>
              </a:lnSpc>
              <a:spcBef>
                <a:spcPts val="0"/>
              </a:spcBef>
              <a:spcAft>
                <a:spcPts val="0"/>
              </a:spcAft>
              <a:buClr>
                <a:srgbClr val="000000"/>
              </a:buClr>
              <a:buFont typeface="Arial" pitchFamily="34" charset="0"/>
              <a:buChar char="•"/>
            </a:pPr>
            <a:endParaRPr lang="de-DE" sz="2200" dirty="0">
              <a:solidFill>
                <a:srgbClr val="000000"/>
              </a:solidFill>
              <a:latin typeface="Calibri" pitchFamily="34" charset="0"/>
            </a:endParaRPr>
          </a:p>
          <a:p>
            <a:pPr marL="457200" indent="-457200">
              <a:lnSpc>
                <a:spcPct val="100000"/>
              </a:lnSpc>
              <a:spcBef>
                <a:spcPts val="1800"/>
              </a:spcBef>
              <a:spcAft>
                <a:spcPts val="0"/>
              </a:spcAft>
              <a:buClr>
                <a:srgbClr val="000000"/>
              </a:buClr>
            </a:pPr>
            <a:endParaRPr lang="de-DE" sz="2200" dirty="0">
              <a:solidFill>
                <a:srgbClr val="000000"/>
              </a:solidFill>
              <a:latin typeface="Calibri"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46" y="4155941"/>
            <a:ext cx="3059832" cy="2273455"/>
          </a:xfrm>
          <a:prstGeom prst="rect">
            <a:avLst/>
          </a:prstGeom>
        </p:spPr>
      </p:pic>
    </p:spTree>
    <p:extLst>
      <p:ext uri="{BB962C8B-B14F-4D97-AF65-F5344CB8AC3E}">
        <p14:creationId xmlns:p14="http://schemas.microsoft.com/office/powerpoint/2010/main" val="7895624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500034" y="214290"/>
            <a:ext cx="6264275" cy="908051"/>
          </a:xfrm>
        </p:spPr>
        <p:txBody>
          <a:bodyPr/>
          <a:lstStyle/>
          <a:p>
            <a:br>
              <a:rPr lang="de-DE" sz="2800" b="1" dirty="0">
                <a:solidFill>
                  <a:srgbClr val="000000"/>
                </a:solidFill>
                <a:latin typeface="Calibri" pitchFamily="34" charset="0"/>
              </a:rPr>
            </a:br>
            <a:br>
              <a:rPr lang="de-DE" sz="2800" b="1" dirty="0">
                <a:solidFill>
                  <a:srgbClr val="000000"/>
                </a:solidFill>
                <a:latin typeface="Calibri" pitchFamily="34" charset="0"/>
              </a:rPr>
            </a:br>
            <a:br>
              <a:rPr lang="de-DE" sz="2800" b="1" dirty="0">
                <a:solidFill>
                  <a:srgbClr val="000000"/>
                </a:solidFill>
                <a:latin typeface="Calibri" pitchFamily="34" charset="0"/>
              </a:rPr>
            </a:br>
            <a:r>
              <a:rPr lang="de-DE" sz="2800" b="1" dirty="0">
                <a:solidFill>
                  <a:srgbClr val="000000"/>
                </a:solidFill>
                <a:latin typeface="Calibri" pitchFamily="34" charset="0"/>
              </a:rPr>
              <a:t>Erasmus-Austausch </a:t>
            </a:r>
            <a:br>
              <a:rPr lang="de-DE" sz="2800" b="1" dirty="0">
                <a:solidFill>
                  <a:srgbClr val="000000"/>
                </a:solidFill>
                <a:latin typeface="Calibri" pitchFamily="34" charset="0"/>
              </a:rPr>
            </a:br>
            <a:endParaRPr lang="de-DE" sz="2800" dirty="0">
              <a:solidFill>
                <a:srgbClr val="000000"/>
              </a:solidFill>
              <a:latin typeface="Calibri" pitchFamily="34" charset="0"/>
            </a:endParaRPr>
          </a:p>
        </p:txBody>
      </p:sp>
      <p:sp>
        <p:nvSpPr>
          <p:cNvPr id="619523" name="Rectangle 3"/>
          <p:cNvSpPr>
            <a:spLocks noGrp="1" noChangeArrowheads="1"/>
          </p:cNvSpPr>
          <p:nvPr>
            <p:ph type="body" idx="1"/>
          </p:nvPr>
        </p:nvSpPr>
        <p:spPr>
          <a:xfrm>
            <a:off x="539750" y="1238854"/>
            <a:ext cx="8353425" cy="5165725"/>
          </a:xfrm>
        </p:spPr>
        <p:txBody>
          <a:bodyPr/>
          <a:lstStyle/>
          <a:p>
            <a:br>
              <a:rPr lang="de-DE" dirty="0"/>
            </a:br>
            <a:r>
              <a:rPr lang="de-DE" sz="2200" b="1" dirty="0">
                <a:latin typeface="Calibri" pitchFamily="34" charset="0"/>
              </a:rPr>
              <a:t>Was ist ERASMUS+?</a:t>
            </a:r>
          </a:p>
          <a:p>
            <a:endParaRPr lang="de-DE" sz="2200" dirty="0">
              <a:latin typeface="Calibri" pitchFamily="34" charset="0"/>
            </a:endParaRPr>
          </a:p>
          <a:p>
            <a:pPr>
              <a:buFont typeface="Wingdings" pitchFamily="2" charset="2"/>
              <a:buChar char="§"/>
            </a:pPr>
            <a:r>
              <a:rPr lang="de-DE" sz="2200" dirty="0">
                <a:latin typeface="Calibri" pitchFamily="34" charset="0"/>
              </a:rPr>
              <a:t> Europäisches Studierendenaustausch-Programm </a:t>
            </a:r>
          </a:p>
          <a:p>
            <a:pPr>
              <a:buFont typeface="Wingdings" pitchFamily="2" charset="2"/>
              <a:buChar char="§"/>
            </a:pPr>
            <a:r>
              <a:rPr lang="de-DE" sz="2200" dirty="0">
                <a:latin typeface="Calibri" pitchFamily="34" charset="0"/>
              </a:rPr>
              <a:t> Studium oder Praktikum</a:t>
            </a:r>
          </a:p>
          <a:p>
            <a:pPr>
              <a:buFont typeface="Wingdings" pitchFamily="2" charset="2"/>
              <a:buChar char="§"/>
            </a:pPr>
            <a:r>
              <a:rPr lang="de-DE" sz="2200" dirty="0">
                <a:latin typeface="Calibri" pitchFamily="34" charset="0"/>
              </a:rPr>
              <a:t> FU-Partnerschaften mit europäischen Ländern</a:t>
            </a:r>
          </a:p>
          <a:p>
            <a:pPr>
              <a:buFont typeface="Wingdings" pitchFamily="2" charset="2"/>
              <a:buChar char="§"/>
            </a:pPr>
            <a:endParaRPr lang="de-DE" sz="2200" dirty="0">
              <a:latin typeface="Calibri" pitchFamily="34" charset="0"/>
            </a:endParaRPr>
          </a:p>
          <a:p>
            <a:pPr>
              <a:buFont typeface="Arial" pitchFamily="34" charset="0"/>
              <a:buChar char="•"/>
            </a:pPr>
            <a:r>
              <a:rPr lang="de-DE" sz="2200" dirty="0">
                <a:latin typeface="Calibri" pitchFamily="34" charset="0"/>
              </a:rPr>
              <a:t> Erleichterte Bewerbungsverfahren an der Gastuniversität</a:t>
            </a:r>
          </a:p>
          <a:p>
            <a:pPr>
              <a:buFont typeface="Arial" pitchFamily="34" charset="0"/>
              <a:buChar char="•"/>
            </a:pPr>
            <a:r>
              <a:rPr lang="de-DE" sz="2200" dirty="0">
                <a:latin typeface="Calibri" pitchFamily="34" charset="0"/>
              </a:rPr>
              <a:t> Erlass der Studiengebühren an der Gastuniversität</a:t>
            </a:r>
          </a:p>
          <a:p>
            <a:pPr>
              <a:buFont typeface="Arial" pitchFamily="34" charset="0"/>
              <a:buChar char="•"/>
            </a:pPr>
            <a:r>
              <a:rPr lang="de-DE" sz="2200" dirty="0">
                <a:latin typeface="Calibri" pitchFamily="34" charset="0"/>
              </a:rPr>
              <a:t> i.d.R. Erasmus-Mobilitätskostenzuschuss (ca. 330-450 €/ Monat)</a:t>
            </a:r>
          </a:p>
          <a:p>
            <a:pPr>
              <a:buFont typeface="Arial" pitchFamily="34" charset="0"/>
              <a:buChar char="•"/>
            </a:pPr>
            <a:r>
              <a:rPr lang="de-DE" sz="2200" dirty="0">
                <a:latin typeface="Calibri" pitchFamily="34" charset="0"/>
              </a:rPr>
              <a:t> Erwerb und Ausbau von Sprachkenntnissen</a:t>
            </a:r>
          </a:p>
          <a:p>
            <a:pPr>
              <a:buFont typeface="Arial" pitchFamily="34" charset="0"/>
              <a:buChar char="•"/>
            </a:pPr>
            <a:r>
              <a:rPr lang="de-DE" sz="2200" dirty="0">
                <a:latin typeface="Calibri" pitchFamily="34" charset="0"/>
              </a:rPr>
              <a:t> Geregelte Anerkennung von Studienleistungen</a:t>
            </a:r>
          </a:p>
        </p:txBody>
      </p:sp>
      <p:sp>
        <p:nvSpPr>
          <p:cNvPr id="619524" name="Text Box 4"/>
          <p:cNvSpPr txBox="1">
            <a:spLocks noChangeArrowheads="1"/>
          </p:cNvSpPr>
          <p:nvPr/>
        </p:nvSpPr>
        <p:spPr bwMode="auto">
          <a:xfrm>
            <a:off x="107950" y="1031875"/>
            <a:ext cx="8785225" cy="413959"/>
          </a:xfrm>
          <a:prstGeom prst="rect">
            <a:avLst/>
          </a:prstGeom>
          <a:noFill/>
          <a:ln w="9525">
            <a:noFill/>
            <a:miter lim="800000"/>
            <a:headEnd/>
            <a:tailEnd/>
          </a:ln>
          <a:effectLst/>
        </p:spPr>
        <p:txBody>
          <a:bodyPr>
            <a:spAutoFit/>
          </a:bodyPr>
          <a:lstStyle/>
          <a:p>
            <a:pPr marL="357188" lvl="1" indent="-90488">
              <a:lnSpc>
                <a:spcPct val="110000"/>
              </a:lnSpc>
              <a:spcBef>
                <a:spcPct val="30000"/>
              </a:spcBef>
              <a:spcAft>
                <a:spcPct val="60000"/>
              </a:spcAft>
              <a:tabLst>
                <a:tab pos="901700" algn="l"/>
              </a:tabLst>
            </a:pPr>
            <a:r>
              <a:rPr lang="en-GB" sz="2000" dirty="0">
                <a:solidFill>
                  <a:srgbClr val="000000"/>
                </a:solidFill>
                <a:latin typeface="Calibri" pitchFamily="34" charset="0"/>
              </a:rPr>
              <a:t> </a:t>
            </a:r>
            <a:endParaRPr lang="de-DE" sz="2000" dirty="0">
              <a:solidFill>
                <a:srgbClr val="000000"/>
              </a:solidFill>
              <a:latin typeface="Calibri" pitchFamily="34" charset="0"/>
            </a:endParaRPr>
          </a:p>
        </p:txBody>
      </p:sp>
      <p:pic>
        <p:nvPicPr>
          <p:cNvPr id="649219" name="Picture 3"/>
          <p:cNvPicPr>
            <a:picLocks noChangeAspect="1" noChangeArrowheads="1"/>
          </p:cNvPicPr>
          <p:nvPr/>
        </p:nvPicPr>
        <p:blipFill>
          <a:blip r:embed="rId3"/>
          <a:srcRect/>
          <a:stretch>
            <a:fillRect/>
          </a:stretch>
        </p:blipFill>
        <p:spPr bwMode="auto">
          <a:xfrm>
            <a:off x="6572264" y="1428736"/>
            <a:ext cx="2190750" cy="208597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5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952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952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952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95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976466" cy="908051"/>
          </a:xfrm>
        </p:spPr>
        <p:txBody>
          <a:bodyPr/>
          <a:lstStyle/>
          <a:p>
            <a:r>
              <a:rPr lang="de-DE" sz="2800" b="1" dirty="0">
                <a:solidFill>
                  <a:srgbClr val="000000"/>
                </a:solidFill>
                <a:latin typeface="Calibri" pitchFamily="34" charset="0"/>
              </a:rPr>
              <a:t>Bachelor: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marL="457200" indent="-457200">
              <a:lnSpc>
                <a:spcPct val="100000"/>
              </a:lnSpc>
              <a:spcBef>
                <a:spcPts val="0"/>
              </a:spcBef>
              <a:spcAft>
                <a:spcPts val="0"/>
              </a:spcAft>
              <a:buClr>
                <a:srgbClr val="000000"/>
              </a:buClr>
            </a:pPr>
            <a:r>
              <a:rPr lang="de-DE" sz="2200" b="1" dirty="0">
                <a:solidFill>
                  <a:srgbClr val="000000"/>
                </a:solidFill>
                <a:latin typeface="Calibri" pitchFamily="34" charset="0"/>
              </a:rPr>
              <a:t>3. 	University </a:t>
            </a:r>
            <a:r>
              <a:rPr lang="de-DE" sz="2200" b="1" dirty="0" err="1">
                <a:solidFill>
                  <a:srgbClr val="000000"/>
                </a:solidFill>
                <a:latin typeface="Calibri" pitchFamily="34" charset="0"/>
              </a:rPr>
              <a:t>of</a:t>
            </a:r>
            <a:r>
              <a:rPr lang="de-DE" sz="2200" b="1" dirty="0">
                <a:solidFill>
                  <a:srgbClr val="000000"/>
                </a:solidFill>
                <a:latin typeface="Calibri" pitchFamily="34" charset="0"/>
              </a:rPr>
              <a:t> Vancouver, British Columbia (Canada)</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marL="457200" indent="-457200">
              <a:lnSpc>
                <a:spcPct val="100000"/>
              </a:lnSpc>
              <a:spcBef>
                <a:spcPts val="0"/>
              </a:spcBef>
              <a:spcAft>
                <a:spcPts val="0"/>
              </a:spcAft>
              <a:buClr>
                <a:srgbClr val="000000"/>
              </a:buClr>
              <a:buFont typeface="Symbol" pitchFamily="18" charset="2"/>
              <a:buChar char="-"/>
            </a:pPr>
            <a:r>
              <a:rPr lang="de-DE" sz="2000" dirty="0">
                <a:latin typeface="Calibri" pitchFamily="34" charset="0"/>
              </a:rPr>
              <a:t>4 Plätze für jeweils 1 Semester (Sep-</a:t>
            </a:r>
            <a:r>
              <a:rPr lang="de-DE" sz="2000" dirty="0" err="1">
                <a:latin typeface="Calibri" pitchFamily="34" charset="0"/>
              </a:rPr>
              <a:t>Dec</a:t>
            </a:r>
            <a:r>
              <a:rPr lang="de-DE" sz="2000" dirty="0">
                <a:latin typeface="Calibri" pitchFamily="34" charset="0"/>
              </a:rPr>
              <a:t> oder Jan-Apr)</a:t>
            </a:r>
          </a:p>
          <a:p>
            <a:pPr marL="457200" indent="-457200">
              <a:lnSpc>
                <a:spcPct val="100000"/>
              </a:lnSpc>
              <a:spcBef>
                <a:spcPts val="0"/>
              </a:spcBef>
              <a:spcAft>
                <a:spcPts val="0"/>
              </a:spcAft>
              <a:buClr>
                <a:srgbClr val="000000"/>
              </a:buClr>
              <a:buFont typeface="Symbol" pitchFamily="18" charset="2"/>
              <a:buChar char="-"/>
            </a:pPr>
            <a:r>
              <a:rPr lang="de-DE" sz="2000" dirty="0">
                <a:latin typeface="Calibri" pitchFamily="34" charset="0"/>
              </a:rPr>
              <a:t>Im 5. oder 6. Semester möglich</a:t>
            </a:r>
          </a:p>
          <a:p>
            <a:pPr marL="457200" indent="-457200">
              <a:lnSpc>
                <a:spcPct val="100000"/>
              </a:lnSpc>
              <a:spcBef>
                <a:spcPts val="0"/>
              </a:spcBef>
              <a:spcAft>
                <a:spcPts val="0"/>
              </a:spcAft>
              <a:buClr>
                <a:srgbClr val="000000"/>
              </a:buClr>
              <a:buFont typeface="Symbol" pitchFamily="18" charset="2"/>
              <a:buChar char="-"/>
            </a:pPr>
            <a:r>
              <a:rPr lang="de-DE" sz="2000" dirty="0">
                <a:latin typeface="Calibri" pitchFamily="34" charset="0"/>
              </a:rPr>
              <a:t>Bachelorstudiengang: „Media Studies“</a:t>
            </a:r>
          </a:p>
          <a:p>
            <a:pPr marL="457200" indent="-457200">
              <a:lnSpc>
                <a:spcPct val="100000"/>
              </a:lnSpc>
              <a:spcBef>
                <a:spcPts val="0"/>
              </a:spcBef>
              <a:spcAft>
                <a:spcPts val="0"/>
              </a:spcAft>
              <a:buClr>
                <a:srgbClr val="000000"/>
              </a:buClr>
              <a:buFont typeface="Symbol" pitchFamily="18" charset="2"/>
              <a:buChar char="-"/>
            </a:pPr>
            <a:r>
              <a:rPr lang="de-DE" sz="2000" dirty="0">
                <a:solidFill>
                  <a:srgbClr val="FF0000"/>
                </a:solidFill>
                <a:latin typeface="Calibri" pitchFamily="34" charset="0"/>
              </a:rPr>
              <a:t>Bewerbungsfrist: 31. Januar</a:t>
            </a:r>
          </a:p>
          <a:p>
            <a:pPr>
              <a:lnSpc>
                <a:spcPct val="100000"/>
              </a:lnSpc>
              <a:spcBef>
                <a:spcPts val="0"/>
              </a:spcBef>
              <a:spcAft>
                <a:spcPts val="0"/>
              </a:spcAft>
              <a:buClr>
                <a:srgbClr val="000000"/>
              </a:buClr>
            </a:pPr>
            <a:endParaRPr lang="de-DE" sz="2200" dirty="0">
              <a:latin typeface="Calibri" pitchFamily="34" charset="0"/>
            </a:endParaRPr>
          </a:p>
          <a:p>
            <a:pPr marL="355600" indent="-355600" eaLnBrk="1" hangingPunct="1">
              <a:lnSpc>
                <a:spcPct val="90000"/>
              </a:lnSpc>
              <a:buClr>
                <a:srgbClr val="000000"/>
              </a:buClr>
              <a:buFont typeface="Wingdings" pitchFamily="2" charset="2"/>
              <a:buChar char="§"/>
            </a:pPr>
            <a:r>
              <a:rPr lang="de-DE" sz="2000" b="1" dirty="0">
                <a:latin typeface="Calibri" pitchFamily="34" charset="0"/>
              </a:rPr>
              <a:t>Bewerbungen mit folgenden Unterlagen:</a:t>
            </a:r>
          </a:p>
          <a:p>
            <a:pPr marL="355600" indent="-355600" eaLnBrk="1" hangingPunct="1">
              <a:lnSpc>
                <a:spcPct val="90000"/>
              </a:lnSpc>
              <a:buClr>
                <a:srgbClr val="000000"/>
              </a:buClr>
              <a:buFont typeface="Symbol" pitchFamily="18" charset="2"/>
              <a:buChar char="-"/>
            </a:pPr>
            <a:r>
              <a:rPr lang="de-DE" sz="2000" dirty="0">
                <a:latin typeface="Calibri" pitchFamily="34" charset="0"/>
              </a:rPr>
              <a:t>Motivationsschreiben + Lebenslauf (englisch)</a:t>
            </a:r>
          </a:p>
          <a:p>
            <a:pPr marL="355600" indent="-355600" eaLnBrk="1" hangingPunct="1">
              <a:lnSpc>
                <a:spcPct val="90000"/>
              </a:lnSpc>
              <a:buClr>
                <a:srgbClr val="000000"/>
              </a:buClr>
              <a:buFont typeface="Symbol" pitchFamily="18" charset="2"/>
              <a:buChar char="-"/>
            </a:pPr>
            <a:r>
              <a:rPr lang="de-DE" sz="2000" dirty="0">
                <a:latin typeface="Calibri" pitchFamily="34" charset="0"/>
              </a:rPr>
              <a:t>Übersicht über das bisherige Studium (Campus-Management inkl. aller Noten)</a:t>
            </a:r>
          </a:p>
          <a:p>
            <a:pPr marL="355600" indent="-355600" eaLnBrk="1" hangingPunct="1">
              <a:lnSpc>
                <a:spcPct val="90000"/>
              </a:lnSpc>
              <a:buClr>
                <a:srgbClr val="000000"/>
              </a:buClr>
              <a:buFont typeface="Symbol" pitchFamily="18" charset="2"/>
              <a:buChar char="-"/>
            </a:pPr>
            <a:r>
              <a:rPr lang="de-DE" sz="2000" dirty="0">
                <a:latin typeface="Calibri" pitchFamily="34" charset="0"/>
              </a:rPr>
              <a:t>Kopie Abiturzeugnis</a:t>
            </a:r>
          </a:p>
          <a:p>
            <a:pPr marL="355600" indent="-355600" eaLnBrk="1" hangingPunct="1">
              <a:lnSpc>
                <a:spcPct val="90000"/>
              </a:lnSpc>
              <a:buClr>
                <a:srgbClr val="000000"/>
              </a:buClr>
              <a:buFont typeface="Symbol" pitchFamily="18" charset="2"/>
              <a:buChar char="-"/>
            </a:pPr>
            <a:r>
              <a:rPr lang="de-DE" sz="2000" dirty="0">
                <a:latin typeface="Calibri" pitchFamily="34" charset="0"/>
              </a:rPr>
              <a:t>Zertifikat über Englischkenntnisse (TOEFL-Test mindestens Paper 550 bzw. Internet 90 oder IELTS mindestens 6.5) </a:t>
            </a:r>
          </a:p>
          <a:p>
            <a:pPr marL="457200" indent="-457200">
              <a:lnSpc>
                <a:spcPct val="100000"/>
              </a:lnSpc>
              <a:spcBef>
                <a:spcPts val="1800"/>
              </a:spcBef>
              <a:spcAft>
                <a:spcPts val="0"/>
              </a:spcAft>
              <a:buClr>
                <a:srgbClr val="000000"/>
              </a:buClr>
            </a:pPr>
            <a:endParaRPr lang="de-DE" sz="2200" dirty="0">
              <a:solidFill>
                <a:srgbClr val="000000"/>
              </a:solidFill>
              <a:latin typeface="Calibri" pitchFamily="34" charset="0"/>
            </a:endParaRPr>
          </a:p>
        </p:txBody>
      </p:sp>
    </p:spTree>
    <p:extLst>
      <p:ext uri="{BB962C8B-B14F-4D97-AF65-F5344CB8AC3E}">
        <p14:creationId xmlns:p14="http://schemas.microsoft.com/office/powerpoint/2010/main" val="145684519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832475" cy="908051"/>
          </a:xfrm>
        </p:spPr>
        <p:txBody>
          <a:bodyPr/>
          <a:lstStyle/>
          <a:p>
            <a:r>
              <a:rPr lang="de-DE" sz="2800" b="1" dirty="0">
                <a:solidFill>
                  <a:srgbClr val="000000"/>
                </a:solidFill>
                <a:latin typeface="Calibri" pitchFamily="34" charset="0"/>
              </a:rPr>
              <a:t>Bachelor/Master: </a:t>
            </a:r>
            <a:br>
              <a:rPr lang="de-DE" sz="2800" b="1" dirty="0">
                <a:solidFill>
                  <a:srgbClr val="000000"/>
                </a:solidFill>
                <a:latin typeface="Calibri" pitchFamily="34" charset="0"/>
              </a:rPr>
            </a:br>
            <a:r>
              <a:rPr lang="de-DE" sz="2800" b="1" dirty="0">
                <a:solidFill>
                  <a:srgbClr val="000000"/>
                </a:solidFill>
                <a:latin typeface="Calibri" pitchFamily="34" charset="0"/>
              </a:rPr>
              <a:t>weitere Austauschprogramme</a:t>
            </a:r>
          </a:p>
        </p:txBody>
      </p:sp>
      <p:sp>
        <p:nvSpPr>
          <p:cNvPr id="629763" name="Rectangle 3"/>
          <p:cNvSpPr>
            <a:spLocks noGrp="1" noChangeArrowheads="1"/>
          </p:cNvSpPr>
          <p:nvPr>
            <p:ph type="body" idx="1"/>
          </p:nvPr>
        </p:nvSpPr>
        <p:spPr>
          <a:xfrm>
            <a:off x="539750" y="98072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a:lnSpc>
                <a:spcPct val="100000"/>
              </a:lnSpc>
              <a:spcBef>
                <a:spcPts val="0"/>
              </a:spcBef>
              <a:spcAft>
                <a:spcPts val="0"/>
              </a:spcAft>
              <a:buClr>
                <a:srgbClr val="000000"/>
              </a:buClr>
            </a:pPr>
            <a:r>
              <a:rPr lang="de-DE" sz="2200" b="1" dirty="0">
                <a:solidFill>
                  <a:srgbClr val="000000"/>
                </a:solidFill>
                <a:latin typeface="Calibri" pitchFamily="34" charset="0"/>
              </a:rPr>
              <a:t>4. </a:t>
            </a:r>
            <a:r>
              <a:rPr lang="de-DE" sz="2200" b="1" dirty="0" err="1">
                <a:solidFill>
                  <a:srgbClr val="000000"/>
                </a:solidFill>
                <a:latin typeface="Calibri" pitchFamily="34" charset="0"/>
              </a:rPr>
              <a:t>Hebrew</a:t>
            </a:r>
            <a:r>
              <a:rPr lang="de-DE" sz="2200" b="1" dirty="0">
                <a:solidFill>
                  <a:srgbClr val="000000"/>
                </a:solidFill>
                <a:latin typeface="Calibri" pitchFamily="34" charset="0"/>
              </a:rPr>
              <a:t> University in Jerusalem, Israel</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303" y="3806075"/>
            <a:ext cx="3419872" cy="2561484"/>
          </a:xfrm>
          <a:prstGeom prst="rect">
            <a:avLst/>
          </a:prstGeom>
        </p:spPr>
      </p:pic>
      <p:sp>
        <p:nvSpPr>
          <p:cNvPr id="3" name="Rechteck 2"/>
          <p:cNvSpPr/>
          <p:nvPr/>
        </p:nvSpPr>
        <p:spPr>
          <a:xfrm>
            <a:off x="611560" y="1700808"/>
            <a:ext cx="6246440" cy="2862322"/>
          </a:xfrm>
          <a:prstGeom prst="rect">
            <a:avLst/>
          </a:prstGeom>
        </p:spPr>
        <p:txBody>
          <a:bodyPr wrap="square">
            <a:spAutoFit/>
          </a:bodyPr>
          <a:lstStyle/>
          <a:p>
            <a:pPr marL="342900" indent="-342900">
              <a:lnSpc>
                <a:spcPct val="100000"/>
              </a:lnSpc>
              <a:spcBef>
                <a:spcPts val="0"/>
              </a:spcBef>
              <a:spcAft>
                <a:spcPts val="0"/>
              </a:spcAft>
              <a:buClr>
                <a:srgbClr val="000000"/>
              </a:buClr>
              <a:buFont typeface="Arial" pitchFamily="34" charset="0"/>
              <a:buChar char="•"/>
            </a:pPr>
            <a:r>
              <a:rPr lang="de-DE" dirty="0">
                <a:latin typeface="Calibri" pitchFamily="34" charset="0"/>
              </a:rPr>
              <a:t>Studienaufenthalt nur im WS möglich – </a:t>
            </a:r>
            <a:r>
              <a:rPr lang="de-DE" dirty="0">
                <a:solidFill>
                  <a:srgbClr val="FF0000"/>
                </a:solidFill>
                <a:latin typeface="Calibri" pitchFamily="34" charset="0"/>
              </a:rPr>
              <a:t>Studium für ISAP-Finanzierung notwendig</a:t>
            </a:r>
          </a:p>
          <a:p>
            <a:pPr marL="342900" indent="-342900">
              <a:lnSpc>
                <a:spcPct val="100000"/>
              </a:lnSpc>
              <a:spcBef>
                <a:spcPts val="0"/>
              </a:spcBef>
              <a:spcAft>
                <a:spcPts val="0"/>
              </a:spcAft>
              <a:buClr>
                <a:srgbClr val="000000"/>
              </a:buClr>
              <a:buFont typeface="Arial" pitchFamily="34" charset="0"/>
              <a:buChar char="•"/>
            </a:pPr>
            <a:endParaRPr lang="de-DE" dirty="0">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dirty="0">
                <a:latin typeface="Calibri" pitchFamily="34" charset="0"/>
              </a:rPr>
              <a:t>Kursangebote auch auf Englisch, auch in Kommunikationswissenschaft</a:t>
            </a:r>
          </a:p>
          <a:p>
            <a:pPr marL="342900" indent="-342900">
              <a:lnSpc>
                <a:spcPct val="100000"/>
              </a:lnSpc>
              <a:spcBef>
                <a:spcPts val="0"/>
              </a:spcBef>
              <a:spcAft>
                <a:spcPts val="0"/>
              </a:spcAft>
              <a:buClr>
                <a:srgbClr val="000000"/>
              </a:buClr>
              <a:buFont typeface="Arial" pitchFamily="34" charset="0"/>
              <a:buChar char="•"/>
            </a:pPr>
            <a:endParaRPr lang="de-DE" dirty="0">
              <a:latin typeface="Calibri" pitchFamily="34" charset="0"/>
            </a:endParaRPr>
          </a:p>
          <a:p>
            <a:pPr marL="342900" indent="-342900">
              <a:lnSpc>
                <a:spcPct val="100000"/>
              </a:lnSpc>
              <a:spcBef>
                <a:spcPts val="0"/>
              </a:spcBef>
              <a:spcAft>
                <a:spcPts val="0"/>
              </a:spcAft>
              <a:buClr>
                <a:srgbClr val="000000"/>
              </a:buClr>
              <a:buFont typeface="Arial" pitchFamily="34" charset="0"/>
              <a:buChar char="•"/>
            </a:pPr>
            <a:r>
              <a:rPr lang="de-DE" dirty="0">
                <a:solidFill>
                  <a:srgbClr val="FF0000"/>
                </a:solidFill>
                <a:latin typeface="Calibri" pitchFamily="34" charset="0"/>
              </a:rPr>
              <a:t>Finanzierung des Aufenthalts durch ISAP</a:t>
            </a:r>
          </a:p>
          <a:p>
            <a:pPr marL="342900" indent="-342900">
              <a:lnSpc>
                <a:spcPct val="100000"/>
              </a:lnSpc>
              <a:spcBef>
                <a:spcPts val="0"/>
              </a:spcBef>
              <a:spcAft>
                <a:spcPts val="0"/>
              </a:spcAft>
              <a:buClr>
                <a:srgbClr val="000000"/>
              </a:buClr>
              <a:buFont typeface="Arial" pitchFamily="34" charset="0"/>
              <a:buChar char="•"/>
            </a:pPr>
            <a:r>
              <a:rPr lang="de-DE" dirty="0">
                <a:latin typeface="Calibri" pitchFamily="34" charset="0"/>
              </a:rPr>
              <a:t>= Monatspauschale von 1125€</a:t>
            </a:r>
          </a:p>
          <a:p>
            <a:pPr marL="342900" indent="-342900">
              <a:lnSpc>
                <a:spcPct val="100000"/>
              </a:lnSpc>
              <a:spcBef>
                <a:spcPts val="0"/>
              </a:spcBef>
              <a:spcAft>
                <a:spcPts val="0"/>
              </a:spcAft>
              <a:buClr>
                <a:srgbClr val="000000"/>
              </a:buClr>
              <a:buFont typeface="Arial" pitchFamily="34" charset="0"/>
              <a:buChar char="•"/>
            </a:pPr>
            <a:r>
              <a:rPr lang="de-DE" dirty="0">
                <a:latin typeface="Calibri" pitchFamily="34" charset="0"/>
              </a:rPr>
              <a:t>= Reisekostenpauschale von 400€</a:t>
            </a:r>
          </a:p>
          <a:p>
            <a:pPr marL="342900" indent="-342900">
              <a:lnSpc>
                <a:spcPct val="100000"/>
              </a:lnSpc>
              <a:spcBef>
                <a:spcPts val="0"/>
              </a:spcBef>
              <a:spcAft>
                <a:spcPts val="0"/>
              </a:spcAft>
              <a:buClr>
                <a:srgbClr val="000000"/>
              </a:buClr>
              <a:buFont typeface="Arial" pitchFamily="34" charset="0"/>
              <a:buChar char="•"/>
            </a:pPr>
            <a:r>
              <a:rPr lang="de-DE" dirty="0">
                <a:latin typeface="Calibri" pitchFamily="34" charset="0"/>
              </a:rPr>
              <a:t>= AKV-Pauschale von 35€/Monat</a:t>
            </a:r>
          </a:p>
        </p:txBody>
      </p:sp>
    </p:spTree>
    <p:extLst>
      <p:ext uri="{BB962C8B-B14F-4D97-AF65-F5344CB8AC3E}">
        <p14:creationId xmlns:p14="http://schemas.microsoft.com/office/powerpoint/2010/main" val="23718679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832475" cy="908051"/>
          </a:xfrm>
        </p:spPr>
        <p:txBody>
          <a:bodyPr/>
          <a:lstStyle/>
          <a:p>
            <a:r>
              <a:rPr lang="de-DE" sz="2800" b="1" dirty="0">
                <a:solidFill>
                  <a:srgbClr val="000000"/>
                </a:solidFill>
                <a:latin typeface="Calibri" pitchFamily="34" charset="0"/>
              </a:rPr>
              <a:t>Bachelor/Master: </a:t>
            </a:r>
            <a:br>
              <a:rPr lang="de-DE" sz="2800" b="1" dirty="0">
                <a:solidFill>
                  <a:srgbClr val="000000"/>
                </a:solidFill>
                <a:latin typeface="Calibri" pitchFamily="34" charset="0"/>
              </a:rPr>
            </a:br>
            <a:r>
              <a:rPr lang="de-DE" sz="2800" b="1" dirty="0">
                <a:solidFill>
                  <a:srgbClr val="000000"/>
                </a:solidFill>
                <a:latin typeface="Calibri" pitchFamily="34" charset="0"/>
              </a:rPr>
              <a:t>weitere Austauschprogramme</a:t>
            </a:r>
          </a:p>
        </p:txBody>
      </p:sp>
      <p:sp>
        <p:nvSpPr>
          <p:cNvPr id="629763" name="Rectangle 3"/>
          <p:cNvSpPr>
            <a:spLocks noGrp="1" noChangeArrowheads="1"/>
          </p:cNvSpPr>
          <p:nvPr>
            <p:ph type="body" idx="1"/>
          </p:nvPr>
        </p:nvSpPr>
        <p:spPr>
          <a:xfrm>
            <a:off x="539750" y="98072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a:lnSpc>
                <a:spcPct val="100000"/>
              </a:lnSpc>
              <a:spcBef>
                <a:spcPts val="0"/>
              </a:spcBef>
              <a:spcAft>
                <a:spcPts val="0"/>
              </a:spcAft>
              <a:buClr>
                <a:srgbClr val="000000"/>
              </a:buClr>
            </a:pPr>
            <a:r>
              <a:rPr lang="de-DE" sz="2200" b="1" dirty="0">
                <a:solidFill>
                  <a:srgbClr val="000000"/>
                </a:solidFill>
                <a:latin typeface="Calibri" pitchFamily="34" charset="0"/>
              </a:rPr>
              <a:t>4. </a:t>
            </a:r>
            <a:r>
              <a:rPr lang="de-DE" sz="2200" b="1" dirty="0" err="1">
                <a:solidFill>
                  <a:srgbClr val="000000"/>
                </a:solidFill>
                <a:latin typeface="Calibri" pitchFamily="34" charset="0"/>
              </a:rPr>
              <a:t>Hebrew</a:t>
            </a:r>
            <a:r>
              <a:rPr lang="de-DE" sz="2200" b="1" dirty="0">
                <a:solidFill>
                  <a:srgbClr val="000000"/>
                </a:solidFill>
                <a:latin typeface="Calibri" pitchFamily="34" charset="0"/>
              </a:rPr>
              <a:t> University in Jerusalem, Israel</a:t>
            </a:r>
          </a:p>
          <a:p>
            <a:pPr marL="355600" indent="-3556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3 Plätze für WS (Okt-Jan)</a:t>
            </a:r>
          </a:p>
          <a:p>
            <a:pPr marL="355600" indent="-3556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Reguläres Studium und Finanzierung über ISAP</a:t>
            </a:r>
          </a:p>
          <a:p>
            <a:pPr marL="355600" indent="-355600">
              <a:lnSpc>
                <a:spcPct val="100000"/>
              </a:lnSpc>
              <a:spcBef>
                <a:spcPts val="0"/>
              </a:spcBef>
              <a:spcAft>
                <a:spcPts val="0"/>
              </a:spcAft>
              <a:buClr>
                <a:srgbClr val="000000"/>
              </a:buClr>
              <a:buFont typeface="Symbol" pitchFamily="18" charset="2"/>
              <a:buChar char="-"/>
            </a:pPr>
            <a:r>
              <a:rPr lang="de-DE" sz="2000" dirty="0">
                <a:solidFill>
                  <a:srgbClr val="FF0000"/>
                </a:solidFill>
                <a:latin typeface="Calibri" pitchFamily="34" charset="0"/>
              </a:rPr>
              <a:t>Bewerbungsfrist: 31. Januar </a:t>
            </a:r>
          </a:p>
          <a:p>
            <a:pPr marL="355600" indent="-355600">
              <a:lnSpc>
                <a:spcPct val="100000"/>
              </a:lnSpc>
              <a:spcBef>
                <a:spcPts val="0"/>
              </a:spcBef>
              <a:spcAft>
                <a:spcPts val="0"/>
              </a:spcAft>
              <a:buClr>
                <a:srgbClr val="000000"/>
              </a:buClr>
              <a:buFont typeface="Symbol" pitchFamily="18" charset="2"/>
              <a:buChar char="-"/>
            </a:pPr>
            <a:endParaRPr lang="de-DE" sz="2200" dirty="0">
              <a:solidFill>
                <a:srgbClr val="000000"/>
              </a:solidFill>
              <a:latin typeface="Calibri" pitchFamily="34" charset="0"/>
            </a:endParaRPr>
          </a:p>
          <a:p>
            <a:r>
              <a:rPr lang="de-DE" sz="2000" b="1" dirty="0">
                <a:latin typeface="Calibri" pitchFamily="34" charset="0"/>
                <a:cs typeface="Calibri" pitchFamily="34" charset="0"/>
              </a:rPr>
              <a:t>Bewerbungen mit folgenden Unterlagen:</a:t>
            </a:r>
          </a:p>
          <a:p>
            <a:pPr marL="342900" indent="-342900">
              <a:buFont typeface="Symbol" pitchFamily="18" charset="2"/>
              <a:buChar char="-"/>
            </a:pPr>
            <a:r>
              <a:rPr lang="de-DE" sz="2000" dirty="0">
                <a:latin typeface="Calibri" panose="020F0502020204030204" pitchFamily="34" charset="0"/>
              </a:rPr>
              <a:t>Motivationsschreiben (2-3 Seiten, englisch) </a:t>
            </a:r>
          </a:p>
          <a:p>
            <a:pPr marL="342900" indent="-342900">
              <a:buFont typeface="Symbol" pitchFamily="18" charset="2"/>
              <a:buChar char="-"/>
            </a:pPr>
            <a:r>
              <a:rPr lang="de-DE" sz="2000" dirty="0">
                <a:latin typeface="Calibri" panose="020F0502020204030204" pitchFamily="34" charset="0"/>
              </a:rPr>
              <a:t>tabellarischer Lebenslauf mit Passfoto (englisch) </a:t>
            </a:r>
          </a:p>
          <a:p>
            <a:pPr marL="342900" indent="-342900">
              <a:buFont typeface="Symbol" pitchFamily="18" charset="2"/>
              <a:buChar char="-"/>
            </a:pPr>
            <a:r>
              <a:rPr lang="de-DE" sz="2000" dirty="0">
                <a:latin typeface="Calibri" panose="020F0502020204030204" pitchFamily="34" charset="0"/>
              </a:rPr>
              <a:t>CM-Ausdruck mit Noten aus dem bisherigen Masterstudium</a:t>
            </a:r>
          </a:p>
          <a:p>
            <a:pPr marL="342900" indent="-342900">
              <a:buFont typeface="Symbol" pitchFamily="18" charset="2"/>
              <a:buChar char="-"/>
            </a:pPr>
            <a:r>
              <a:rPr lang="de-DE" sz="2000" dirty="0">
                <a:latin typeface="Calibri" panose="020F0502020204030204" pitchFamily="34" charset="0"/>
              </a:rPr>
              <a:t>Ggf. auch BA-Abschlusszeugnis (in Englisch) für Master-</a:t>
            </a:r>
            <a:r>
              <a:rPr lang="de-DE" sz="2000" dirty="0" err="1">
                <a:latin typeface="Calibri" panose="020F0502020204030204" pitchFamily="34" charset="0"/>
              </a:rPr>
              <a:t>BewerberInnen</a:t>
            </a:r>
            <a:endParaRPr lang="de-DE" sz="2000" dirty="0">
              <a:latin typeface="Calibri" panose="020F0502020204030204" pitchFamily="34" charset="0"/>
            </a:endParaRPr>
          </a:p>
          <a:p>
            <a:pPr marL="342900" indent="-342900">
              <a:buFont typeface="Symbol" pitchFamily="18" charset="2"/>
              <a:buChar char="-"/>
            </a:pPr>
            <a:r>
              <a:rPr lang="de-DE" sz="2000" dirty="0">
                <a:latin typeface="Calibri" panose="020F0502020204030204" pitchFamily="34" charset="0"/>
              </a:rPr>
              <a:t>aktuelle Immatrikulationsbescheinigung </a:t>
            </a:r>
          </a:p>
          <a:p>
            <a:pPr marL="342900" indent="-342900">
              <a:buFont typeface="Symbol" pitchFamily="18" charset="2"/>
              <a:buChar char="-"/>
            </a:pPr>
            <a:r>
              <a:rPr lang="de-DE" sz="2000" dirty="0">
                <a:latin typeface="Calibri" panose="020F0502020204030204" pitchFamily="34" charset="0"/>
              </a:rPr>
              <a:t>TOEFL-Test mind. 90 </a:t>
            </a:r>
            <a:r>
              <a:rPr lang="de-DE" sz="2000" i="1" dirty="0">
                <a:latin typeface="Calibri" panose="020F0502020204030204" pitchFamily="34" charset="0"/>
              </a:rPr>
              <a:t>oder</a:t>
            </a:r>
            <a:r>
              <a:rPr lang="de-DE" sz="2000" dirty="0">
                <a:latin typeface="Calibri" panose="020F0502020204030204" pitchFamily="34" charset="0"/>
              </a:rPr>
              <a:t> IELTS mindestens 6.5 </a:t>
            </a:r>
            <a:r>
              <a:rPr lang="de-DE" sz="2000" i="1" dirty="0">
                <a:latin typeface="Calibri" panose="020F0502020204030204" pitchFamily="34" charset="0"/>
              </a:rPr>
              <a:t>oder</a:t>
            </a:r>
            <a:r>
              <a:rPr lang="de-DE" sz="2000" dirty="0">
                <a:latin typeface="Calibri" panose="020F0502020204030204" pitchFamily="34" charset="0"/>
              </a:rPr>
              <a:t> ESOL mind. CAE oder CPE</a:t>
            </a:r>
          </a:p>
          <a:p>
            <a:r>
              <a:rPr lang="de-DE" sz="2000" dirty="0">
                <a:solidFill>
                  <a:srgbClr val="000000"/>
                </a:solidFill>
                <a:latin typeface="Calibri" pitchFamily="34" charset="0"/>
                <a:sym typeface="Wingdings" pitchFamily="2" charset="2"/>
              </a:rPr>
              <a:t> Abschluss Bewerbungsverfahren: Anfang März</a:t>
            </a:r>
            <a:endParaRPr lang="de-DE" sz="2000" dirty="0">
              <a:solidFill>
                <a:srgbClr val="000000"/>
              </a:solidFill>
              <a:latin typeface="Calibri" pitchFamily="34" charset="0"/>
            </a:endParaRPr>
          </a:p>
        </p:txBody>
      </p:sp>
    </p:spTree>
    <p:extLst>
      <p:ext uri="{BB962C8B-B14F-4D97-AF65-F5344CB8AC3E}">
        <p14:creationId xmlns:p14="http://schemas.microsoft.com/office/powerpoint/2010/main" val="208717168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832475" cy="908051"/>
          </a:xfrm>
        </p:spPr>
        <p:txBody>
          <a:bodyPr/>
          <a:lstStyle/>
          <a:p>
            <a:r>
              <a:rPr lang="de-DE" sz="2800" b="1" dirty="0">
                <a:solidFill>
                  <a:srgbClr val="000000"/>
                </a:solidFill>
                <a:latin typeface="Calibri" pitchFamily="34" charset="0"/>
              </a:rPr>
              <a:t>Master: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a:lnSpc>
                <a:spcPct val="100000"/>
              </a:lnSpc>
              <a:spcBef>
                <a:spcPts val="0"/>
              </a:spcBef>
              <a:spcAft>
                <a:spcPts val="0"/>
              </a:spcAft>
              <a:buClr>
                <a:srgbClr val="000000"/>
              </a:buClr>
            </a:pPr>
            <a:r>
              <a:rPr lang="de-DE" sz="2200" b="1" dirty="0">
                <a:solidFill>
                  <a:srgbClr val="000000"/>
                </a:solidFill>
                <a:latin typeface="Calibri" pitchFamily="34" charset="0"/>
              </a:rPr>
              <a:t>5. University </a:t>
            </a:r>
            <a:r>
              <a:rPr lang="de-DE" sz="2200" b="1" dirty="0" err="1">
                <a:solidFill>
                  <a:srgbClr val="000000"/>
                </a:solidFill>
                <a:latin typeface="Calibri" pitchFamily="34" charset="0"/>
              </a:rPr>
              <a:t>of</a:t>
            </a:r>
            <a:r>
              <a:rPr lang="de-DE" sz="2200" b="1" dirty="0">
                <a:solidFill>
                  <a:srgbClr val="000000"/>
                </a:solidFill>
                <a:latin typeface="Calibri" pitchFamily="34" charset="0"/>
              </a:rPr>
              <a:t> Illinois at Chicago </a:t>
            </a:r>
            <a:r>
              <a:rPr lang="de-DE" sz="2200" b="1" dirty="0">
                <a:solidFill>
                  <a:srgbClr val="FF0000"/>
                </a:solidFill>
                <a:latin typeface="Calibri" pitchFamily="34" charset="0"/>
              </a:rPr>
              <a:t>– derzeit ausgesetzt bis zum Abschluss eines neuen Vertrags, alle Informationen unter Vorbehalt</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a:lnSpc>
                <a:spcPct val="100000"/>
              </a:lnSpc>
              <a:spcBef>
                <a:spcPts val="0"/>
              </a:spcBef>
              <a:spcAft>
                <a:spcPts val="0"/>
              </a:spcAft>
              <a:buClr>
                <a:srgbClr val="000000"/>
              </a:buClr>
            </a:pPr>
            <a:r>
              <a:rPr lang="de-DE" sz="2200" dirty="0">
                <a:solidFill>
                  <a:srgbClr val="000000"/>
                </a:solidFill>
                <a:latin typeface="Calibri" pitchFamily="34" charset="0"/>
              </a:rPr>
              <a:t>- Research-Master: </a:t>
            </a:r>
            <a:r>
              <a:rPr lang="de-DE" sz="2200" dirty="0">
                <a:solidFill>
                  <a:srgbClr val="000000"/>
                </a:solidFill>
                <a:latin typeface="Calibri" pitchFamily="34" charset="0"/>
                <a:hlinkClick r:id="rId3"/>
              </a:rPr>
              <a:t>http://catalog.uic.edu/gcat/colleges-schools/liberal-arts-sciences/comm/ma/</a:t>
            </a:r>
            <a:r>
              <a:rPr lang="de-DE" sz="2200" dirty="0">
                <a:solidFill>
                  <a:srgbClr val="000000"/>
                </a:solidFill>
                <a:latin typeface="Calibri" pitchFamily="34" charset="0"/>
              </a:rPr>
              <a:t> </a:t>
            </a:r>
          </a:p>
          <a:p>
            <a:pPr>
              <a:lnSpc>
                <a:spcPct val="100000"/>
              </a:lnSpc>
              <a:spcBef>
                <a:spcPts val="0"/>
              </a:spcBef>
              <a:spcAft>
                <a:spcPts val="0"/>
              </a:spcAft>
              <a:buClr>
                <a:srgbClr val="000000"/>
              </a:buClr>
            </a:pPr>
            <a:endParaRPr lang="de-DE" sz="2200" dirty="0">
              <a:solidFill>
                <a:srgbClr val="000000"/>
              </a:solidFill>
              <a:latin typeface="Calibri" pitchFamily="34" charset="0"/>
            </a:endParaRPr>
          </a:p>
          <a:p>
            <a:pPr>
              <a:lnSpc>
                <a:spcPct val="100000"/>
              </a:lnSpc>
              <a:spcBef>
                <a:spcPts val="0"/>
              </a:spcBef>
              <a:spcAft>
                <a:spcPts val="0"/>
              </a:spcAft>
              <a:buClr>
                <a:srgbClr val="000000"/>
              </a:buClr>
            </a:pPr>
            <a:r>
              <a:rPr lang="de-DE" sz="2400" dirty="0">
                <a:solidFill>
                  <a:srgbClr val="000000"/>
                </a:solidFill>
                <a:latin typeface="Calibri" pitchFamily="34" charset="0"/>
              </a:rPr>
              <a:t>- </a:t>
            </a:r>
            <a:r>
              <a:rPr lang="de-DE" sz="2200" dirty="0">
                <a:solidFill>
                  <a:srgbClr val="000000"/>
                </a:solidFill>
                <a:latin typeface="Calibri" pitchFamily="34" charset="0"/>
              </a:rPr>
              <a:t>Semestergebühren von ca. 570 USD </a:t>
            </a:r>
          </a:p>
          <a:p>
            <a:pPr>
              <a:lnSpc>
                <a:spcPct val="100000"/>
              </a:lnSpc>
              <a:spcBef>
                <a:spcPts val="0"/>
              </a:spcBef>
              <a:spcAft>
                <a:spcPts val="0"/>
              </a:spcAft>
              <a:buClr>
                <a:srgbClr val="000000"/>
              </a:buClr>
            </a:pPr>
            <a:endParaRPr lang="de-DE" sz="2200" dirty="0">
              <a:solidFill>
                <a:srgbClr val="000000"/>
              </a:solidFill>
              <a:latin typeface="Calibri" pitchFamily="34" charset="0"/>
            </a:endParaRPr>
          </a:p>
          <a:p>
            <a:pPr>
              <a:lnSpc>
                <a:spcPct val="100000"/>
              </a:lnSpc>
              <a:spcBef>
                <a:spcPts val="0"/>
              </a:spcBef>
              <a:spcAft>
                <a:spcPts val="0"/>
              </a:spcAft>
              <a:buClr>
                <a:srgbClr val="000000"/>
              </a:buClr>
            </a:pPr>
            <a:r>
              <a:rPr lang="de-DE" sz="2200" dirty="0">
                <a:solidFill>
                  <a:srgbClr val="000000"/>
                </a:solidFill>
                <a:latin typeface="Calibri" pitchFamily="34" charset="0"/>
              </a:rPr>
              <a:t>- Finanzierung von Reise und Aufenthalt nötig (</a:t>
            </a:r>
            <a:r>
              <a:rPr lang="de-DE" sz="2200" dirty="0" err="1">
                <a:solidFill>
                  <a:srgbClr val="000000"/>
                </a:solidFill>
                <a:latin typeface="Calibri" pitchFamily="34" charset="0"/>
              </a:rPr>
              <a:t>Promos</a:t>
            </a:r>
            <a:r>
              <a:rPr lang="de-DE" sz="2200" dirty="0">
                <a:solidFill>
                  <a:srgbClr val="000000"/>
                </a:solidFill>
                <a:latin typeface="Calibri" pitchFamily="34" charset="0"/>
              </a:rPr>
              <a:t>, </a:t>
            </a:r>
            <a:r>
              <a:rPr lang="de-DE" sz="2200" dirty="0" err="1">
                <a:solidFill>
                  <a:srgbClr val="000000"/>
                </a:solidFill>
                <a:latin typeface="Calibri" pitchFamily="34" charset="0"/>
              </a:rPr>
              <a:t>Auslandsbafög</a:t>
            </a:r>
            <a:r>
              <a:rPr lang="de-DE" sz="2200" dirty="0">
                <a:solidFill>
                  <a:srgbClr val="000000"/>
                </a:solidFill>
                <a:latin typeface="Calibri" pitchFamily="34" charset="0"/>
              </a:rPr>
              <a:t>, Stiftungen...)</a:t>
            </a:r>
          </a:p>
          <a:p>
            <a:pPr marL="457200" indent="-457200">
              <a:lnSpc>
                <a:spcPct val="100000"/>
              </a:lnSpc>
              <a:spcBef>
                <a:spcPts val="0"/>
              </a:spcBef>
              <a:spcAft>
                <a:spcPts val="0"/>
              </a:spcAft>
              <a:buClr>
                <a:srgbClr val="000000"/>
              </a:buClr>
              <a:buFontTx/>
              <a:buChar char="-"/>
            </a:pPr>
            <a:endParaRPr lang="de-DE" sz="2200" dirty="0">
              <a:solidFill>
                <a:srgbClr val="000000"/>
              </a:solidFill>
              <a:latin typeface="Calibri" pitchFamily="34" charset="0"/>
            </a:endParaRPr>
          </a:p>
          <a:p>
            <a:pPr marL="457200" indent="-457200">
              <a:lnSpc>
                <a:spcPct val="100000"/>
              </a:lnSpc>
              <a:spcBef>
                <a:spcPts val="0"/>
              </a:spcBef>
              <a:spcAft>
                <a:spcPts val="0"/>
              </a:spcAft>
              <a:buClr>
                <a:srgbClr val="000000"/>
              </a:buClr>
              <a:buFontTx/>
              <a:buChar char="-"/>
            </a:pPr>
            <a:r>
              <a:rPr lang="de-DE" sz="2200" dirty="0">
                <a:solidFill>
                  <a:srgbClr val="000000"/>
                </a:solidFill>
                <a:latin typeface="Calibri" pitchFamily="34" charset="0"/>
              </a:rPr>
              <a:t>Visa-Prozeduren beachten!</a:t>
            </a:r>
          </a:p>
          <a:p>
            <a:pPr marL="457200" indent="-457200">
              <a:lnSpc>
                <a:spcPct val="100000"/>
              </a:lnSpc>
              <a:spcBef>
                <a:spcPts val="1800"/>
              </a:spcBef>
              <a:spcAft>
                <a:spcPts val="0"/>
              </a:spcAft>
              <a:buClr>
                <a:srgbClr val="000000"/>
              </a:buClr>
            </a:pPr>
            <a:endParaRPr lang="de-DE" sz="2200" dirty="0">
              <a:solidFill>
                <a:srgbClr val="000000"/>
              </a:solidFill>
              <a:latin typeface="Calibri" pitchFamily="34"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4318050"/>
            <a:ext cx="3506793" cy="2370592"/>
          </a:xfrm>
          <a:prstGeom prst="rect">
            <a:avLst/>
          </a:prstGeom>
        </p:spPr>
      </p:pic>
    </p:spTree>
    <p:extLst>
      <p:ext uri="{BB962C8B-B14F-4D97-AF65-F5344CB8AC3E}">
        <p14:creationId xmlns:p14="http://schemas.microsoft.com/office/powerpoint/2010/main" val="310711303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0000"/>
                </a:solidFill>
                <a:latin typeface="Calibri" pitchFamily="34" charset="0"/>
              </a:rPr>
              <a:t>Master: weitere Austauschprogramme</a:t>
            </a:r>
            <a:endParaRPr lang="de-DE" sz="2800" dirty="0"/>
          </a:p>
        </p:txBody>
      </p:sp>
      <p:sp>
        <p:nvSpPr>
          <p:cNvPr id="3" name="Inhaltsplatzhalter 2"/>
          <p:cNvSpPr>
            <a:spLocks noGrp="1"/>
          </p:cNvSpPr>
          <p:nvPr>
            <p:ph idx="1"/>
          </p:nvPr>
        </p:nvSpPr>
        <p:spPr/>
        <p:txBody>
          <a:bodyPr/>
          <a:lstStyle/>
          <a:p>
            <a:pPr>
              <a:lnSpc>
                <a:spcPct val="100000"/>
              </a:lnSpc>
              <a:spcBef>
                <a:spcPts val="0"/>
              </a:spcBef>
              <a:spcAft>
                <a:spcPts val="0"/>
              </a:spcAft>
              <a:buClr>
                <a:srgbClr val="000000"/>
              </a:buClr>
            </a:pPr>
            <a:r>
              <a:rPr lang="de-DE" sz="2200" b="1" dirty="0">
                <a:solidFill>
                  <a:srgbClr val="000000"/>
                </a:solidFill>
                <a:latin typeface="Calibri" pitchFamily="34" charset="0"/>
              </a:rPr>
              <a:t>5. University </a:t>
            </a:r>
            <a:r>
              <a:rPr lang="de-DE" sz="2200" b="1" dirty="0" err="1">
                <a:solidFill>
                  <a:srgbClr val="000000"/>
                </a:solidFill>
                <a:latin typeface="Calibri" pitchFamily="34" charset="0"/>
              </a:rPr>
              <a:t>of</a:t>
            </a:r>
            <a:r>
              <a:rPr lang="de-DE" sz="2200" b="1" dirty="0">
                <a:solidFill>
                  <a:srgbClr val="000000"/>
                </a:solidFill>
                <a:latin typeface="Calibri" pitchFamily="34" charset="0"/>
              </a:rPr>
              <a:t> Illinois at Chicago </a:t>
            </a:r>
          </a:p>
          <a:p>
            <a:pPr>
              <a:lnSpc>
                <a:spcPct val="100000"/>
              </a:lnSpc>
              <a:spcBef>
                <a:spcPts val="0"/>
              </a:spcBef>
              <a:spcAft>
                <a:spcPts val="0"/>
              </a:spcAft>
              <a:buClr>
                <a:srgbClr val="000000"/>
              </a:buClr>
            </a:pPr>
            <a:endParaRPr lang="de-DE" b="1" dirty="0">
              <a:solidFill>
                <a:srgbClr val="000000"/>
              </a:solidFill>
              <a:latin typeface="Calibri" pitchFamily="34" charset="0"/>
            </a:endParaRPr>
          </a:p>
          <a:p>
            <a:pPr marL="285750" indent="-285750">
              <a:lnSpc>
                <a:spcPct val="114000"/>
              </a:lnSpc>
              <a:spcBef>
                <a:spcPts val="0"/>
              </a:spcBef>
              <a:spcAft>
                <a:spcPts val="0"/>
              </a:spcAft>
              <a:buClr>
                <a:srgbClr val="000000"/>
              </a:buClr>
              <a:buFont typeface="Symbol" panose="05050102010706020507" pitchFamily="18" charset="2"/>
              <a:buChar char="-"/>
            </a:pPr>
            <a:r>
              <a:rPr lang="de-DE" dirty="0">
                <a:solidFill>
                  <a:srgbClr val="000000"/>
                </a:solidFill>
                <a:latin typeface="Calibri" pitchFamily="34" charset="0"/>
              </a:rPr>
              <a:t>2 Plätze für 1 Semester Studienaufenthalt (Aug-Dez) oder (Feb-Mai)</a:t>
            </a:r>
          </a:p>
          <a:p>
            <a:pPr marL="285750" indent="-285750">
              <a:lnSpc>
                <a:spcPct val="114000"/>
              </a:lnSpc>
              <a:spcBef>
                <a:spcPts val="0"/>
              </a:spcBef>
              <a:spcAft>
                <a:spcPts val="0"/>
              </a:spcAft>
              <a:buClr>
                <a:srgbClr val="000000"/>
              </a:buClr>
              <a:buFont typeface="Symbol" panose="05050102010706020507" pitchFamily="18" charset="2"/>
              <a:buChar char="-"/>
            </a:pPr>
            <a:r>
              <a:rPr lang="en-US" dirty="0">
                <a:solidFill>
                  <a:srgbClr val="000000"/>
                </a:solidFill>
                <a:latin typeface="Calibri" pitchFamily="34" charset="0"/>
              </a:rPr>
              <a:t>Department of Communication am College of Liberal Arts and Sciences </a:t>
            </a:r>
            <a:endParaRPr lang="de-DE" dirty="0">
              <a:solidFill>
                <a:srgbClr val="000000"/>
              </a:solidFill>
              <a:latin typeface="Calibri" pitchFamily="34" charset="0"/>
            </a:endParaRPr>
          </a:p>
          <a:p>
            <a:pPr marL="285750" indent="-285750">
              <a:lnSpc>
                <a:spcPct val="114000"/>
              </a:lnSpc>
              <a:spcBef>
                <a:spcPts val="0"/>
              </a:spcBef>
              <a:spcAft>
                <a:spcPts val="0"/>
              </a:spcAft>
              <a:buClr>
                <a:srgbClr val="000000"/>
              </a:buClr>
              <a:buFont typeface="Symbol" panose="05050102010706020507" pitchFamily="18" charset="2"/>
              <a:buChar char="-"/>
            </a:pPr>
            <a:r>
              <a:rPr lang="de-DE" dirty="0">
                <a:solidFill>
                  <a:srgbClr val="FF0000"/>
                </a:solidFill>
                <a:latin typeface="Calibri" pitchFamily="34" charset="0"/>
              </a:rPr>
              <a:t>Bewerbungsfrist: (15. Januar), möglicherweise für dortiges Spring Term – 15. Mai</a:t>
            </a:r>
          </a:p>
          <a:p>
            <a:pPr>
              <a:lnSpc>
                <a:spcPct val="114000"/>
              </a:lnSpc>
              <a:spcBef>
                <a:spcPts val="0"/>
              </a:spcBef>
              <a:spcAft>
                <a:spcPts val="0"/>
              </a:spcAft>
              <a:buClr>
                <a:srgbClr val="000000"/>
              </a:buClr>
            </a:pPr>
            <a:endParaRPr lang="de-DE" b="1" dirty="0">
              <a:solidFill>
                <a:srgbClr val="000000"/>
              </a:solidFill>
              <a:latin typeface="Calibri" pitchFamily="34" charset="0"/>
            </a:endParaRPr>
          </a:p>
          <a:p>
            <a:pPr>
              <a:lnSpc>
                <a:spcPct val="114000"/>
              </a:lnSpc>
              <a:spcBef>
                <a:spcPts val="0"/>
              </a:spcBef>
              <a:spcAft>
                <a:spcPts val="0"/>
              </a:spcAft>
              <a:buClr>
                <a:srgbClr val="000000"/>
              </a:buClr>
            </a:pPr>
            <a:r>
              <a:rPr lang="de-DE" b="1" dirty="0">
                <a:solidFill>
                  <a:srgbClr val="000000"/>
                </a:solidFill>
                <a:latin typeface="Calibri" pitchFamily="34" charset="0"/>
              </a:rPr>
              <a:t>Bewerbungen mit folgenden Unterlagen: </a:t>
            </a:r>
          </a:p>
          <a:p>
            <a:pPr marL="285750" indent="-285750">
              <a:lnSpc>
                <a:spcPct val="114000"/>
              </a:lnSpc>
              <a:spcBef>
                <a:spcPts val="0"/>
              </a:spcBef>
              <a:spcAft>
                <a:spcPts val="0"/>
              </a:spcAft>
              <a:buClr>
                <a:srgbClr val="000000"/>
              </a:buClr>
              <a:buFontTx/>
              <a:buChar char="-"/>
            </a:pPr>
            <a:r>
              <a:rPr lang="de-DE" dirty="0">
                <a:solidFill>
                  <a:srgbClr val="000000"/>
                </a:solidFill>
                <a:latin typeface="Calibri" pitchFamily="34" charset="0"/>
              </a:rPr>
              <a:t>Motivationsschreiben (englisch) + Lebenslauf (englisch)</a:t>
            </a:r>
          </a:p>
          <a:p>
            <a:pPr marL="285750" indent="-285750">
              <a:lnSpc>
                <a:spcPct val="114000"/>
              </a:lnSpc>
              <a:spcBef>
                <a:spcPts val="0"/>
              </a:spcBef>
              <a:spcAft>
                <a:spcPts val="0"/>
              </a:spcAft>
              <a:buClr>
                <a:srgbClr val="000000"/>
              </a:buClr>
              <a:buFontTx/>
              <a:buChar char="-"/>
            </a:pPr>
            <a:r>
              <a:rPr lang="de-DE" dirty="0">
                <a:solidFill>
                  <a:srgbClr val="000000"/>
                </a:solidFill>
                <a:latin typeface="Calibri" pitchFamily="34" charset="0"/>
              </a:rPr>
              <a:t>BA-Abschlusszeugnis (einschließlich der englischen Version des </a:t>
            </a:r>
            <a:r>
              <a:rPr lang="de-DE" dirty="0" err="1">
                <a:solidFill>
                  <a:srgbClr val="000000"/>
                </a:solidFill>
                <a:latin typeface="Calibri" pitchFamily="34" charset="0"/>
              </a:rPr>
              <a:t>Transcript</a:t>
            </a:r>
            <a:r>
              <a:rPr lang="de-DE" dirty="0">
                <a:solidFill>
                  <a:srgbClr val="000000"/>
                </a:solidFill>
                <a:latin typeface="Calibri" pitchFamily="34" charset="0"/>
              </a:rPr>
              <a:t> </a:t>
            </a:r>
            <a:r>
              <a:rPr lang="de-DE" dirty="0" err="1">
                <a:solidFill>
                  <a:srgbClr val="000000"/>
                </a:solidFill>
                <a:latin typeface="Calibri" pitchFamily="34" charset="0"/>
              </a:rPr>
              <a:t>of</a:t>
            </a:r>
            <a:r>
              <a:rPr lang="de-DE" dirty="0">
                <a:solidFill>
                  <a:srgbClr val="000000"/>
                </a:solidFill>
                <a:latin typeface="Calibri" pitchFamily="34" charset="0"/>
              </a:rPr>
              <a:t> Records)</a:t>
            </a:r>
          </a:p>
          <a:p>
            <a:pPr marL="285750" indent="-285750">
              <a:lnSpc>
                <a:spcPct val="114000"/>
              </a:lnSpc>
              <a:spcBef>
                <a:spcPts val="0"/>
              </a:spcBef>
              <a:spcAft>
                <a:spcPts val="0"/>
              </a:spcAft>
              <a:buClr>
                <a:srgbClr val="000000"/>
              </a:buClr>
              <a:buFontTx/>
              <a:buChar char="-"/>
            </a:pPr>
            <a:r>
              <a:rPr lang="de-DE" dirty="0">
                <a:solidFill>
                  <a:srgbClr val="000000"/>
                </a:solidFill>
                <a:latin typeface="Calibri" pitchFamily="34" charset="0"/>
              </a:rPr>
              <a:t>Auflistung aller bislang im Master absolvierten Lehrveranstaltungen (einschließlich Noten aus dem Masterstudium, soweit bereits vorliegend)</a:t>
            </a:r>
          </a:p>
          <a:p>
            <a:pPr marL="285750" indent="-285750">
              <a:lnSpc>
                <a:spcPct val="114000"/>
              </a:lnSpc>
              <a:spcBef>
                <a:spcPts val="0"/>
              </a:spcBef>
              <a:spcAft>
                <a:spcPts val="0"/>
              </a:spcAft>
              <a:buClr>
                <a:srgbClr val="000000"/>
              </a:buClr>
              <a:buFontTx/>
              <a:buChar char="-"/>
            </a:pPr>
            <a:r>
              <a:rPr lang="de-DE" dirty="0">
                <a:solidFill>
                  <a:srgbClr val="000000"/>
                </a:solidFill>
                <a:latin typeface="Calibri" pitchFamily="34" charset="0"/>
              </a:rPr>
              <a:t>aktuelle Immatrikulationsbescheinigung mit Angabe des Studiengangs</a:t>
            </a:r>
          </a:p>
          <a:p>
            <a:pPr marL="285750" indent="-285750">
              <a:lnSpc>
                <a:spcPct val="114000"/>
              </a:lnSpc>
              <a:spcBef>
                <a:spcPts val="0"/>
              </a:spcBef>
              <a:spcAft>
                <a:spcPts val="0"/>
              </a:spcAft>
              <a:buClr>
                <a:srgbClr val="000000"/>
              </a:buClr>
              <a:buFontTx/>
              <a:buChar char="-"/>
            </a:pPr>
            <a:r>
              <a:rPr lang="de-DE" dirty="0">
                <a:solidFill>
                  <a:srgbClr val="000000"/>
                </a:solidFill>
                <a:latin typeface="Calibri" pitchFamily="34" charset="0"/>
              </a:rPr>
              <a:t>Zertifikat über Englischkenntnisse (TOEFL-Test mindestens Paper 550 bzw. Internet 90 oder IELTS mindestens 6.5); das Zertifikat darf zum Bewerbungszeitpunkt nicht älter als zwei Jahre sein.</a:t>
            </a:r>
          </a:p>
          <a:p>
            <a:pPr>
              <a:lnSpc>
                <a:spcPct val="114000"/>
              </a:lnSpc>
              <a:spcBef>
                <a:spcPts val="0"/>
              </a:spcBef>
              <a:spcAft>
                <a:spcPts val="0"/>
              </a:spcAft>
              <a:buClr>
                <a:srgbClr val="000000"/>
              </a:buClr>
            </a:pPr>
            <a:endParaRPr lang="de-DE" dirty="0">
              <a:solidFill>
                <a:srgbClr val="000000"/>
              </a:solidFill>
              <a:latin typeface="Calibri" pitchFamily="34" charset="0"/>
            </a:endParaRPr>
          </a:p>
        </p:txBody>
      </p:sp>
    </p:spTree>
    <p:extLst>
      <p:ext uri="{BB962C8B-B14F-4D97-AF65-F5344CB8AC3E}">
        <p14:creationId xmlns:p14="http://schemas.microsoft.com/office/powerpoint/2010/main" val="148018364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832475" cy="908051"/>
          </a:xfrm>
        </p:spPr>
        <p:txBody>
          <a:bodyPr/>
          <a:lstStyle/>
          <a:p>
            <a:r>
              <a:rPr lang="de-DE" sz="2800" b="1" dirty="0">
                <a:solidFill>
                  <a:srgbClr val="000000"/>
                </a:solidFill>
                <a:latin typeface="Calibri" pitchFamily="34" charset="0"/>
              </a:rPr>
              <a:t>Master: weitere Austauschprogramme</a:t>
            </a:r>
          </a:p>
        </p:txBody>
      </p:sp>
      <p:sp>
        <p:nvSpPr>
          <p:cNvPr id="629763" name="Rectangle 3"/>
          <p:cNvSpPr>
            <a:spLocks noGrp="1" noChangeArrowheads="1"/>
          </p:cNvSpPr>
          <p:nvPr>
            <p:ph type="body" idx="1"/>
          </p:nvPr>
        </p:nvSpPr>
        <p:spPr>
          <a:xfrm>
            <a:off x="539750" y="115093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a:lnSpc>
                <a:spcPct val="100000"/>
              </a:lnSpc>
              <a:spcBef>
                <a:spcPts val="0"/>
              </a:spcBef>
              <a:spcAft>
                <a:spcPts val="0"/>
              </a:spcAft>
              <a:buClr>
                <a:srgbClr val="000000"/>
              </a:buClr>
            </a:pPr>
            <a:r>
              <a:rPr lang="de-DE" sz="2200" b="1" dirty="0">
                <a:solidFill>
                  <a:srgbClr val="000000"/>
                </a:solidFill>
                <a:latin typeface="Calibri" pitchFamily="34" charset="0"/>
              </a:rPr>
              <a:t>6. University </a:t>
            </a:r>
            <a:r>
              <a:rPr lang="de-DE" sz="2200" b="1" dirty="0" err="1">
                <a:solidFill>
                  <a:srgbClr val="000000"/>
                </a:solidFill>
                <a:latin typeface="Calibri" pitchFamily="34" charset="0"/>
              </a:rPr>
              <a:t>of</a:t>
            </a:r>
            <a:r>
              <a:rPr lang="de-DE" sz="2200" b="1" dirty="0">
                <a:solidFill>
                  <a:srgbClr val="000000"/>
                </a:solidFill>
                <a:latin typeface="Calibri" pitchFamily="34" charset="0"/>
              </a:rPr>
              <a:t> Melbourne, Australien</a:t>
            </a:r>
          </a:p>
          <a:p>
            <a:pPr marL="457200" indent="-457200">
              <a:lnSpc>
                <a:spcPct val="100000"/>
              </a:lnSpc>
              <a:spcBef>
                <a:spcPts val="0"/>
              </a:spcBef>
              <a:spcAft>
                <a:spcPts val="0"/>
              </a:spcAft>
              <a:buClr>
                <a:srgbClr val="000000"/>
              </a:buClr>
              <a:buAutoNum type="arabicPeriod" startAt="3"/>
            </a:pPr>
            <a:endParaRPr lang="de-DE" sz="2200" b="1"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Symbol" panose="05050102010706020507" pitchFamily="18" charset="2"/>
              <a:buChar char="-"/>
            </a:pPr>
            <a:r>
              <a:rPr lang="de-DE" sz="2200" dirty="0">
                <a:solidFill>
                  <a:srgbClr val="000000"/>
                </a:solidFill>
                <a:latin typeface="Calibri" pitchFamily="34" charset="0"/>
              </a:rPr>
              <a:t>Belegung von Kursen für Visum nötig</a:t>
            </a:r>
          </a:p>
          <a:p>
            <a:pPr marL="342900" indent="-342900">
              <a:lnSpc>
                <a:spcPct val="100000"/>
              </a:lnSpc>
              <a:spcBef>
                <a:spcPts val="0"/>
              </a:spcBef>
              <a:spcAft>
                <a:spcPts val="0"/>
              </a:spcAft>
              <a:buClr>
                <a:srgbClr val="000000"/>
              </a:buClr>
              <a:buFont typeface="Symbol" panose="05050102010706020507" pitchFamily="18" charset="2"/>
              <a:buChar char="-"/>
            </a:pPr>
            <a:r>
              <a:rPr lang="de-DE" sz="2200" dirty="0">
                <a:solidFill>
                  <a:srgbClr val="000000"/>
                </a:solidFill>
                <a:latin typeface="Calibri" pitchFamily="34" charset="0"/>
                <a:hlinkClick r:id="rId3"/>
              </a:rPr>
              <a:t>https://handbook.unimelb.edu.au/view/current/MC-GMCOM</a:t>
            </a:r>
            <a:r>
              <a:rPr lang="de-DE" sz="2200" dirty="0">
                <a:solidFill>
                  <a:srgbClr val="000000"/>
                </a:solidFill>
                <a:latin typeface="Calibri" pitchFamily="34" charset="0"/>
              </a:rPr>
              <a:t> </a:t>
            </a:r>
          </a:p>
          <a:p>
            <a:pPr marL="342900" indent="-342900">
              <a:lnSpc>
                <a:spcPct val="100000"/>
              </a:lnSpc>
              <a:spcBef>
                <a:spcPts val="0"/>
              </a:spcBef>
              <a:spcAft>
                <a:spcPts val="0"/>
              </a:spcAft>
              <a:buClr>
                <a:srgbClr val="000000"/>
              </a:buClr>
              <a:buFont typeface="Symbol" panose="05050102010706020507" pitchFamily="18" charset="2"/>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Symbol" panose="05050102010706020507" pitchFamily="18" charset="2"/>
              <a:buChar char="-"/>
            </a:pPr>
            <a:r>
              <a:rPr lang="de-DE" sz="2200" dirty="0">
                <a:solidFill>
                  <a:srgbClr val="000000"/>
                </a:solidFill>
                <a:latin typeface="Calibri" pitchFamily="34" charset="0"/>
              </a:rPr>
              <a:t>Vorbereitung der Master-Arbeit möglich</a:t>
            </a:r>
          </a:p>
          <a:p>
            <a:pPr marL="342900" indent="-342900">
              <a:lnSpc>
                <a:spcPct val="100000"/>
              </a:lnSpc>
              <a:spcBef>
                <a:spcPts val="0"/>
              </a:spcBef>
              <a:spcAft>
                <a:spcPts val="0"/>
              </a:spcAft>
              <a:buClr>
                <a:srgbClr val="000000"/>
              </a:buClr>
              <a:buFont typeface="Symbol" panose="05050102010706020507" pitchFamily="18" charset="2"/>
              <a:buChar char="-"/>
            </a:pPr>
            <a:endParaRPr lang="de-DE" sz="2200" dirty="0">
              <a:solidFill>
                <a:srgbClr val="000000"/>
              </a:solidFill>
              <a:latin typeface="Calibri" pitchFamily="34" charset="0"/>
            </a:endParaRPr>
          </a:p>
          <a:p>
            <a:pPr marL="342900" indent="-342900">
              <a:lnSpc>
                <a:spcPct val="100000"/>
              </a:lnSpc>
              <a:spcBef>
                <a:spcPts val="0"/>
              </a:spcBef>
              <a:spcAft>
                <a:spcPts val="0"/>
              </a:spcAft>
              <a:buClr>
                <a:srgbClr val="000000"/>
              </a:buClr>
              <a:buFont typeface="Symbol" panose="05050102010706020507" pitchFamily="18" charset="2"/>
              <a:buChar char="-"/>
            </a:pPr>
            <a:r>
              <a:rPr lang="de-DE" sz="2200" dirty="0">
                <a:solidFill>
                  <a:srgbClr val="000000"/>
                </a:solidFill>
                <a:latin typeface="Calibri" pitchFamily="34" charset="0"/>
              </a:rPr>
              <a:t>Finanzierung von Reise und Aufenthalt nötig (</a:t>
            </a:r>
            <a:r>
              <a:rPr lang="de-DE" sz="2200" dirty="0" err="1">
                <a:solidFill>
                  <a:srgbClr val="000000"/>
                </a:solidFill>
                <a:latin typeface="Calibri" pitchFamily="34" charset="0"/>
              </a:rPr>
              <a:t>Promos</a:t>
            </a:r>
            <a:r>
              <a:rPr lang="de-DE" sz="2200" dirty="0">
                <a:solidFill>
                  <a:srgbClr val="000000"/>
                </a:solidFill>
                <a:latin typeface="Calibri" pitchFamily="34" charset="0"/>
              </a:rPr>
              <a:t>, </a:t>
            </a:r>
            <a:r>
              <a:rPr lang="de-DE" sz="2200" dirty="0" err="1">
                <a:solidFill>
                  <a:srgbClr val="000000"/>
                </a:solidFill>
                <a:latin typeface="Calibri" pitchFamily="34" charset="0"/>
              </a:rPr>
              <a:t>Auslandsbafög</a:t>
            </a:r>
            <a:r>
              <a:rPr lang="de-DE" sz="2200" dirty="0">
                <a:solidFill>
                  <a:srgbClr val="000000"/>
                </a:solidFill>
                <a:latin typeface="Calibri" pitchFamily="34" charset="0"/>
              </a:rPr>
              <a:t>, Stiftungen...)</a:t>
            </a:r>
          </a:p>
          <a:p>
            <a:pPr>
              <a:lnSpc>
                <a:spcPct val="100000"/>
              </a:lnSpc>
              <a:spcBef>
                <a:spcPts val="0"/>
              </a:spcBef>
              <a:spcAft>
                <a:spcPts val="0"/>
              </a:spcAft>
              <a:buClr>
                <a:srgbClr val="000000"/>
              </a:buClr>
            </a:pPr>
            <a:endParaRPr lang="de-DE" sz="2200" dirty="0">
              <a:solidFill>
                <a:srgbClr val="000000"/>
              </a:solidFill>
              <a:latin typeface="Calibri" pitchFamily="34" charset="0"/>
            </a:endParaRPr>
          </a:p>
          <a:p>
            <a:pPr>
              <a:lnSpc>
                <a:spcPct val="100000"/>
              </a:lnSpc>
              <a:spcBef>
                <a:spcPts val="0"/>
              </a:spcBef>
              <a:spcAft>
                <a:spcPts val="0"/>
              </a:spcAft>
              <a:buClr>
                <a:srgbClr val="000000"/>
              </a:buClr>
            </a:pPr>
            <a:endParaRPr lang="de-DE" sz="2200" b="1" dirty="0">
              <a:solidFill>
                <a:srgbClr val="000000"/>
              </a:solidFill>
              <a:latin typeface="Calibri" pitchFamily="34"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062" y="4221088"/>
            <a:ext cx="3002186" cy="2251640"/>
          </a:xfrm>
          <a:prstGeom prst="rect">
            <a:avLst/>
          </a:prstGeom>
        </p:spPr>
      </p:pic>
    </p:spTree>
    <p:extLst>
      <p:ext uri="{BB962C8B-B14F-4D97-AF65-F5344CB8AC3E}">
        <p14:creationId xmlns:p14="http://schemas.microsoft.com/office/powerpoint/2010/main" val="159071910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539750" y="-26988"/>
            <a:ext cx="5832475" cy="908051"/>
          </a:xfrm>
        </p:spPr>
        <p:txBody>
          <a:bodyPr/>
          <a:lstStyle/>
          <a:p>
            <a:r>
              <a:rPr lang="de-DE" sz="2800" b="1" dirty="0">
                <a:solidFill>
                  <a:srgbClr val="000000"/>
                </a:solidFill>
                <a:latin typeface="Calibri" pitchFamily="34" charset="0"/>
              </a:rPr>
              <a:t>Master: weitere Austauschprogramme</a:t>
            </a:r>
          </a:p>
        </p:txBody>
      </p:sp>
      <p:sp>
        <p:nvSpPr>
          <p:cNvPr id="629763" name="Rectangle 3"/>
          <p:cNvSpPr>
            <a:spLocks noGrp="1" noChangeArrowheads="1"/>
          </p:cNvSpPr>
          <p:nvPr>
            <p:ph type="body" idx="1"/>
          </p:nvPr>
        </p:nvSpPr>
        <p:spPr>
          <a:xfrm>
            <a:off x="539750" y="980728"/>
            <a:ext cx="8353425" cy="5278458"/>
          </a:xfrm>
          <a:noFill/>
          <a:ln/>
        </p:spPr>
        <p:txBody>
          <a:bodyPr/>
          <a:lstStyle/>
          <a:p>
            <a:pPr marL="355600" indent="-355600">
              <a:spcAft>
                <a:spcPct val="20000"/>
              </a:spcAft>
            </a:pPr>
            <a:endParaRPr lang="de-DE" sz="800" dirty="0">
              <a:solidFill>
                <a:srgbClr val="000000"/>
              </a:solidFill>
              <a:latin typeface="Calibri" pitchFamily="34" charset="0"/>
            </a:endParaRPr>
          </a:p>
          <a:p>
            <a:pPr>
              <a:lnSpc>
                <a:spcPct val="100000"/>
              </a:lnSpc>
              <a:spcBef>
                <a:spcPts val="0"/>
              </a:spcBef>
              <a:spcAft>
                <a:spcPts val="0"/>
              </a:spcAft>
              <a:buClr>
                <a:srgbClr val="000000"/>
              </a:buClr>
            </a:pPr>
            <a:r>
              <a:rPr lang="de-DE" sz="2200" b="1" dirty="0">
                <a:solidFill>
                  <a:srgbClr val="000000"/>
                </a:solidFill>
                <a:latin typeface="Calibri" pitchFamily="34" charset="0"/>
              </a:rPr>
              <a:t>6. University </a:t>
            </a:r>
            <a:r>
              <a:rPr lang="de-DE" sz="2200" b="1" dirty="0" err="1">
                <a:solidFill>
                  <a:srgbClr val="000000"/>
                </a:solidFill>
                <a:latin typeface="Calibri" pitchFamily="34" charset="0"/>
              </a:rPr>
              <a:t>of</a:t>
            </a:r>
            <a:r>
              <a:rPr lang="de-DE" sz="2200" b="1" dirty="0">
                <a:solidFill>
                  <a:srgbClr val="000000"/>
                </a:solidFill>
                <a:latin typeface="Calibri" pitchFamily="34" charset="0"/>
              </a:rPr>
              <a:t> Melbourne, Australien</a:t>
            </a:r>
          </a:p>
          <a:p>
            <a:pPr marL="355600" indent="-3556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2 Plätze für Semester 2 (Jul-Okt) oder Semester 1 (Feb-Mai)</a:t>
            </a:r>
          </a:p>
          <a:p>
            <a:pPr marL="355600" indent="-355600">
              <a:lnSpc>
                <a:spcPct val="100000"/>
              </a:lnSpc>
              <a:spcBef>
                <a:spcPts val="0"/>
              </a:spcBef>
              <a:spcAft>
                <a:spcPts val="0"/>
              </a:spcAft>
              <a:buClr>
                <a:srgbClr val="000000"/>
              </a:buClr>
              <a:buFont typeface="Symbol" pitchFamily="18" charset="2"/>
              <a:buChar char="-"/>
            </a:pPr>
            <a:r>
              <a:rPr lang="de-DE" sz="2000" dirty="0">
                <a:solidFill>
                  <a:srgbClr val="000000"/>
                </a:solidFill>
                <a:latin typeface="Calibri" pitchFamily="34" charset="0"/>
              </a:rPr>
              <a:t>Masterstudiengang Global Media Communications</a:t>
            </a:r>
          </a:p>
          <a:p>
            <a:pPr marL="355600" indent="-355600">
              <a:lnSpc>
                <a:spcPct val="100000"/>
              </a:lnSpc>
              <a:spcBef>
                <a:spcPts val="0"/>
              </a:spcBef>
              <a:spcAft>
                <a:spcPts val="0"/>
              </a:spcAft>
              <a:buClr>
                <a:srgbClr val="000000"/>
              </a:buClr>
              <a:buFont typeface="Symbol" pitchFamily="18" charset="2"/>
              <a:buChar char="-"/>
            </a:pPr>
            <a:r>
              <a:rPr lang="de-DE" sz="2000" dirty="0">
                <a:solidFill>
                  <a:srgbClr val="FF0000"/>
                </a:solidFill>
                <a:latin typeface="Calibri" pitchFamily="34" charset="0"/>
              </a:rPr>
              <a:t>Bewerbungsfrist: war schon im November</a:t>
            </a:r>
          </a:p>
          <a:p>
            <a:pPr marL="355600" indent="-355600">
              <a:lnSpc>
                <a:spcPct val="100000"/>
              </a:lnSpc>
              <a:spcBef>
                <a:spcPts val="0"/>
              </a:spcBef>
              <a:spcAft>
                <a:spcPts val="0"/>
              </a:spcAft>
              <a:buClr>
                <a:srgbClr val="000000"/>
              </a:buClr>
              <a:buFont typeface="Symbol" pitchFamily="18" charset="2"/>
              <a:buChar char="-"/>
            </a:pPr>
            <a:endParaRPr lang="de-DE" sz="2200" dirty="0">
              <a:solidFill>
                <a:srgbClr val="000000"/>
              </a:solidFill>
              <a:latin typeface="Calibri" pitchFamily="34" charset="0"/>
            </a:endParaRPr>
          </a:p>
          <a:p>
            <a:r>
              <a:rPr lang="de-DE" sz="2000" b="1" dirty="0">
                <a:latin typeface="Calibri" pitchFamily="34" charset="0"/>
                <a:cs typeface="Calibri" pitchFamily="34" charset="0"/>
              </a:rPr>
              <a:t>Bewerbungen mit folgenden Unterlagen beim Direktaustausch-Programm:</a:t>
            </a:r>
          </a:p>
          <a:p>
            <a:pPr marL="342900" indent="-342900">
              <a:buFont typeface="Symbol" pitchFamily="18" charset="2"/>
              <a:buChar char="-"/>
            </a:pPr>
            <a:r>
              <a:rPr lang="de-DE" sz="2000" dirty="0">
                <a:latin typeface="Calibri" panose="020F0502020204030204" pitchFamily="34" charset="0"/>
              </a:rPr>
              <a:t>Bewerbungsformular des Direktaustauschs</a:t>
            </a:r>
          </a:p>
          <a:p>
            <a:pPr marL="342900" indent="-342900">
              <a:buFont typeface="Symbol" pitchFamily="18" charset="2"/>
              <a:buChar char="-"/>
            </a:pPr>
            <a:r>
              <a:rPr lang="de-DE" sz="2000" dirty="0">
                <a:latin typeface="Calibri" panose="020F0502020204030204" pitchFamily="34" charset="0"/>
              </a:rPr>
              <a:t>Motivationsschreiben (2-3 Seiten, englisch) </a:t>
            </a:r>
          </a:p>
          <a:p>
            <a:pPr marL="342900" indent="-342900">
              <a:buFont typeface="Symbol" pitchFamily="18" charset="2"/>
              <a:buChar char="-"/>
            </a:pPr>
            <a:r>
              <a:rPr lang="de-DE" sz="2000" dirty="0">
                <a:latin typeface="Calibri" panose="020F0502020204030204" pitchFamily="34" charset="0"/>
              </a:rPr>
              <a:t>tabellarischer Lebenslauf mit Passfoto (englisch) </a:t>
            </a:r>
          </a:p>
          <a:p>
            <a:pPr marL="342900" indent="-342900">
              <a:buFont typeface="Symbol" pitchFamily="18" charset="2"/>
              <a:buChar char="-"/>
            </a:pPr>
            <a:r>
              <a:rPr lang="de-DE" sz="2000" dirty="0">
                <a:latin typeface="Calibri" panose="020F0502020204030204" pitchFamily="34" charset="0"/>
              </a:rPr>
              <a:t>BA-Abschlusszeugnis (in Englisch) </a:t>
            </a:r>
          </a:p>
          <a:p>
            <a:pPr marL="342900" indent="-342900">
              <a:buFont typeface="Symbol" pitchFamily="18" charset="2"/>
              <a:buChar char="-"/>
            </a:pPr>
            <a:r>
              <a:rPr lang="de-DE" sz="2000" dirty="0">
                <a:latin typeface="Calibri" panose="020F0502020204030204" pitchFamily="34" charset="0"/>
              </a:rPr>
              <a:t>Noten aus dem bisherigen Masterstudium</a:t>
            </a:r>
          </a:p>
          <a:p>
            <a:pPr marL="342900" indent="-342900">
              <a:buFont typeface="Symbol" pitchFamily="18" charset="2"/>
              <a:buChar char="-"/>
            </a:pPr>
            <a:r>
              <a:rPr lang="de-DE" sz="2000" dirty="0">
                <a:latin typeface="Calibri" panose="020F0502020204030204" pitchFamily="34" charset="0"/>
              </a:rPr>
              <a:t>aktuelle Immatrikulationsbescheinigung </a:t>
            </a:r>
          </a:p>
          <a:p>
            <a:pPr marL="342900" indent="-342900">
              <a:buFont typeface="Symbol" pitchFamily="18" charset="2"/>
              <a:buChar char="-"/>
            </a:pPr>
            <a:r>
              <a:rPr lang="de-DE" sz="2000" dirty="0">
                <a:latin typeface="Calibri" panose="020F0502020204030204" pitchFamily="34" charset="0"/>
              </a:rPr>
              <a:t>TOEFL-Test mind. 90 </a:t>
            </a:r>
            <a:r>
              <a:rPr lang="de-DE" sz="2000" i="1" dirty="0">
                <a:latin typeface="Calibri" panose="020F0502020204030204" pitchFamily="34" charset="0"/>
              </a:rPr>
              <a:t>oder</a:t>
            </a:r>
            <a:r>
              <a:rPr lang="de-DE" sz="2000" dirty="0">
                <a:latin typeface="Calibri" panose="020F0502020204030204" pitchFamily="34" charset="0"/>
              </a:rPr>
              <a:t> IELTS mindestens 6.5 </a:t>
            </a:r>
            <a:r>
              <a:rPr lang="de-DE" sz="2000" i="1" dirty="0">
                <a:latin typeface="Calibri" panose="020F0502020204030204" pitchFamily="34" charset="0"/>
              </a:rPr>
              <a:t>oder</a:t>
            </a:r>
            <a:r>
              <a:rPr lang="de-DE" sz="2000" dirty="0">
                <a:latin typeface="Calibri" panose="020F0502020204030204" pitchFamily="34" charset="0"/>
              </a:rPr>
              <a:t> Cambridge </a:t>
            </a:r>
            <a:r>
              <a:rPr lang="de-DE" sz="2000" dirty="0" err="1">
                <a:latin typeface="Calibri" panose="020F0502020204030204" pitchFamily="34" charset="0"/>
              </a:rPr>
              <a:t>Certificate</a:t>
            </a:r>
            <a:r>
              <a:rPr lang="de-DE" sz="2000" dirty="0">
                <a:latin typeface="Calibri" panose="020F0502020204030204" pitchFamily="34" charset="0"/>
              </a:rPr>
              <a:t> </a:t>
            </a:r>
            <a:r>
              <a:rPr lang="de-DE" sz="2000" dirty="0" err="1">
                <a:latin typeface="Calibri" panose="020F0502020204030204" pitchFamily="34" charset="0"/>
              </a:rPr>
              <a:t>of</a:t>
            </a:r>
            <a:r>
              <a:rPr lang="de-DE" sz="2000" dirty="0">
                <a:latin typeface="Calibri" panose="020F0502020204030204" pitchFamily="34" charset="0"/>
              </a:rPr>
              <a:t> </a:t>
            </a:r>
            <a:r>
              <a:rPr lang="de-DE" sz="2000" dirty="0" err="1">
                <a:latin typeface="Calibri" panose="020F0502020204030204" pitchFamily="34" charset="0"/>
              </a:rPr>
              <a:t>Advanced</a:t>
            </a:r>
            <a:r>
              <a:rPr lang="de-DE" sz="2000" dirty="0">
                <a:latin typeface="Calibri" panose="020F0502020204030204" pitchFamily="34" charset="0"/>
              </a:rPr>
              <a:t> English Note A (80%) oder </a:t>
            </a:r>
            <a:r>
              <a:rPr lang="de-DE" sz="2000" i="1" dirty="0">
                <a:latin typeface="Calibri" panose="020F0502020204030204" pitchFamily="34" charset="0"/>
              </a:rPr>
              <a:t>FU Sprachenzentrum</a:t>
            </a:r>
          </a:p>
          <a:p>
            <a:pPr marL="342900" indent="-342900">
              <a:buFont typeface="Symbol" pitchFamily="18" charset="2"/>
              <a:buChar char="-"/>
            </a:pPr>
            <a:r>
              <a:rPr lang="de-DE" sz="2000" dirty="0">
                <a:latin typeface="Calibri" panose="020F0502020204030204" pitchFamily="34" charset="0"/>
              </a:rPr>
              <a:t>Fachgutachten eines Dozierenden in englischer Sprache</a:t>
            </a:r>
          </a:p>
          <a:p>
            <a:r>
              <a:rPr lang="de-DE" sz="2000" dirty="0">
                <a:solidFill>
                  <a:srgbClr val="000000"/>
                </a:solidFill>
                <a:latin typeface="Calibri" pitchFamily="34" charset="0"/>
                <a:sym typeface="Wingdings" pitchFamily="2" charset="2"/>
              </a:rPr>
              <a:t> Abschluss Bewerbungsverfahren: Anfang März</a:t>
            </a:r>
            <a:endParaRPr lang="de-DE" sz="2000" dirty="0">
              <a:solidFill>
                <a:srgbClr val="000000"/>
              </a:solidFill>
              <a:latin typeface="Calibri" pitchFamily="34" charset="0"/>
            </a:endParaRPr>
          </a:p>
        </p:txBody>
      </p:sp>
    </p:spTree>
    <p:extLst>
      <p:ext uri="{BB962C8B-B14F-4D97-AF65-F5344CB8AC3E}">
        <p14:creationId xmlns:p14="http://schemas.microsoft.com/office/powerpoint/2010/main" val="130892886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ctrTitle"/>
          </p:nvPr>
        </p:nvSpPr>
        <p:spPr>
          <a:xfrm>
            <a:off x="611560" y="1412776"/>
            <a:ext cx="8424863" cy="4071966"/>
          </a:xfrm>
          <a:noFill/>
        </p:spPr>
        <p:txBody>
          <a:bodyPr/>
          <a:lstStyle/>
          <a:p>
            <a:br>
              <a:rPr lang="de-DE" sz="2800" b="1" dirty="0">
                <a:solidFill>
                  <a:srgbClr val="000000"/>
                </a:solidFill>
                <a:latin typeface="Calibri" pitchFamily="34" charset="0"/>
              </a:rPr>
            </a:br>
            <a:br>
              <a:rPr lang="de-DE" sz="2800" b="1" dirty="0">
                <a:solidFill>
                  <a:srgbClr val="000000"/>
                </a:solidFill>
                <a:latin typeface="Calibri" pitchFamily="34" charset="0"/>
              </a:rPr>
            </a:br>
            <a:r>
              <a:rPr lang="de-DE" sz="2800" b="1" dirty="0">
                <a:solidFill>
                  <a:srgbClr val="000000"/>
                </a:solidFill>
                <a:latin typeface="Calibri" pitchFamily="34" charset="0"/>
              </a:rPr>
              <a:t>ANTWORTEN! </a:t>
            </a:r>
            <a:br>
              <a:rPr lang="de-DE" sz="2800" b="1" dirty="0">
                <a:solidFill>
                  <a:srgbClr val="000000"/>
                </a:solidFill>
                <a:latin typeface="Calibri" pitchFamily="34" charset="0"/>
              </a:rPr>
            </a:br>
            <a:r>
              <a:rPr lang="de-DE" sz="2200" dirty="0">
                <a:solidFill>
                  <a:srgbClr val="000000"/>
                </a:solidFill>
                <a:latin typeface="Calibri" pitchFamily="34" charset="0"/>
              </a:rPr>
              <a:t>Erasmus-Koordinatorin: Carola Richter</a:t>
            </a:r>
            <a:br>
              <a:rPr lang="de-DE" sz="2200" dirty="0">
                <a:solidFill>
                  <a:srgbClr val="000000"/>
                </a:solidFill>
                <a:latin typeface="Calibri" pitchFamily="34" charset="0"/>
              </a:rPr>
            </a:br>
            <a:r>
              <a:rPr lang="de-DE" sz="2200" dirty="0">
                <a:solidFill>
                  <a:srgbClr val="000000"/>
                </a:solidFill>
                <a:latin typeface="Calibri" pitchFamily="34" charset="0"/>
              </a:rPr>
              <a:t>Email: </a:t>
            </a:r>
            <a:r>
              <a:rPr lang="de-DE" sz="2200" dirty="0">
                <a:solidFill>
                  <a:srgbClr val="000000"/>
                </a:solidFill>
                <a:latin typeface="Calibri" pitchFamily="34" charset="0"/>
                <a:hlinkClick r:id="rId3"/>
              </a:rPr>
              <a:t>erasmus@kommwiss.fu-berlin.de</a:t>
            </a:r>
            <a:br>
              <a:rPr lang="de-DE" sz="2200" dirty="0">
                <a:solidFill>
                  <a:srgbClr val="000000"/>
                </a:solidFill>
                <a:latin typeface="Calibri" pitchFamily="34" charset="0"/>
              </a:rPr>
            </a:br>
            <a:r>
              <a:rPr lang="de-DE" sz="2200" dirty="0">
                <a:solidFill>
                  <a:srgbClr val="000000"/>
                </a:solidFill>
                <a:latin typeface="Calibri" pitchFamily="34" charset="0"/>
              </a:rPr>
              <a:t>Fon: 030 – 838 58898</a:t>
            </a:r>
            <a:br>
              <a:rPr lang="de-DE" sz="2200" dirty="0">
                <a:solidFill>
                  <a:srgbClr val="000000"/>
                </a:solidFill>
                <a:latin typeface="Calibri" pitchFamily="34" charset="0"/>
              </a:rPr>
            </a:br>
            <a:r>
              <a:rPr lang="de-DE" sz="2200" dirty="0">
                <a:solidFill>
                  <a:srgbClr val="000000"/>
                </a:solidFill>
                <a:latin typeface="Calibri" pitchFamily="34" charset="0"/>
              </a:rPr>
              <a:t>Sprechstunden online: </a:t>
            </a:r>
            <a:r>
              <a:rPr lang="de-DE" sz="2200" dirty="0">
                <a:solidFill>
                  <a:srgbClr val="000000"/>
                </a:solidFill>
                <a:latin typeface="Calibri" pitchFamily="34" charset="0"/>
                <a:hlinkClick r:id="rId4"/>
              </a:rPr>
              <a:t>https://docs.google.com/document/d/1kke6Lwh9CQAH2FCoDfXhJCWborbZPQ4wqhvf08_pwgU/edit</a:t>
            </a:r>
            <a:r>
              <a:rPr lang="de-DE" sz="2200" dirty="0">
                <a:solidFill>
                  <a:srgbClr val="000000"/>
                </a:solidFill>
                <a:latin typeface="Calibri" pitchFamily="34" charset="0"/>
              </a:rPr>
              <a:t> </a:t>
            </a:r>
            <a:br>
              <a:rPr lang="de-DE" sz="2800" b="1" dirty="0">
                <a:solidFill>
                  <a:srgbClr val="000000"/>
                </a:solidFill>
                <a:latin typeface="Calibri" pitchFamily="34" charset="0"/>
              </a:rPr>
            </a:br>
            <a:br>
              <a:rPr lang="de-DE" sz="2800" b="1" dirty="0">
                <a:solidFill>
                  <a:srgbClr val="000000"/>
                </a:solidFill>
                <a:latin typeface="Calibri" pitchFamily="34" charset="0"/>
              </a:rPr>
            </a:br>
            <a:endParaRPr lang="de-DE" sz="2800" b="1" dirty="0">
              <a:solidFill>
                <a:srgbClr val="000000"/>
              </a:solidFill>
              <a:latin typeface="Calibri" pitchFamily="34" charset="0"/>
            </a:endParaRPr>
          </a:p>
        </p:txBody>
      </p:sp>
      <p:sp>
        <p:nvSpPr>
          <p:cNvPr id="8" name="Rechteck 7"/>
          <p:cNvSpPr/>
          <p:nvPr/>
        </p:nvSpPr>
        <p:spPr>
          <a:xfrm>
            <a:off x="539552" y="1411451"/>
            <a:ext cx="1577676" cy="523220"/>
          </a:xfrm>
          <a:prstGeom prst="rect">
            <a:avLst/>
          </a:prstGeom>
        </p:spPr>
        <p:txBody>
          <a:bodyPr wrap="none">
            <a:spAutoFit/>
          </a:bodyPr>
          <a:lstStyle/>
          <a:p>
            <a:r>
              <a:rPr kumimoji="0" lang="de-DE" sz="2800" b="1" i="0" u="none" strike="noStrike" kern="0" cap="none" spc="0" normalizeH="0" baseline="0" noProof="0" dirty="0">
                <a:ln>
                  <a:noFill/>
                </a:ln>
                <a:solidFill>
                  <a:srgbClr val="000000"/>
                </a:solidFill>
                <a:effectLst/>
                <a:uLnTx/>
                <a:uFillTx/>
                <a:latin typeface="Calibri" pitchFamily="34" charset="0"/>
                <a:ea typeface="+mj-ea"/>
                <a:cs typeface="+mj-cs"/>
              </a:rPr>
              <a:t>FRAGEN?</a:t>
            </a:r>
            <a:endParaRPr lang="de-DE"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571472" y="-214338"/>
            <a:ext cx="5832475" cy="908051"/>
          </a:xfrm>
        </p:spPr>
        <p:txBody>
          <a:bodyPr/>
          <a:lstStyle/>
          <a:p>
            <a:r>
              <a:rPr lang="de-DE" sz="2800" b="1" dirty="0">
                <a:solidFill>
                  <a:srgbClr val="000000"/>
                </a:solidFill>
                <a:latin typeface="Calibri" pitchFamily="34" charset="0"/>
              </a:rPr>
              <a:t>Erasmus: Teilnahmebedingungen</a:t>
            </a:r>
          </a:p>
        </p:txBody>
      </p:sp>
      <p:sp>
        <p:nvSpPr>
          <p:cNvPr id="625667" name="Rectangle 3"/>
          <p:cNvSpPr>
            <a:spLocks noGrp="1" noChangeArrowheads="1"/>
          </p:cNvSpPr>
          <p:nvPr>
            <p:ph type="body" idx="1"/>
          </p:nvPr>
        </p:nvSpPr>
        <p:spPr>
          <a:noFill/>
          <a:ln/>
        </p:spPr>
        <p:txBody>
          <a:bodyPr/>
          <a:lstStyle/>
          <a:p>
            <a:pPr>
              <a:lnSpc>
                <a:spcPct val="90000"/>
              </a:lnSpc>
              <a:spcAft>
                <a:spcPct val="15000"/>
              </a:spcAft>
              <a:buClr>
                <a:srgbClr val="000000"/>
              </a:buClr>
            </a:pPr>
            <a:endParaRPr lang="de-DE" sz="2200" dirty="0">
              <a:solidFill>
                <a:srgbClr val="000000"/>
              </a:solidFill>
              <a:latin typeface="Calibri" pitchFamily="34" charset="0"/>
            </a:endParaRPr>
          </a:p>
          <a:p>
            <a:pPr marL="355600" indent="-355600">
              <a:lnSpc>
                <a:spcPct val="90000"/>
              </a:lnSpc>
              <a:spcAft>
                <a:spcPct val="15000"/>
              </a:spcAft>
              <a:buClr>
                <a:srgbClr val="000000"/>
              </a:buClr>
              <a:buFont typeface="Wingdings" pitchFamily="2" charset="2"/>
              <a:buChar char="§"/>
            </a:pPr>
            <a:r>
              <a:rPr lang="de-DE" sz="2200" dirty="0">
                <a:solidFill>
                  <a:srgbClr val="000000"/>
                </a:solidFill>
                <a:latin typeface="Calibri" pitchFamily="34" charset="0"/>
              </a:rPr>
              <a:t>Vollimmatrikulation an der FU</a:t>
            </a:r>
          </a:p>
          <a:p>
            <a:pPr marL="355600" indent="-355600">
              <a:lnSpc>
                <a:spcPct val="90000"/>
              </a:lnSpc>
              <a:spcAft>
                <a:spcPct val="15000"/>
              </a:spcAft>
              <a:buClr>
                <a:srgbClr val="000000"/>
              </a:buClr>
              <a:buFont typeface="Wingdings" pitchFamily="2" charset="2"/>
              <a:buChar char="§"/>
            </a:pPr>
            <a:r>
              <a:rPr lang="de-DE" sz="2200" dirty="0">
                <a:solidFill>
                  <a:srgbClr val="000000"/>
                </a:solidFill>
                <a:latin typeface="Calibri" pitchFamily="34" charset="0"/>
              </a:rPr>
              <a:t>Erasmus-Auslandsstudium darf pro Studienzyklus bis zu 12 Monate in Anspruch genommen werden </a:t>
            </a:r>
          </a:p>
          <a:p>
            <a:pPr marL="355600" indent="-355600">
              <a:lnSpc>
                <a:spcPct val="90000"/>
              </a:lnSpc>
              <a:spcAft>
                <a:spcPct val="15000"/>
              </a:spcAft>
              <a:buClr>
                <a:srgbClr val="000000"/>
              </a:buClr>
              <a:buFont typeface="Wingdings" pitchFamily="2" charset="2"/>
              <a:buChar char="§"/>
            </a:pPr>
            <a:r>
              <a:rPr lang="de-DE" sz="2200" dirty="0">
                <a:solidFill>
                  <a:srgbClr val="000000"/>
                </a:solidFill>
                <a:latin typeface="Calibri" pitchFamily="34" charset="0"/>
                <a:sym typeface="Wingdings" panose="05000000000000000000" pitchFamily="2" charset="2"/>
              </a:rPr>
              <a:t>sowohl im Bachelor als auch im Master ins Ausland möglich</a:t>
            </a:r>
          </a:p>
          <a:p>
            <a:pPr marL="342900" indent="-342900">
              <a:lnSpc>
                <a:spcPct val="90000"/>
              </a:lnSpc>
              <a:spcAft>
                <a:spcPct val="15000"/>
              </a:spcAft>
              <a:buClr>
                <a:srgbClr val="000000"/>
              </a:buClr>
              <a:buFont typeface="Wingdings"/>
              <a:buChar char="à"/>
            </a:pPr>
            <a:r>
              <a:rPr lang="de-DE" sz="2200" dirty="0">
                <a:solidFill>
                  <a:srgbClr val="000000"/>
                </a:solidFill>
                <a:latin typeface="Calibri" pitchFamily="34" charset="0"/>
                <a:sym typeface="Wingdings" panose="05000000000000000000" pitchFamily="2" charset="2"/>
              </a:rPr>
              <a:t>ggf. sogar 2x im Bachelor</a:t>
            </a:r>
          </a:p>
          <a:p>
            <a:pPr marL="342900" indent="-342900">
              <a:lnSpc>
                <a:spcPct val="90000"/>
              </a:lnSpc>
              <a:spcAft>
                <a:spcPct val="15000"/>
              </a:spcAft>
              <a:buClr>
                <a:srgbClr val="000000"/>
              </a:buClr>
              <a:buFont typeface="Wingdings"/>
              <a:buChar char="à"/>
            </a:pPr>
            <a:r>
              <a:rPr lang="de-DE" sz="2200" dirty="0" err="1">
                <a:solidFill>
                  <a:srgbClr val="000000"/>
                </a:solidFill>
                <a:latin typeface="Calibri" pitchFamily="34" charset="0"/>
                <a:sym typeface="Wingdings" panose="05000000000000000000" pitchFamily="2" charset="2"/>
              </a:rPr>
              <a:t>PuK</a:t>
            </a:r>
            <a:r>
              <a:rPr lang="de-DE" sz="2200" dirty="0">
                <a:solidFill>
                  <a:srgbClr val="000000"/>
                </a:solidFill>
                <a:latin typeface="Calibri" pitchFamily="34" charset="0"/>
                <a:sym typeface="Wingdings" panose="05000000000000000000" pitchFamily="2" charset="2"/>
              </a:rPr>
              <a:t>: pro Standort 1 Semester</a:t>
            </a:r>
          </a:p>
          <a:p>
            <a:pPr marL="342900" indent="-342900">
              <a:lnSpc>
                <a:spcPct val="90000"/>
              </a:lnSpc>
              <a:spcAft>
                <a:spcPct val="15000"/>
              </a:spcAft>
              <a:buClr>
                <a:srgbClr val="000000"/>
              </a:buClr>
              <a:buFont typeface="Wingdings"/>
              <a:buChar char="à"/>
            </a:pPr>
            <a:endParaRPr lang="de-DE" sz="2200" dirty="0">
              <a:solidFill>
                <a:srgbClr val="000000"/>
              </a:solidFill>
              <a:latin typeface="Calibri" pitchFamily="34" charset="0"/>
            </a:endParaRPr>
          </a:p>
          <a:p>
            <a:pPr marL="355600" indent="-355600">
              <a:lnSpc>
                <a:spcPct val="90000"/>
              </a:lnSpc>
              <a:spcAft>
                <a:spcPct val="40000"/>
              </a:spcAft>
              <a:buClr>
                <a:srgbClr val="000000"/>
              </a:buClr>
              <a:buFont typeface="Wingdings" pitchFamily="2" charset="2"/>
              <a:buChar char="§"/>
            </a:pPr>
            <a:r>
              <a:rPr lang="de-DE" sz="2200" dirty="0">
                <a:solidFill>
                  <a:srgbClr val="000000"/>
                </a:solidFill>
                <a:latin typeface="Calibri" pitchFamily="34" charset="0"/>
              </a:rPr>
              <a:t>Zusätzlich zum Erasmus-Studium kann ein Erasmus-Auslands-Praktikum absolviert werden</a:t>
            </a:r>
          </a:p>
          <a:p>
            <a:pPr marL="342900" indent="-342900">
              <a:lnSpc>
                <a:spcPct val="90000"/>
              </a:lnSpc>
              <a:spcAft>
                <a:spcPct val="40000"/>
              </a:spcAft>
              <a:buClr>
                <a:srgbClr val="000000"/>
              </a:buClr>
              <a:buFont typeface="Wingdings" panose="05000000000000000000" pitchFamily="2" charset="2"/>
              <a:buChar char="à"/>
            </a:pPr>
            <a:r>
              <a:rPr lang="de-DE" sz="2200" dirty="0">
                <a:solidFill>
                  <a:srgbClr val="000000"/>
                </a:solidFill>
                <a:latin typeface="Calibri" pitchFamily="34" charset="0"/>
                <a:sym typeface="Wingdings" panose="05000000000000000000" pitchFamily="2" charset="2"/>
              </a:rPr>
              <a:t>Informationen dazu beim Erasmus+ Praktikumsbüro: </a:t>
            </a:r>
            <a:r>
              <a:rPr lang="de-DE" sz="2200" dirty="0">
                <a:solidFill>
                  <a:srgbClr val="000000"/>
                </a:solidFill>
                <a:latin typeface="Calibri" pitchFamily="34" charset="0"/>
                <a:sym typeface="Wingdings" panose="05000000000000000000" pitchFamily="2" charset="2"/>
                <a:hlinkClick r:id="rId3"/>
              </a:rPr>
              <a:t>http://www.fu-berlin.de/studium/international/studium_ausland/erasmus_praktikum/</a:t>
            </a:r>
            <a:r>
              <a:rPr lang="de-DE" sz="2200" dirty="0">
                <a:solidFill>
                  <a:srgbClr val="000000"/>
                </a:solidFill>
                <a:latin typeface="Calibri" pitchFamily="34" charset="0"/>
                <a:sym typeface="Wingdings" panose="05000000000000000000" pitchFamily="2" charset="2"/>
              </a:rPr>
              <a:t> </a:t>
            </a:r>
          </a:p>
        </p:txBody>
      </p:sp>
      <p:pic>
        <p:nvPicPr>
          <p:cNvPr id="5" name="Picture 4"/>
          <p:cNvPicPr>
            <a:picLocks noChangeAspect="1" noChangeArrowheads="1"/>
          </p:cNvPicPr>
          <p:nvPr/>
        </p:nvPicPr>
        <p:blipFill>
          <a:blip r:embed="rId4"/>
          <a:srcRect/>
          <a:stretch>
            <a:fillRect/>
          </a:stretch>
        </p:blipFill>
        <p:spPr bwMode="auto">
          <a:xfrm>
            <a:off x="7956376" y="1124744"/>
            <a:ext cx="762000" cy="80962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5667">
                                            <p:txEl>
                                              <p:pRg st="2" end="2"/>
                                            </p:txEl>
                                          </p:spTgt>
                                        </p:tgtEl>
                                        <p:attrNameLst>
                                          <p:attrName>style.visibility</p:attrName>
                                        </p:attrNameLst>
                                      </p:cBhvr>
                                      <p:to>
                                        <p:strVal val="visible"/>
                                      </p:to>
                                    </p:set>
                                    <p:animEffect transition="in" filter="fade">
                                      <p:cBhvr>
                                        <p:cTn id="7" dur="500"/>
                                        <p:tgtEl>
                                          <p:spTgt spid="6256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5667">
                                            <p:txEl>
                                              <p:pRg st="3" end="3"/>
                                            </p:txEl>
                                          </p:spTgt>
                                        </p:tgtEl>
                                        <p:attrNameLst>
                                          <p:attrName>style.visibility</p:attrName>
                                        </p:attrNameLst>
                                      </p:cBhvr>
                                      <p:to>
                                        <p:strVal val="visible"/>
                                      </p:to>
                                    </p:set>
                                    <p:animEffect transition="in" filter="fade">
                                      <p:cBhvr>
                                        <p:cTn id="12" dur="500"/>
                                        <p:tgtEl>
                                          <p:spTgt spid="62566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25667">
                                            <p:txEl>
                                              <p:pRg st="4" end="4"/>
                                            </p:txEl>
                                          </p:spTgt>
                                        </p:tgtEl>
                                        <p:attrNameLst>
                                          <p:attrName>style.visibility</p:attrName>
                                        </p:attrNameLst>
                                      </p:cBhvr>
                                      <p:to>
                                        <p:strVal val="visible"/>
                                      </p:to>
                                    </p:set>
                                    <p:animEffect transition="in" filter="fade">
                                      <p:cBhvr>
                                        <p:cTn id="15" dur="500"/>
                                        <p:tgtEl>
                                          <p:spTgt spid="62566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25667">
                                            <p:txEl>
                                              <p:pRg st="5" end="5"/>
                                            </p:txEl>
                                          </p:spTgt>
                                        </p:tgtEl>
                                        <p:attrNameLst>
                                          <p:attrName>style.visibility</p:attrName>
                                        </p:attrNameLst>
                                      </p:cBhvr>
                                      <p:to>
                                        <p:strVal val="visible"/>
                                      </p:to>
                                    </p:set>
                                    <p:animEffect transition="in" filter="fade">
                                      <p:cBhvr>
                                        <p:cTn id="18" dur="500"/>
                                        <p:tgtEl>
                                          <p:spTgt spid="62566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5667">
                                            <p:txEl>
                                              <p:pRg st="7" end="7"/>
                                            </p:txEl>
                                          </p:spTgt>
                                        </p:tgtEl>
                                        <p:attrNameLst>
                                          <p:attrName>style.visibility</p:attrName>
                                        </p:attrNameLst>
                                      </p:cBhvr>
                                      <p:to>
                                        <p:strVal val="visible"/>
                                      </p:to>
                                    </p:set>
                                    <p:animEffect transition="in" filter="fade">
                                      <p:cBhvr>
                                        <p:cTn id="23" dur="500"/>
                                        <p:tgtEl>
                                          <p:spTgt spid="625667">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25667">
                                            <p:txEl>
                                              <p:pRg st="8" end="8"/>
                                            </p:txEl>
                                          </p:spTgt>
                                        </p:tgtEl>
                                        <p:attrNameLst>
                                          <p:attrName>style.visibility</p:attrName>
                                        </p:attrNameLst>
                                      </p:cBhvr>
                                      <p:to>
                                        <p:strVal val="visible"/>
                                      </p:to>
                                    </p:set>
                                    <p:animEffect transition="in" filter="fade">
                                      <p:cBhvr>
                                        <p:cTn id="26" dur="500"/>
                                        <p:tgtEl>
                                          <p:spTgt spid="6256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472443" y="-99392"/>
            <a:ext cx="5111750" cy="908051"/>
          </a:xfrm>
        </p:spPr>
        <p:txBody>
          <a:bodyPr/>
          <a:lstStyle/>
          <a:p>
            <a:r>
              <a:rPr lang="de-DE" sz="2800" b="1" dirty="0">
                <a:solidFill>
                  <a:srgbClr val="000000"/>
                </a:solidFill>
                <a:latin typeface="Calibri" pitchFamily="34" charset="0"/>
              </a:rPr>
              <a:t>Erasmus: Anforderungen an Studienleistungen</a:t>
            </a:r>
          </a:p>
        </p:txBody>
      </p:sp>
      <p:sp>
        <p:nvSpPr>
          <p:cNvPr id="623619" name="Rectangle 3"/>
          <p:cNvSpPr>
            <a:spLocks noGrp="1" noChangeArrowheads="1"/>
          </p:cNvSpPr>
          <p:nvPr>
            <p:ph type="body" idx="1"/>
          </p:nvPr>
        </p:nvSpPr>
        <p:spPr>
          <a:noFill/>
          <a:ln/>
        </p:spPr>
        <p:txBody>
          <a:bodyPr/>
          <a:lstStyle/>
          <a:p>
            <a:pPr marL="355600" indent="-355600">
              <a:lnSpc>
                <a:spcPct val="90000"/>
              </a:lnSpc>
              <a:spcAft>
                <a:spcPct val="15000"/>
              </a:spcAft>
              <a:buClr>
                <a:srgbClr val="000000"/>
              </a:buClr>
              <a:buFont typeface="Wingdings" pitchFamily="2" charset="2"/>
              <a:buChar char="§"/>
            </a:pPr>
            <a:r>
              <a:rPr lang="de-DE" dirty="0">
                <a:solidFill>
                  <a:srgbClr val="000000"/>
                </a:solidFill>
                <a:latin typeface="Calibri" pitchFamily="34" charset="0"/>
              </a:rPr>
              <a:t>Beginn Erasmus-Studium frühestens im 3. Fachsemester           </a:t>
            </a:r>
          </a:p>
          <a:p>
            <a:pPr>
              <a:lnSpc>
                <a:spcPct val="90000"/>
              </a:lnSpc>
              <a:spcAft>
                <a:spcPct val="15000"/>
              </a:spcAft>
              <a:buClr>
                <a:srgbClr val="000000"/>
              </a:buClr>
            </a:pPr>
            <a:r>
              <a:rPr lang="de-DE" dirty="0">
                <a:solidFill>
                  <a:srgbClr val="000000"/>
                </a:solidFill>
                <a:latin typeface="Calibri" pitchFamily="34" charset="0"/>
              </a:rPr>
              <a:t>       (Empfehlung für BA: 5. FS oder 6. FS, ggf. 4;  </a:t>
            </a:r>
            <a:r>
              <a:rPr lang="de-DE" sz="1800" dirty="0">
                <a:solidFill>
                  <a:srgbClr val="000000"/>
                </a:solidFill>
                <a:latin typeface="Calibri" pitchFamily="34" charset="0"/>
              </a:rPr>
              <a:t>für MA: 3. oder 4. FS)</a:t>
            </a:r>
          </a:p>
          <a:p>
            <a:pPr>
              <a:lnSpc>
                <a:spcPct val="90000"/>
              </a:lnSpc>
              <a:spcAft>
                <a:spcPct val="15000"/>
              </a:spcAft>
              <a:buClr>
                <a:srgbClr val="000000"/>
              </a:buClr>
            </a:pPr>
            <a:r>
              <a:rPr lang="de-DE" dirty="0">
                <a:solidFill>
                  <a:srgbClr val="000000"/>
                </a:solidFill>
                <a:latin typeface="Calibri" pitchFamily="34" charset="0"/>
                <a:sym typeface="Wingdings" panose="05000000000000000000" pitchFamily="2" charset="2"/>
              </a:rPr>
              <a:t> Möglichst im Wintersemester gehen (für </a:t>
            </a:r>
            <a:r>
              <a:rPr lang="de-DE" dirty="0" err="1">
                <a:solidFill>
                  <a:srgbClr val="000000"/>
                </a:solidFill>
                <a:latin typeface="Calibri" pitchFamily="34" charset="0"/>
                <a:sym typeface="Wingdings" panose="05000000000000000000" pitchFamily="2" charset="2"/>
              </a:rPr>
              <a:t>SoSe</a:t>
            </a:r>
            <a:r>
              <a:rPr lang="de-DE" dirty="0">
                <a:solidFill>
                  <a:srgbClr val="000000"/>
                </a:solidFill>
                <a:latin typeface="Calibri" pitchFamily="34" charset="0"/>
                <a:sym typeface="Wingdings" panose="05000000000000000000" pitchFamily="2" charset="2"/>
              </a:rPr>
              <a:t> Überschneidungszeiten beachten!)</a:t>
            </a:r>
            <a:endParaRPr lang="de-DE" sz="1800" dirty="0">
              <a:solidFill>
                <a:srgbClr val="000000"/>
              </a:solidFill>
              <a:latin typeface="Calibri" pitchFamily="34" charset="0"/>
            </a:endParaRPr>
          </a:p>
          <a:p>
            <a:pPr>
              <a:lnSpc>
                <a:spcPct val="90000"/>
              </a:lnSpc>
              <a:spcAft>
                <a:spcPct val="15000"/>
              </a:spcAft>
              <a:buClr>
                <a:srgbClr val="000000"/>
              </a:buClr>
            </a:pPr>
            <a:endParaRPr lang="de-DE" sz="1800" dirty="0">
              <a:solidFill>
                <a:srgbClr val="000000"/>
              </a:solidFill>
              <a:latin typeface="Calibri" pitchFamily="34" charset="0"/>
            </a:endParaRPr>
          </a:p>
          <a:p>
            <a:pPr>
              <a:spcAft>
                <a:spcPct val="20000"/>
              </a:spcAft>
            </a:pPr>
            <a:r>
              <a:rPr lang="de-DE" b="1" dirty="0">
                <a:latin typeface="Calibri" pitchFamily="34" charset="0"/>
                <a:cs typeface="Calibri" pitchFamily="34" charset="0"/>
              </a:rPr>
              <a:t>Bachelor (PO 2013): </a:t>
            </a:r>
          </a:p>
          <a:p>
            <a:pPr marL="355600" indent="-355600">
              <a:spcAft>
                <a:spcPct val="20000"/>
              </a:spcAft>
              <a:buFont typeface="Wingdings" pitchFamily="2" charset="2"/>
              <a:buChar char="§"/>
            </a:pPr>
            <a:r>
              <a:rPr lang="de-DE" dirty="0">
                <a:latin typeface="Calibri" pitchFamily="34" charset="0"/>
                <a:cs typeface="Calibri" pitchFamily="34" charset="0"/>
              </a:rPr>
              <a:t>4. FS:  Medienwirkung bzw. </a:t>
            </a:r>
            <a:r>
              <a:rPr lang="de-DE" dirty="0" err="1">
                <a:latin typeface="Calibri" pitchFamily="34" charset="0"/>
                <a:cs typeface="Calibri" pitchFamily="34" charset="0"/>
              </a:rPr>
              <a:t>Journalismusforschung</a:t>
            </a:r>
            <a:r>
              <a:rPr lang="de-DE" dirty="0">
                <a:latin typeface="Calibri" pitchFamily="34" charset="0"/>
                <a:cs typeface="Calibri" pitchFamily="34" charset="0"/>
              </a:rPr>
              <a:t> / Organisationskommunikation </a:t>
            </a:r>
          </a:p>
          <a:p>
            <a:pPr marL="355600" indent="-355600">
              <a:spcAft>
                <a:spcPct val="20000"/>
              </a:spcAft>
              <a:buFont typeface="Wingdings" pitchFamily="2" charset="2"/>
              <a:buChar char="§"/>
            </a:pPr>
            <a:r>
              <a:rPr lang="de-DE" dirty="0">
                <a:latin typeface="Calibri" pitchFamily="34" charset="0"/>
                <a:cs typeface="Calibri" pitchFamily="34" charset="0"/>
              </a:rPr>
              <a:t>5. FS:  Medienpraxis bzw. Perspektiven öffentlicher Kommunikation </a:t>
            </a:r>
          </a:p>
          <a:p>
            <a:pPr marL="355600" indent="-355600">
              <a:spcAft>
                <a:spcPct val="20000"/>
              </a:spcAft>
              <a:buFont typeface="Wingdings" pitchFamily="2" charset="2"/>
              <a:buChar char="§"/>
            </a:pPr>
            <a:r>
              <a:rPr lang="de-DE" dirty="0">
                <a:latin typeface="Calibri" pitchFamily="34" charset="0"/>
                <a:cs typeface="Calibri" pitchFamily="34" charset="0"/>
              </a:rPr>
              <a:t>6. FS:  Bachelorarbeit (mit begleitendem Kolloquium)</a:t>
            </a:r>
          </a:p>
          <a:p>
            <a:pPr>
              <a:spcAft>
                <a:spcPct val="20000"/>
              </a:spcAft>
            </a:pPr>
            <a:r>
              <a:rPr lang="de-DE" b="1" dirty="0">
                <a:latin typeface="Calibri" pitchFamily="34" charset="0"/>
                <a:cs typeface="Calibri" pitchFamily="34" charset="0"/>
              </a:rPr>
              <a:t>Master (PO 2017): </a:t>
            </a:r>
          </a:p>
          <a:p>
            <a:pPr marL="355600" indent="-355600">
              <a:spcAft>
                <a:spcPct val="20000"/>
              </a:spcAft>
              <a:buFont typeface="Wingdings" pitchFamily="2" charset="2"/>
              <a:buChar char="§"/>
            </a:pPr>
            <a:r>
              <a:rPr lang="de-DE" dirty="0">
                <a:latin typeface="Calibri" pitchFamily="34" charset="0"/>
                <a:cs typeface="Calibri" pitchFamily="34" charset="0"/>
              </a:rPr>
              <a:t>3. FS: „Strategische Komm“ bzw. „Internationale /vergleichende Kommunikation“ bzw. Tauschmodul </a:t>
            </a:r>
            <a:r>
              <a:rPr lang="de-DE" dirty="0" err="1">
                <a:latin typeface="Calibri" pitchFamily="34" charset="0"/>
                <a:cs typeface="Calibri" pitchFamily="34" charset="0"/>
              </a:rPr>
              <a:t>PoWi</a:t>
            </a:r>
            <a:r>
              <a:rPr lang="de-DE" dirty="0">
                <a:latin typeface="Calibri" pitchFamily="34" charset="0"/>
                <a:cs typeface="Calibri" pitchFamily="34" charset="0"/>
              </a:rPr>
              <a:t> ODER „</a:t>
            </a:r>
            <a:r>
              <a:rPr lang="de-DE" dirty="0" err="1">
                <a:latin typeface="Calibri" pitchFamily="34" charset="0"/>
                <a:cs typeface="Calibri" pitchFamily="34" charset="0"/>
              </a:rPr>
              <a:t>Orgakomm</a:t>
            </a:r>
            <a:r>
              <a:rPr lang="de-DE" dirty="0">
                <a:latin typeface="Calibri" pitchFamily="34" charset="0"/>
                <a:cs typeface="Calibri" pitchFamily="34" charset="0"/>
              </a:rPr>
              <a:t>/PR“ bzw. „Aktuelle Herausforderungen“</a:t>
            </a:r>
          </a:p>
          <a:p>
            <a:pPr marL="355600" indent="-355600">
              <a:spcAft>
                <a:spcPct val="20000"/>
              </a:spcAft>
              <a:buFont typeface="Wingdings" pitchFamily="2" charset="2"/>
              <a:buChar char="§"/>
            </a:pPr>
            <a:r>
              <a:rPr lang="de-DE" dirty="0">
                <a:latin typeface="Calibri" pitchFamily="34" charset="0"/>
                <a:cs typeface="Calibri" pitchFamily="34" charset="0"/>
              </a:rPr>
              <a:t>4. FS: Masterarbeit (+begleitendes Forschungskolloquium)</a:t>
            </a:r>
          </a:p>
          <a:p>
            <a:pPr>
              <a:spcAft>
                <a:spcPct val="20000"/>
              </a:spcAft>
            </a:pPr>
            <a:endParaRPr lang="de-DE" dirty="0">
              <a:latin typeface="Calibri" pitchFamily="34" charset="0"/>
              <a:cs typeface="Calibri" pitchFamily="34" charset="0"/>
            </a:endParaRPr>
          </a:p>
          <a:p>
            <a:pPr marL="355600" indent="-355600"/>
            <a:r>
              <a:rPr lang="de-DE" sz="2200" b="1" dirty="0">
                <a:latin typeface="Calibri" pitchFamily="34" charset="0"/>
                <a:sym typeface="Wingdings" pitchFamily="2" charset="2"/>
              </a:rPr>
              <a:t>	</a:t>
            </a:r>
            <a:endParaRPr lang="de-DE" sz="2200" dirty="0">
              <a:latin typeface="Calibri" pitchFamily="34" charset="0"/>
            </a:endParaRPr>
          </a:p>
        </p:txBody>
      </p:sp>
      <p:pic>
        <p:nvPicPr>
          <p:cNvPr id="623621" name="Picture 5"/>
          <p:cNvPicPr>
            <a:picLocks noChangeAspect="1" noChangeArrowheads="1"/>
          </p:cNvPicPr>
          <p:nvPr/>
        </p:nvPicPr>
        <p:blipFill>
          <a:blip r:embed="rId3"/>
          <a:srcRect/>
          <a:stretch>
            <a:fillRect/>
          </a:stretch>
        </p:blipFill>
        <p:spPr bwMode="auto">
          <a:xfrm>
            <a:off x="3491880" y="5949280"/>
            <a:ext cx="2226639" cy="857256"/>
          </a:xfrm>
          <a:prstGeom prst="rect">
            <a:avLst/>
          </a:prstGeom>
          <a:noFill/>
          <a:ln w="9525">
            <a:noFill/>
            <a:miter lim="800000"/>
            <a:headEnd/>
            <a:tailEnd/>
          </a:ln>
          <a:effectLst/>
        </p:spPr>
      </p:pic>
    </p:spTree>
    <p:extLst>
      <p:ext uri="{BB962C8B-B14F-4D97-AF65-F5344CB8AC3E}">
        <p14:creationId xmlns:p14="http://schemas.microsoft.com/office/powerpoint/2010/main" val="35920328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571472" y="0"/>
            <a:ext cx="5616575" cy="693737"/>
          </a:xfrm>
        </p:spPr>
        <p:txBody>
          <a:bodyPr/>
          <a:lstStyle/>
          <a:p>
            <a:r>
              <a:rPr lang="de-DE" sz="2800" b="1" dirty="0">
                <a:solidFill>
                  <a:srgbClr val="000000"/>
                </a:solidFill>
                <a:latin typeface="Calibri" pitchFamily="34" charset="0"/>
              </a:rPr>
              <a:t>Erasmus: Bewerbungsfristen</a:t>
            </a:r>
          </a:p>
        </p:txBody>
      </p:sp>
      <p:sp>
        <p:nvSpPr>
          <p:cNvPr id="621571" name="Rectangle 3"/>
          <p:cNvSpPr>
            <a:spLocks noGrp="1" noChangeArrowheads="1"/>
          </p:cNvSpPr>
          <p:nvPr>
            <p:ph type="body" idx="1"/>
          </p:nvPr>
        </p:nvSpPr>
        <p:spPr/>
        <p:txBody>
          <a:bodyPr/>
          <a:lstStyle/>
          <a:p>
            <a:r>
              <a:rPr lang="de-DE" sz="2200" b="1" dirty="0">
                <a:solidFill>
                  <a:srgbClr val="000000"/>
                </a:solidFill>
                <a:latin typeface="Calibri" pitchFamily="34" charset="0"/>
              </a:rPr>
              <a:t>...für Studierende des Instituts für </a:t>
            </a:r>
          </a:p>
          <a:p>
            <a:r>
              <a:rPr lang="de-DE" sz="2200" b="1" dirty="0">
                <a:solidFill>
                  <a:srgbClr val="000000"/>
                </a:solidFill>
                <a:latin typeface="Calibri" pitchFamily="34" charset="0"/>
              </a:rPr>
              <a:t>Publizistik- und Kommunikationswissenschaft</a:t>
            </a:r>
            <a:endParaRPr lang="de-DE" sz="2200" dirty="0">
              <a:solidFill>
                <a:srgbClr val="000000"/>
              </a:solidFill>
              <a:latin typeface="Calibri" pitchFamily="34" charset="0"/>
            </a:endParaRPr>
          </a:p>
          <a:p>
            <a:endParaRPr lang="de-DE" sz="2200" dirty="0">
              <a:solidFill>
                <a:srgbClr val="000000"/>
              </a:solidFill>
              <a:latin typeface="Calibri" pitchFamily="34" charset="0"/>
            </a:endParaRPr>
          </a:p>
          <a:p>
            <a:r>
              <a:rPr lang="de-DE" sz="2200" dirty="0">
                <a:solidFill>
                  <a:srgbClr val="000000"/>
                </a:solidFill>
                <a:latin typeface="Calibri" pitchFamily="34" charset="0"/>
              </a:rPr>
              <a:t>Für das Wintersemester 2022/2023 +</a:t>
            </a:r>
          </a:p>
          <a:p>
            <a:r>
              <a:rPr lang="de-DE" sz="2200" dirty="0">
                <a:solidFill>
                  <a:srgbClr val="000000"/>
                </a:solidFill>
                <a:latin typeface="Calibri" pitchFamily="34" charset="0"/>
              </a:rPr>
              <a:t>Sommersemester 2023:</a:t>
            </a:r>
          </a:p>
          <a:p>
            <a:endParaRPr lang="de-DE" sz="2200" dirty="0">
              <a:solidFill>
                <a:srgbClr val="000000"/>
              </a:solidFill>
              <a:latin typeface="Calibri" pitchFamily="34" charset="0"/>
            </a:endParaRPr>
          </a:p>
          <a:p>
            <a:r>
              <a:rPr lang="de-DE" sz="2200" dirty="0">
                <a:solidFill>
                  <a:srgbClr val="000000"/>
                </a:solidFill>
                <a:latin typeface="Calibri" pitchFamily="34" charset="0"/>
              </a:rPr>
              <a:t>bis</a:t>
            </a:r>
            <a:r>
              <a:rPr lang="de-DE" sz="2200" b="1" dirty="0">
                <a:solidFill>
                  <a:srgbClr val="000000"/>
                </a:solidFill>
                <a:latin typeface="Calibri" pitchFamily="34" charset="0"/>
              </a:rPr>
              <a:t> spätestens 31. Januar 2022</a:t>
            </a:r>
            <a:endParaRPr lang="de-DE" sz="2200" dirty="0">
              <a:solidFill>
                <a:srgbClr val="000000"/>
              </a:solidFill>
              <a:latin typeface="Calibri" pitchFamily="34" charset="0"/>
            </a:endParaRPr>
          </a:p>
          <a:p>
            <a:endParaRPr lang="de-DE" sz="2200" dirty="0">
              <a:solidFill>
                <a:srgbClr val="000000"/>
              </a:solidFill>
              <a:latin typeface="Calibri" pitchFamily="34" charset="0"/>
            </a:endParaRPr>
          </a:p>
          <a:p>
            <a:endParaRPr lang="de-DE" sz="2200" dirty="0">
              <a:solidFill>
                <a:srgbClr val="000000"/>
              </a:solidFill>
              <a:latin typeface="Calibri" pitchFamily="34" charset="0"/>
            </a:endParaRPr>
          </a:p>
          <a:p>
            <a:r>
              <a:rPr lang="de-DE" sz="2200" dirty="0">
                <a:solidFill>
                  <a:srgbClr val="000000"/>
                </a:solidFill>
                <a:latin typeface="Calibri" pitchFamily="34" charset="0"/>
              </a:rPr>
              <a:t>Für noch freie Plätze des Sommersemesters 2023:</a:t>
            </a:r>
          </a:p>
          <a:p>
            <a:endParaRPr lang="de-DE" sz="2200" dirty="0">
              <a:solidFill>
                <a:srgbClr val="000000"/>
              </a:solidFill>
              <a:latin typeface="Calibri" pitchFamily="34" charset="0"/>
            </a:endParaRPr>
          </a:p>
          <a:p>
            <a:r>
              <a:rPr lang="de-DE" sz="2200" dirty="0">
                <a:solidFill>
                  <a:srgbClr val="000000"/>
                </a:solidFill>
                <a:latin typeface="Calibri" pitchFamily="34" charset="0"/>
              </a:rPr>
              <a:t>Zwischen 1. bis</a:t>
            </a:r>
            <a:r>
              <a:rPr lang="de-DE" sz="2200" b="1" dirty="0">
                <a:solidFill>
                  <a:srgbClr val="000000"/>
                </a:solidFill>
                <a:latin typeface="Calibri" pitchFamily="34" charset="0"/>
              </a:rPr>
              <a:t> spätestens 15. Mai 2022</a:t>
            </a:r>
            <a:endParaRPr lang="de-DE" sz="2200" b="1" u="sng" dirty="0">
              <a:solidFill>
                <a:srgbClr val="000000"/>
              </a:solidFill>
              <a:latin typeface="Calibri" pitchFamily="34" charset="0"/>
            </a:endParaRPr>
          </a:p>
          <a:p>
            <a:endParaRPr lang="de-DE" sz="2200" dirty="0">
              <a:solidFill>
                <a:srgbClr val="000000"/>
              </a:solidFill>
              <a:latin typeface="Calibri" pitchFamily="34" charset="0"/>
            </a:endParaRPr>
          </a:p>
        </p:txBody>
      </p:sp>
      <p:pic>
        <p:nvPicPr>
          <p:cNvPr id="621573" name="Picture 5"/>
          <p:cNvPicPr>
            <a:picLocks noChangeAspect="1" noChangeArrowheads="1"/>
          </p:cNvPicPr>
          <p:nvPr/>
        </p:nvPicPr>
        <p:blipFill>
          <a:blip r:embed="rId3"/>
          <a:srcRect/>
          <a:stretch>
            <a:fillRect/>
          </a:stretch>
        </p:blipFill>
        <p:spPr bwMode="auto">
          <a:xfrm>
            <a:off x="5643570" y="2636912"/>
            <a:ext cx="3248549" cy="1285884"/>
          </a:xfrm>
          <a:prstGeom prst="rect">
            <a:avLst/>
          </a:prstGeom>
          <a:noFill/>
          <a:ln w="9525">
            <a:noFill/>
            <a:miter lim="800000"/>
            <a:headEnd/>
            <a:tailEnd/>
          </a:ln>
          <a:effectLst/>
        </p:spPr>
      </p:pic>
      <p:cxnSp>
        <p:nvCxnSpPr>
          <p:cNvPr id="3" name="Gerade Verbindung 2"/>
          <p:cNvCxnSpPr/>
          <p:nvPr/>
        </p:nvCxnSpPr>
        <p:spPr bwMode="auto">
          <a:xfrm>
            <a:off x="539552" y="4365104"/>
            <a:ext cx="5104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500034" y="-214338"/>
            <a:ext cx="5111750" cy="908051"/>
          </a:xfrm>
        </p:spPr>
        <p:txBody>
          <a:bodyPr/>
          <a:lstStyle/>
          <a:p>
            <a:r>
              <a:rPr lang="de-DE" sz="2800" b="1" dirty="0">
                <a:solidFill>
                  <a:srgbClr val="000000"/>
                </a:solidFill>
                <a:latin typeface="Calibri" pitchFamily="34" charset="0"/>
              </a:rPr>
              <a:t>Erasmus: Bewerbungsunterlagen</a:t>
            </a:r>
          </a:p>
        </p:txBody>
      </p:sp>
      <p:sp>
        <p:nvSpPr>
          <p:cNvPr id="623619" name="Rectangle 3"/>
          <p:cNvSpPr>
            <a:spLocks noGrp="1" noChangeArrowheads="1"/>
          </p:cNvSpPr>
          <p:nvPr>
            <p:ph type="body" idx="1"/>
          </p:nvPr>
        </p:nvSpPr>
        <p:spPr>
          <a:xfrm>
            <a:off x="539750" y="1150938"/>
            <a:ext cx="8496746" cy="5165725"/>
          </a:xfrm>
          <a:noFill/>
          <a:ln/>
        </p:spPr>
        <p:txBody>
          <a:bodyPr/>
          <a:lstStyle/>
          <a:p>
            <a:pPr marL="342900" indent="-342900">
              <a:buFont typeface="Wingdings" panose="05000000000000000000" pitchFamily="2" charset="2"/>
              <a:buChar char="§"/>
            </a:pPr>
            <a:r>
              <a:rPr lang="de-DE" sz="2200" dirty="0">
                <a:solidFill>
                  <a:srgbClr val="000000"/>
                </a:solidFill>
                <a:latin typeface="Calibri" pitchFamily="34" charset="0"/>
              </a:rPr>
              <a:t>Online-Bewerbung über </a:t>
            </a:r>
            <a:r>
              <a:rPr lang="de-DE" sz="2200" dirty="0" err="1">
                <a:solidFill>
                  <a:srgbClr val="000000"/>
                </a:solidFill>
                <a:latin typeface="Calibri" pitchFamily="34" charset="0"/>
              </a:rPr>
              <a:t>MoveOn</a:t>
            </a:r>
            <a:r>
              <a:rPr lang="de-DE" sz="2200" dirty="0">
                <a:solidFill>
                  <a:srgbClr val="000000"/>
                </a:solidFill>
                <a:latin typeface="Calibri" pitchFamily="34" charset="0"/>
              </a:rPr>
              <a:t> </a:t>
            </a:r>
            <a:endParaRPr lang="de-DE" dirty="0"/>
          </a:p>
          <a:p>
            <a:r>
              <a:rPr lang="de-DE" dirty="0">
                <a:hlinkClick r:id="rId3"/>
              </a:rPr>
              <a:t>https://fuberlin.moveon4.de/locallogin/587268d285fb96d8253eb7d5/deu</a:t>
            </a:r>
            <a:r>
              <a:rPr lang="de-DE" dirty="0"/>
              <a:t> </a:t>
            </a:r>
          </a:p>
          <a:p>
            <a:pPr>
              <a:spcAft>
                <a:spcPct val="20000"/>
              </a:spcAft>
            </a:pPr>
            <a:r>
              <a:rPr lang="de-DE" sz="2200" dirty="0">
                <a:solidFill>
                  <a:srgbClr val="000000"/>
                </a:solidFill>
                <a:latin typeface="Calibri" pitchFamily="34" charset="0"/>
                <a:sym typeface="Wingdings" pitchFamily="2" charset="2"/>
              </a:rPr>
              <a:t> absenden! und als </a:t>
            </a:r>
            <a:r>
              <a:rPr lang="de-DE" sz="2200" dirty="0" err="1">
                <a:solidFill>
                  <a:srgbClr val="000000"/>
                </a:solidFill>
                <a:latin typeface="Calibri" pitchFamily="34" charset="0"/>
                <a:sym typeface="Wingdings" pitchFamily="2" charset="2"/>
              </a:rPr>
              <a:t>pdf</a:t>
            </a:r>
            <a:r>
              <a:rPr lang="de-DE" sz="2200" dirty="0">
                <a:solidFill>
                  <a:srgbClr val="000000"/>
                </a:solidFill>
                <a:latin typeface="Calibri" pitchFamily="34" charset="0"/>
                <a:sym typeface="Wingdings" pitchFamily="2" charset="2"/>
              </a:rPr>
              <a:t>-Dokument einreichen</a:t>
            </a:r>
          </a:p>
          <a:p>
            <a:pPr marL="355600" indent="-355600">
              <a:spcAft>
                <a:spcPct val="20000"/>
              </a:spcAft>
              <a:buFont typeface="Wingdings" pitchFamily="2" charset="2"/>
              <a:buChar char="§"/>
            </a:pPr>
            <a:r>
              <a:rPr lang="de-DE" sz="2200" dirty="0">
                <a:latin typeface="Calibri" pitchFamily="34" charset="0"/>
              </a:rPr>
              <a:t>T</a:t>
            </a:r>
            <a:r>
              <a:rPr lang="de-DE" sz="2200" dirty="0">
                <a:solidFill>
                  <a:srgbClr val="000000"/>
                </a:solidFill>
                <a:latin typeface="Calibri" pitchFamily="34" charset="0"/>
              </a:rPr>
              <a:t>abellarischer Lebenslauf mit Bild</a:t>
            </a:r>
          </a:p>
          <a:p>
            <a:pPr marL="355600" indent="-355600">
              <a:buClr>
                <a:srgbClr val="000000"/>
              </a:buClr>
              <a:buFont typeface="Wingdings" pitchFamily="2" charset="2"/>
              <a:buChar char="§"/>
            </a:pPr>
            <a:r>
              <a:rPr lang="de-DE" sz="2200" dirty="0">
                <a:solidFill>
                  <a:srgbClr val="000000"/>
                </a:solidFill>
                <a:latin typeface="Calibri" pitchFamily="34" charset="0"/>
              </a:rPr>
              <a:t>Immatrikulationsbescheinigung mit Angabe des Studiengangs</a:t>
            </a:r>
          </a:p>
          <a:p>
            <a:pPr marL="355600" indent="-355600">
              <a:buClr>
                <a:srgbClr val="000000"/>
              </a:buClr>
              <a:buFont typeface="Wingdings" pitchFamily="2" charset="2"/>
              <a:buChar char="§"/>
            </a:pPr>
            <a:r>
              <a:rPr lang="de-DE" sz="2200" dirty="0">
                <a:solidFill>
                  <a:srgbClr val="000000"/>
                </a:solidFill>
                <a:latin typeface="Calibri" pitchFamily="34" charset="0"/>
              </a:rPr>
              <a:t>Übersicht über das bisherige Studium (Campus-Management)</a:t>
            </a:r>
          </a:p>
          <a:p>
            <a:pPr marL="355600" indent="-355600">
              <a:buClr>
                <a:srgbClr val="000000"/>
              </a:buClr>
              <a:buFont typeface="Wingdings" pitchFamily="2" charset="2"/>
              <a:buChar char="§"/>
            </a:pPr>
            <a:r>
              <a:rPr lang="de-DE" sz="2200" dirty="0">
                <a:solidFill>
                  <a:srgbClr val="000000"/>
                </a:solidFill>
                <a:latin typeface="Calibri" pitchFamily="34" charset="0"/>
              </a:rPr>
              <a:t>Kopie des Abiturzeugnisses (bei Master: + BA-Zeugnis)</a:t>
            </a:r>
          </a:p>
          <a:p>
            <a:pPr marL="355600" indent="-355600">
              <a:buClr>
                <a:srgbClr val="000000"/>
              </a:buClr>
              <a:buFont typeface="Wingdings" pitchFamily="2" charset="2"/>
              <a:buChar char="§"/>
            </a:pPr>
            <a:r>
              <a:rPr lang="de-DE" sz="2200" dirty="0">
                <a:solidFill>
                  <a:srgbClr val="000000"/>
                </a:solidFill>
                <a:latin typeface="Calibri" pitchFamily="34" charset="0"/>
              </a:rPr>
              <a:t>Sprachnachweis für die jeweilige Unterrichtssprache </a:t>
            </a:r>
          </a:p>
          <a:p>
            <a:pPr marL="355600" indent="-355600">
              <a:buClr>
                <a:srgbClr val="000000"/>
              </a:buClr>
              <a:buFont typeface="Wingdings" pitchFamily="2" charset="2"/>
              <a:buChar char="§"/>
            </a:pPr>
            <a:r>
              <a:rPr lang="de-DE" sz="2200" dirty="0">
                <a:solidFill>
                  <a:srgbClr val="000000"/>
                </a:solidFill>
                <a:latin typeface="Calibri" pitchFamily="34" charset="0"/>
              </a:rPr>
              <a:t>Motivationsschreiben </a:t>
            </a:r>
            <a:r>
              <a:rPr lang="de-DE" sz="2200" b="1" i="1" dirty="0">
                <a:solidFill>
                  <a:srgbClr val="000000"/>
                </a:solidFill>
                <a:latin typeface="Calibri" pitchFamily="34" charset="0"/>
              </a:rPr>
              <a:t>für die erste Präferenz </a:t>
            </a:r>
            <a:r>
              <a:rPr lang="de-DE" sz="2200" dirty="0">
                <a:solidFill>
                  <a:srgbClr val="000000"/>
                </a:solidFill>
                <a:latin typeface="Calibri" pitchFamily="34" charset="0"/>
              </a:rPr>
              <a:t>(ca. 2-3 Seiten), in deutsch + in der Unterrichtssprache der gewünschten Universität</a:t>
            </a:r>
          </a:p>
          <a:p>
            <a:pPr marL="355600" indent="-355600">
              <a:buClr>
                <a:srgbClr val="000000"/>
              </a:buClr>
              <a:buFont typeface="Wingdings" pitchFamily="2" charset="2"/>
              <a:buChar char="§"/>
            </a:pPr>
            <a:endParaRPr lang="de-DE" sz="1100" dirty="0">
              <a:solidFill>
                <a:srgbClr val="000000"/>
              </a:solidFill>
              <a:latin typeface="Calibri" pitchFamily="34" charset="0"/>
            </a:endParaRPr>
          </a:p>
          <a:p>
            <a:pPr marL="355600" indent="-355600">
              <a:buClr>
                <a:srgbClr val="000000"/>
              </a:buClr>
            </a:pPr>
            <a:r>
              <a:rPr lang="de-DE" sz="2200" dirty="0">
                <a:solidFill>
                  <a:srgbClr val="000000"/>
                </a:solidFill>
                <a:latin typeface="Calibri" pitchFamily="34" charset="0"/>
              </a:rPr>
              <a:t>Digital einreichen bei: Prof. Dr. Carola Richter (Erasmus-Koordinatorin am </a:t>
            </a:r>
            <a:r>
              <a:rPr lang="de-DE" sz="2200" dirty="0" err="1">
                <a:solidFill>
                  <a:srgbClr val="000000"/>
                </a:solidFill>
                <a:latin typeface="Calibri" pitchFamily="34" charset="0"/>
              </a:rPr>
              <a:t>IfPuK</a:t>
            </a:r>
            <a:r>
              <a:rPr lang="de-DE" sz="2200" dirty="0">
                <a:solidFill>
                  <a:srgbClr val="000000"/>
                </a:solidFill>
                <a:latin typeface="Calibri" pitchFamily="34" charset="0"/>
              </a:rPr>
              <a:t>) als 1 Sammel-PDF über </a:t>
            </a:r>
            <a:r>
              <a:rPr lang="de-DE" sz="2200" dirty="0">
                <a:solidFill>
                  <a:srgbClr val="000000"/>
                </a:solidFill>
                <a:latin typeface="Calibri" pitchFamily="34" charset="0"/>
                <a:hlinkClick r:id="rId4"/>
              </a:rPr>
              <a:t>erasmus@kommwiss.fu-berlin.de</a:t>
            </a:r>
            <a:r>
              <a:rPr lang="de-DE" sz="2200" dirty="0">
                <a:solidFill>
                  <a:srgbClr val="000000"/>
                </a:solidFill>
                <a:latin typeface="Calibri" pitchFamily="34" charset="0"/>
              </a:rPr>
              <a:t> </a:t>
            </a:r>
          </a:p>
          <a:p>
            <a:pPr marL="355600" indent="-355600"/>
            <a:r>
              <a:rPr lang="de-DE" sz="2200" b="1" dirty="0">
                <a:solidFill>
                  <a:srgbClr val="000000"/>
                </a:solidFill>
                <a:latin typeface="Calibri" pitchFamily="34" charset="0"/>
                <a:sym typeface="Wingdings" pitchFamily="2" charset="2"/>
              </a:rPr>
              <a:t>	</a:t>
            </a:r>
            <a:endParaRPr lang="de-DE" sz="2200" dirty="0">
              <a:latin typeface="Calibri"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251520" y="188640"/>
            <a:ext cx="6552728" cy="505073"/>
          </a:xfrm>
        </p:spPr>
        <p:txBody>
          <a:bodyPr/>
          <a:lstStyle/>
          <a:p>
            <a:r>
              <a:rPr lang="de-DE" sz="2800" b="1" dirty="0">
                <a:solidFill>
                  <a:srgbClr val="000000"/>
                </a:solidFill>
                <a:latin typeface="Calibri" pitchFamily="34" charset="0"/>
              </a:rPr>
              <a:t>Sprachtests des Sprachenzentrums:</a:t>
            </a:r>
          </a:p>
        </p:txBody>
      </p:sp>
      <p:sp>
        <p:nvSpPr>
          <p:cNvPr id="623619" name="Rectangle 3"/>
          <p:cNvSpPr>
            <a:spLocks noGrp="1" noChangeArrowheads="1"/>
          </p:cNvSpPr>
          <p:nvPr>
            <p:ph type="body" idx="1"/>
          </p:nvPr>
        </p:nvSpPr>
        <p:spPr>
          <a:xfrm>
            <a:off x="395536" y="1149295"/>
            <a:ext cx="8353425" cy="5165725"/>
          </a:xfrm>
          <a:noFill/>
          <a:ln/>
        </p:spPr>
        <p:txBody>
          <a:bodyPr/>
          <a:lstStyle/>
          <a:p>
            <a:r>
              <a:rPr lang="de-DE" sz="1400" dirty="0">
                <a:solidFill>
                  <a:srgbClr val="FF0000"/>
                </a:solidFill>
              </a:rPr>
              <a:t>Englisch:</a:t>
            </a:r>
            <a:r>
              <a:rPr lang="de-DE" sz="1400" b="1" i="1" dirty="0"/>
              <a:t> </a:t>
            </a:r>
            <a:r>
              <a:rPr lang="de-DE" sz="1400" dirty="0"/>
              <a:t>bitte Termine auf Website beachten.</a:t>
            </a:r>
          </a:p>
          <a:p>
            <a:br>
              <a:rPr lang="de-DE" sz="1400" dirty="0"/>
            </a:br>
            <a:r>
              <a:rPr lang="de-DE" sz="1400" dirty="0">
                <a:solidFill>
                  <a:srgbClr val="FF0000"/>
                </a:solidFill>
              </a:rPr>
              <a:t>Französisch: </a:t>
            </a:r>
            <a:r>
              <a:rPr lang="de-DE" sz="1400" dirty="0"/>
              <a:t>13.01.2022 schriftlich + 11.-21.01.2022 mündlich</a:t>
            </a:r>
          </a:p>
          <a:p>
            <a:r>
              <a:rPr lang="de-DE" sz="1400" dirty="0"/>
              <a:t>Der Test ist nur für Studierende, die keinen Sprachkurs am Sprachenzentrum der FU Berlin belegen oder belegt haben. Wer einen Sprachkurs an der FU Berlin besucht (hat), kann sich von der Sprachbereichskoordination einen Sprachnachweis erstellen lassen, ohne einen zusätzlichen Test abzulegen. </a:t>
            </a:r>
          </a:p>
          <a:p>
            <a:endParaRPr lang="de-DE" sz="1400" dirty="0"/>
          </a:p>
          <a:p>
            <a:r>
              <a:rPr lang="de-DE" sz="1400" dirty="0">
                <a:solidFill>
                  <a:srgbClr val="FF0000"/>
                </a:solidFill>
              </a:rPr>
              <a:t>Spanisch: </a:t>
            </a:r>
            <a:r>
              <a:rPr lang="de-DE" sz="1400" dirty="0"/>
              <a:t>18.01.2022, schriftlicher und mündlicher Test (auch 10.05.2022)</a:t>
            </a:r>
          </a:p>
          <a:p>
            <a:r>
              <a:rPr lang="de-DE" sz="1400" dirty="0"/>
              <a:t>Der Test ist nur für Studierende, die keinen Sprachkurs am Sprachenzentrum der FU Berlin belegen oder belegt haben. Wer einen Sprachkurs an der FU Berlin besucht (hat), kann sich von der Sprachbereichskoordination einen Sprachnachweis erstellen lassen, ohne einen zusätzlichen Test abzulegen. </a:t>
            </a:r>
          </a:p>
          <a:p>
            <a:endParaRPr lang="de-DE" sz="1400" dirty="0"/>
          </a:p>
          <a:p>
            <a:r>
              <a:rPr lang="de-DE" sz="1400" dirty="0"/>
              <a:t>Weitere Informationen zu den zentralen Sprachtests finden Sie auf der Internetseite des Sprachenzentrums unter </a:t>
            </a:r>
            <a:r>
              <a:rPr lang="de-DE" sz="1400" dirty="0">
                <a:hlinkClick r:id="rId3"/>
              </a:rPr>
              <a:t>http://www.sprachenzentrum.fu-berlin.de/sprachtests/sprachzeugnis/index.html</a:t>
            </a:r>
            <a:r>
              <a:rPr lang="de-DE" sz="1400" dirty="0"/>
              <a:t>.</a:t>
            </a:r>
          </a:p>
          <a:p>
            <a:pPr marL="355600" indent="-355600"/>
            <a:endParaRPr lang="de-DE" sz="2200" dirty="0">
              <a:latin typeface="Calibri" pitchFamily="34" charset="0"/>
            </a:endParaRPr>
          </a:p>
        </p:txBody>
      </p:sp>
    </p:spTree>
    <p:extLst>
      <p:ext uri="{BB962C8B-B14F-4D97-AF65-F5344CB8AC3E}">
        <p14:creationId xmlns:p14="http://schemas.microsoft.com/office/powerpoint/2010/main" val="28653319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467544" y="-171400"/>
            <a:ext cx="5760640" cy="908051"/>
          </a:xfrm>
        </p:spPr>
        <p:txBody>
          <a:bodyPr/>
          <a:lstStyle/>
          <a:p>
            <a:r>
              <a:rPr lang="de-DE" sz="2800" b="1" dirty="0">
                <a:solidFill>
                  <a:srgbClr val="000000"/>
                </a:solidFill>
                <a:latin typeface="Calibri" pitchFamily="34" charset="0"/>
              </a:rPr>
              <a:t>Erasmus: Auswahlkriterien (Rangfolge)</a:t>
            </a:r>
          </a:p>
        </p:txBody>
      </p:sp>
      <p:sp>
        <p:nvSpPr>
          <p:cNvPr id="623619" name="Rectangle 3"/>
          <p:cNvSpPr>
            <a:spLocks noGrp="1" noChangeArrowheads="1"/>
          </p:cNvSpPr>
          <p:nvPr>
            <p:ph type="body" idx="1"/>
          </p:nvPr>
        </p:nvSpPr>
        <p:spPr>
          <a:noFill/>
          <a:ln/>
        </p:spPr>
        <p:txBody>
          <a:bodyPr/>
          <a:lstStyle/>
          <a:p>
            <a:pPr marL="355600" indent="-355600">
              <a:spcAft>
                <a:spcPct val="20000"/>
              </a:spcAft>
              <a:buFont typeface="Wingdings" pitchFamily="2" charset="2"/>
              <a:buChar char="§"/>
            </a:pPr>
            <a:endParaRPr lang="de-DE" sz="2200" dirty="0">
              <a:solidFill>
                <a:srgbClr val="000000"/>
              </a:solidFill>
              <a:latin typeface="Calibri" pitchFamily="34" charset="0"/>
            </a:endParaRPr>
          </a:p>
          <a:p>
            <a:pPr marL="457200" indent="-457200">
              <a:spcAft>
                <a:spcPct val="20000"/>
              </a:spcAft>
              <a:buFont typeface="+mj-lt"/>
              <a:buAutoNum type="arabicPeriod"/>
            </a:pPr>
            <a:r>
              <a:rPr lang="de-DE" sz="2200" dirty="0">
                <a:solidFill>
                  <a:srgbClr val="000000"/>
                </a:solidFill>
                <a:latin typeface="Calibri" pitchFamily="34" charset="0"/>
              </a:rPr>
              <a:t>Qualität des Motivationsschreibens (Kenntnis des Programms an der Partneruniversität? Wie ist das Studienvorhaben mit den eigenen Studienschwerpunkten kompatibel? Sind die Herausforderungen des Auslandsstudiums bewusst und wie wird damit umgegangen?)</a:t>
            </a:r>
          </a:p>
          <a:p>
            <a:pPr marL="457200" indent="-457200">
              <a:spcAft>
                <a:spcPct val="20000"/>
              </a:spcAft>
              <a:buFont typeface="+mj-lt"/>
              <a:buAutoNum type="arabicPeriod"/>
            </a:pPr>
            <a:r>
              <a:rPr lang="de-DE" sz="2200" dirty="0">
                <a:solidFill>
                  <a:srgbClr val="000000"/>
                </a:solidFill>
                <a:latin typeface="Calibri" pitchFamily="34" charset="0"/>
              </a:rPr>
              <a:t>Individuelle Studienleistungen (bisherige Noten und Umfang der absolvierten Module)</a:t>
            </a:r>
          </a:p>
          <a:p>
            <a:pPr marL="457200" indent="-457200">
              <a:spcAft>
                <a:spcPct val="20000"/>
              </a:spcAft>
              <a:buFont typeface="+mj-lt"/>
              <a:buAutoNum type="arabicPeriod"/>
            </a:pPr>
            <a:r>
              <a:rPr lang="de-DE" sz="2200" dirty="0">
                <a:solidFill>
                  <a:srgbClr val="000000"/>
                </a:solidFill>
                <a:latin typeface="Calibri" pitchFamily="34" charset="0"/>
              </a:rPr>
              <a:t>Sprachkompetenz (Niveau, Bereitschaft zum Lernen)</a:t>
            </a:r>
          </a:p>
          <a:p>
            <a:pPr marL="457200" indent="-457200">
              <a:spcAft>
                <a:spcPct val="20000"/>
              </a:spcAft>
              <a:buFont typeface="+mj-lt"/>
              <a:buAutoNum type="arabicPeriod"/>
            </a:pPr>
            <a:r>
              <a:rPr lang="de-DE" sz="2200" dirty="0">
                <a:solidFill>
                  <a:srgbClr val="000000"/>
                </a:solidFill>
                <a:latin typeface="Calibri" pitchFamily="34" charset="0"/>
              </a:rPr>
              <a:t>Engagement am Fachbereich / soziales Engagement</a:t>
            </a:r>
          </a:p>
          <a:p>
            <a:pPr marL="355600" indent="-355600"/>
            <a:r>
              <a:rPr lang="de-DE" sz="2200" b="1" dirty="0">
                <a:solidFill>
                  <a:srgbClr val="000000"/>
                </a:solidFill>
                <a:latin typeface="Calibri" pitchFamily="34" charset="0"/>
                <a:sym typeface="Wingdings" pitchFamily="2" charset="2"/>
              </a:rPr>
              <a:t>	</a:t>
            </a:r>
            <a:endParaRPr lang="de-DE" sz="2200" dirty="0">
              <a:latin typeface="Calibri" pitchFamily="34" charset="0"/>
            </a:endParaRPr>
          </a:p>
        </p:txBody>
      </p:sp>
      <p:pic>
        <p:nvPicPr>
          <p:cNvPr id="623621" name="Picture 5"/>
          <p:cNvPicPr>
            <a:picLocks noChangeAspect="1" noChangeArrowheads="1"/>
          </p:cNvPicPr>
          <p:nvPr/>
        </p:nvPicPr>
        <p:blipFill>
          <a:blip r:embed="rId3"/>
          <a:srcRect/>
          <a:stretch>
            <a:fillRect/>
          </a:stretch>
        </p:blipFill>
        <p:spPr bwMode="auto">
          <a:xfrm>
            <a:off x="3563888" y="5236040"/>
            <a:ext cx="2226639" cy="857256"/>
          </a:xfrm>
          <a:prstGeom prst="rect">
            <a:avLst/>
          </a:prstGeom>
          <a:noFill/>
          <a:ln w="9525">
            <a:noFill/>
            <a:miter lim="800000"/>
            <a:headEnd/>
            <a:tailEnd/>
          </a:ln>
          <a:effectLst/>
        </p:spPr>
      </p:pic>
    </p:spTree>
    <p:extLst>
      <p:ext uri="{BB962C8B-B14F-4D97-AF65-F5344CB8AC3E}">
        <p14:creationId xmlns:p14="http://schemas.microsoft.com/office/powerpoint/2010/main" val="611555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500034" y="-142900"/>
            <a:ext cx="6264275" cy="908051"/>
          </a:xfrm>
        </p:spPr>
        <p:txBody>
          <a:bodyPr/>
          <a:lstStyle/>
          <a:p>
            <a:br>
              <a:rPr lang="de-DE" sz="2800" b="1" dirty="0">
                <a:solidFill>
                  <a:srgbClr val="000000"/>
                </a:solidFill>
                <a:latin typeface="Calibri" pitchFamily="34" charset="0"/>
              </a:rPr>
            </a:br>
            <a:r>
              <a:rPr lang="de-DE" sz="2800" b="1" dirty="0">
                <a:solidFill>
                  <a:srgbClr val="000000"/>
                </a:solidFill>
                <a:latin typeface="Calibri" pitchFamily="34" charset="0"/>
              </a:rPr>
              <a:t>Erasmus-Kooperationspartner</a:t>
            </a:r>
            <a:endParaRPr lang="de-DE" sz="2800" dirty="0">
              <a:solidFill>
                <a:srgbClr val="000000"/>
              </a:solidFill>
              <a:latin typeface="Calibri" pitchFamily="34" charset="0"/>
            </a:endParaRPr>
          </a:p>
        </p:txBody>
      </p:sp>
      <p:sp>
        <p:nvSpPr>
          <p:cNvPr id="619523" name="Rectangle 3"/>
          <p:cNvSpPr>
            <a:spLocks noGrp="1" noChangeArrowheads="1"/>
          </p:cNvSpPr>
          <p:nvPr>
            <p:ph type="body" idx="1"/>
          </p:nvPr>
        </p:nvSpPr>
        <p:spPr/>
        <p:txBody>
          <a:bodyPr/>
          <a:lstStyle/>
          <a:p>
            <a:br>
              <a:rPr lang="de-DE" dirty="0"/>
            </a:br>
            <a:endParaRPr lang="de-DE" dirty="0"/>
          </a:p>
        </p:txBody>
      </p:sp>
      <p:sp>
        <p:nvSpPr>
          <p:cNvPr id="619524" name="Text Box 4"/>
          <p:cNvSpPr txBox="1">
            <a:spLocks noChangeArrowheads="1"/>
          </p:cNvSpPr>
          <p:nvPr/>
        </p:nvSpPr>
        <p:spPr bwMode="auto">
          <a:xfrm>
            <a:off x="107950" y="1031875"/>
            <a:ext cx="8785225" cy="1046440"/>
          </a:xfrm>
          <a:prstGeom prst="rect">
            <a:avLst/>
          </a:prstGeom>
          <a:noFill/>
          <a:ln w="9525">
            <a:noFill/>
            <a:miter lim="800000"/>
            <a:headEnd/>
            <a:tailEnd/>
          </a:ln>
          <a:effectLst/>
        </p:spPr>
        <p:txBody>
          <a:bodyPr>
            <a:spAutoFit/>
          </a:bodyPr>
          <a:lstStyle/>
          <a:p>
            <a:pPr marL="357188" lvl="1" indent="-90488">
              <a:lnSpc>
                <a:spcPct val="110000"/>
              </a:lnSpc>
              <a:spcBef>
                <a:spcPct val="30000"/>
              </a:spcBef>
              <a:spcAft>
                <a:spcPct val="60000"/>
              </a:spcAft>
              <a:tabLst>
                <a:tab pos="901700" algn="l"/>
              </a:tabLst>
            </a:pPr>
            <a:endParaRPr lang="en-GB" sz="2000" b="1" dirty="0">
              <a:solidFill>
                <a:srgbClr val="000000"/>
              </a:solidFill>
              <a:latin typeface="Calibri" pitchFamily="34" charset="0"/>
            </a:endParaRPr>
          </a:p>
          <a:p>
            <a:pPr marL="357188" lvl="1" indent="-90488">
              <a:lnSpc>
                <a:spcPct val="110000"/>
              </a:lnSpc>
              <a:spcBef>
                <a:spcPct val="30000"/>
              </a:spcBef>
              <a:spcAft>
                <a:spcPct val="60000"/>
              </a:spcAft>
              <a:tabLst>
                <a:tab pos="901700" algn="l"/>
              </a:tabLst>
            </a:pPr>
            <a:endParaRPr lang="en-GB" sz="2000" b="1" dirty="0">
              <a:solidFill>
                <a:srgbClr val="000000"/>
              </a:solidFill>
              <a:latin typeface="Calibri" pitchFamily="34" charset="0"/>
            </a:endParaRPr>
          </a:p>
        </p:txBody>
      </p:sp>
      <p:sp>
        <p:nvSpPr>
          <p:cNvPr id="7" name="Rectangle 3"/>
          <p:cNvSpPr txBox="1">
            <a:spLocks noChangeArrowheads="1"/>
          </p:cNvSpPr>
          <p:nvPr/>
        </p:nvSpPr>
        <p:spPr bwMode="auto">
          <a:xfrm>
            <a:off x="1108834" y="5651995"/>
            <a:ext cx="6783456" cy="6016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eaLnBrk="1" hangingPunct="1">
              <a:lnSpc>
                <a:spcPct val="102000"/>
              </a:lnSpc>
              <a:spcBef>
                <a:spcPts val="500"/>
              </a:spcBef>
              <a:buClr>
                <a:srgbClr val="4D4D4D"/>
              </a:buClr>
            </a:pPr>
            <a:r>
              <a:rPr lang="de-DE" dirty="0">
                <a:latin typeface="Calibri" pitchFamily="34" charset="0"/>
              </a:rPr>
              <a:t>Infos: </a:t>
            </a:r>
            <a:r>
              <a:rPr lang="de-DE" dirty="0">
                <a:latin typeface="Calibri" pitchFamily="34" charset="0"/>
                <a:hlinkClick r:id="rId3"/>
              </a:rPr>
              <a:t>http://www.polsoz.fu-berlin.de/kommwiss/studium/auslandsstudium/erasmus/index.html</a:t>
            </a:r>
            <a:r>
              <a:rPr lang="de-DE" dirty="0">
                <a:latin typeface="Calibri" pitchFamily="34" charset="0"/>
              </a:rPr>
              <a:t> </a:t>
            </a:r>
          </a:p>
          <a:p>
            <a:pPr lvl="0" eaLnBrk="1" hangingPunct="1">
              <a:lnSpc>
                <a:spcPct val="102000"/>
              </a:lnSpc>
              <a:spcBef>
                <a:spcPts val="500"/>
              </a:spcBef>
              <a:buClr>
                <a:srgbClr val="4D4D4D"/>
              </a:buClr>
            </a:pPr>
            <a:endParaRPr kumimoji="0" lang="de-DE" sz="1800" b="0" i="0" u="none" strike="noStrike" kern="0" cap="none" spc="0" normalizeH="0" baseline="0" noProof="0" dirty="0">
              <a:ln>
                <a:noFill/>
              </a:ln>
              <a:solidFill>
                <a:schemeClr val="tx1"/>
              </a:solidFill>
              <a:effectLst/>
              <a:uLnTx/>
              <a:uFillTx/>
              <a:latin typeface="+mn-lt"/>
              <a:ea typeface="+mn-ea"/>
              <a:cs typeface="+mn-cs"/>
            </a:endParaRPr>
          </a:p>
        </p:txBody>
      </p:sp>
      <p:pic>
        <p:nvPicPr>
          <p:cNvPr id="3" name="Grafik 2"/>
          <p:cNvPicPr>
            <a:picLocks noChangeAspect="1"/>
          </p:cNvPicPr>
          <p:nvPr/>
        </p:nvPicPr>
        <p:blipFill>
          <a:blip r:embed="rId4"/>
          <a:stretch>
            <a:fillRect/>
          </a:stretch>
        </p:blipFill>
        <p:spPr>
          <a:xfrm>
            <a:off x="1108834" y="1031875"/>
            <a:ext cx="5737907" cy="4555016"/>
          </a:xfrm>
          <a:prstGeom prst="rect">
            <a:avLst/>
          </a:prstGeom>
        </p:spPr>
      </p:pic>
    </p:spTree>
  </p:cSld>
  <p:clrMapOvr>
    <a:masterClrMapping/>
  </p:clrMapOvr>
  <p:transition spd="slow"/>
</p:sld>
</file>

<file path=ppt/theme/theme1.xml><?xml version="1.0" encoding="utf-8"?>
<a:theme xmlns:a="http://schemas.openxmlformats.org/drawingml/2006/main" name="PPT_Vorlage">
  <a:themeElements>
    <a:clrScheme name="">
      <a:dk1>
        <a:srgbClr val="333333"/>
      </a:dk1>
      <a:lt1>
        <a:srgbClr val="FFFFFF"/>
      </a:lt1>
      <a:dk2>
        <a:srgbClr val="757575"/>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fontScheme name="PPT_Vorlag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PPT_Vorlage</Template>
  <TotalTime>0</TotalTime>
  <Words>2147</Words>
  <Application>Microsoft Office PowerPoint</Application>
  <PresentationFormat>Bildschirmpräsentation (4:3)</PresentationFormat>
  <Paragraphs>358</Paragraphs>
  <Slides>27</Slides>
  <Notes>23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NexusSansTF-Bold</vt:lpstr>
      <vt:lpstr>Wingdings</vt:lpstr>
      <vt:lpstr>Symbol</vt:lpstr>
      <vt:lpstr>Verdana</vt:lpstr>
      <vt:lpstr>Times New Roman</vt:lpstr>
      <vt:lpstr>Calibri</vt:lpstr>
      <vt:lpstr>Arial</vt:lpstr>
      <vt:lpstr>PPT_Vorlage</vt:lpstr>
      <vt:lpstr>Auslandsstudium am  Institut für Publizistik- und Kommunikationswissenschaft </vt:lpstr>
      <vt:lpstr>   Erasmus-Austausch  </vt:lpstr>
      <vt:lpstr>Erasmus: Teilnahmebedingungen</vt:lpstr>
      <vt:lpstr>Erasmus: Anforderungen an Studienleistungen</vt:lpstr>
      <vt:lpstr>Erasmus: Bewerbungsfristen</vt:lpstr>
      <vt:lpstr>Erasmus: Bewerbungsunterlagen</vt:lpstr>
      <vt:lpstr>Sprachtests des Sprachenzentrums:</vt:lpstr>
      <vt:lpstr>Erasmus: Auswahlkriterien (Rangfolge)</vt:lpstr>
      <vt:lpstr> Erasmus-Kooperationspartner</vt:lpstr>
      <vt:lpstr> Erasmus-Kooperationspartner</vt:lpstr>
      <vt:lpstr> Erasmus-Kooperationspartner</vt:lpstr>
      <vt:lpstr> Erasmus-Kooperationspartner</vt:lpstr>
      <vt:lpstr>Erasmus: Formalia vor, während, nach dem Aufenthalt</vt:lpstr>
      <vt:lpstr>Weitere Austauschprogramme</vt:lpstr>
      <vt:lpstr>Bachelor: weitere Austauschprogramme</vt:lpstr>
      <vt:lpstr>Bachelor: weitere Austauschprogramme</vt:lpstr>
      <vt:lpstr>Bachelor: weitere Austauschprogramme</vt:lpstr>
      <vt:lpstr>Bachelor: weitere Austauschprogramme</vt:lpstr>
      <vt:lpstr>Bachelor: weitere Austauschprogramme</vt:lpstr>
      <vt:lpstr>Bachelor: weitere Austauschprogramme</vt:lpstr>
      <vt:lpstr>Bachelor/Master:  weitere Austauschprogramme</vt:lpstr>
      <vt:lpstr>Bachelor/Master:  weitere Austauschprogramme</vt:lpstr>
      <vt:lpstr>Master: weitere Austauschprogramme</vt:lpstr>
      <vt:lpstr>Master: weitere Austauschprogramme</vt:lpstr>
      <vt:lpstr>Master: weitere Austauschprogramme</vt:lpstr>
      <vt:lpstr>Master: weitere Austauschprogramme</vt:lpstr>
      <vt:lpstr>  ANTWORTEN!  Erasmus-Koordinatorin: Carola Richter Email: erasmus@kommwiss.fu-berlin.de Fon: 030 – 838 58898 Sprechstunden online: https://docs.google.com/document/d/1kke6Lwh9CQAH2FCoDfXhJCWborbZPQ4wqhvf08_pwgU/edit   </vt:lpstr>
    </vt:vector>
  </TitlesOfParts>
  <Company>PuK_Bib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Info-Veranstaltung_BA-Studiengang_PuK_7_10_2009</dc:title>
  <dc:creator>Ansgar Koch</dc:creator>
  <dc:description>Version 0.9, 10.11.2005</dc:description>
  <cp:lastModifiedBy>Richter, Carola</cp:lastModifiedBy>
  <cp:revision>410</cp:revision>
  <cp:lastPrinted>2014-11-14T14:56:02Z</cp:lastPrinted>
  <dcterms:created xsi:type="dcterms:W3CDTF">2006-04-25T17:03:51Z</dcterms:created>
  <dcterms:modified xsi:type="dcterms:W3CDTF">2021-12-16T10:52:45Z</dcterms:modified>
</cp:coreProperties>
</file>