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8" r:id="rId1"/>
  </p:sldMasterIdLst>
  <p:notesMasterIdLst>
    <p:notesMasterId r:id="rId27"/>
  </p:notesMasterIdLst>
  <p:handoutMasterIdLst>
    <p:handoutMasterId r:id="rId28"/>
  </p:handoutMasterIdLst>
  <p:sldIdLst>
    <p:sldId id="256" r:id="rId2"/>
    <p:sldId id="275" r:id="rId3"/>
    <p:sldId id="274" r:id="rId4"/>
    <p:sldId id="276" r:id="rId5"/>
    <p:sldId id="277" r:id="rId6"/>
    <p:sldId id="278" r:id="rId7"/>
    <p:sldId id="279" r:id="rId8"/>
    <p:sldId id="280" r:id="rId9"/>
    <p:sldId id="281" r:id="rId10"/>
    <p:sldId id="282" r:id="rId11"/>
    <p:sldId id="283" r:id="rId12"/>
    <p:sldId id="285" r:id="rId13"/>
    <p:sldId id="286" r:id="rId14"/>
    <p:sldId id="287" r:id="rId15"/>
    <p:sldId id="293" r:id="rId16"/>
    <p:sldId id="288" r:id="rId17"/>
    <p:sldId id="292" r:id="rId18"/>
    <p:sldId id="289" r:id="rId19"/>
    <p:sldId id="290" r:id="rId20"/>
    <p:sldId id="291" r:id="rId21"/>
    <p:sldId id="294" r:id="rId22"/>
    <p:sldId id="295" r:id="rId23"/>
    <p:sldId id="296" r:id="rId24"/>
    <p:sldId id="297" r:id="rId25"/>
    <p:sldId id="300" r:id="rId26"/>
  </p:sldIdLst>
  <p:sldSz cx="9144000" cy="5143500" type="screen16x9"/>
  <p:notesSz cx="7099300" cy="10234613"/>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223">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5F5F5F"/>
    <a:srgbClr val="0066CC"/>
    <a:srgbClr val="003366"/>
    <a:srgbClr val="CCD6E0"/>
    <a:srgbClr val="FFCC00"/>
    <a:srgbClr val="8C0000"/>
    <a:srgbClr val="626000"/>
    <a:srgbClr val="FF9933"/>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ittlere Formatvorlage 1 - Akz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ittlere Formatvorlage 1 - Akz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ittlere Formatvorlag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75" autoAdjust="0"/>
  </p:normalViewPr>
  <p:slideViewPr>
    <p:cSldViewPr snapToGrid="0" showGuides="1">
      <p:cViewPr varScale="1">
        <p:scale>
          <a:sx n="88" d="100"/>
          <a:sy n="88" d="100"/>
        </p:scale>
        <p:origin x="644" y="44"/>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howGuides="1">
      <p:cViewPr varScale="1">
        <p:scale>
          <a:sx n="73" d="100"/>
          <a:sy n="73" d="100"/>
        </p:scale>
        <p:origin x="-3330" y="-120"/>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none" lIns="94757" tIns="47378" rIns="94757" bIns="47378" numCol="1" anchor="t" anchorCtr="0" compatLnSpc="1">
            <a:prstTxWarp prst="textNoShape">
              <a:avLst/>
            </a:prstTxWarp>
          </a:bodyPr>
          <a:lstStyle>
            <a:lvl1pPr defTabSz="947738" eaLnBrk="1" hangingPunct="1">
              <a:defRPr sz="1200">
                <a:solidFill>
                  <a:srgbClr val="00245B"/>
                </a:solidFill>
                <a:latin typeface="Verdana" pitchFamily="34" charset="0"/>
              </a:defRPr>
            </a:lvl1pPr>
          </a:lstStyle>
          <a:p>
            <a:pPr>
              <a:defRPr/>
            </a:pPr>
            <a:endParaRPr lang="de-DE"/>
          </a:p>
        </p:txBody>
      </p:sp>
      <p:sp>
        <p:nvSpPr>
          <p:cNvPr id="50179" name="Rectangle 3"/>
          <p:cNvSpPr>
            <a:spLocks noGrp="1" noChangeArrowheads="1"/>
          </p:cNvSpPr>
          <p:nvPr>
            <p:ph type="dt" sz="quarter" idx="1"/>
          </p:nvPr>
        </p:nvSpPr>
        <p:spPr bwMode="auto">
          <a:xfrm>
            <a:off x="4022725" y="0"/>
            <a:ext cx="3076575" cy="511175"/>
          </a:xfrm>
          <a:prstGeom prst="rect">
            <a:avLst/>
          </a:prstGeom>
          <a:noFill/>
          <a:ln w="9525">
            <a:noFill/>
            <a:miter lim="800000"/>
            <a:headEnd/>
            <a:tailEnd/>
          </a:ln>
          <a:effectLst/>
        </p:spPr>
        <p:txBody>
          <a:bodyPr vert="horz" wrap="none" lIns="94757" tIns="47378" rIns="94757" bIns="47378" numCol="1" anchor="t" anchorCtr="0" compatLnSpc="1">
            <a:prstTxWarp prst="textNoShape">
              <a:avLst/>
            </a:prstTxWarp>
          </a:bodyPr>
          <a:lstStyle>
            <a:lvl1pPr algn="r" defTabSz="947738" eaLnBrk="1" hangingPunct="1">
              <a:defRPr sz="1200">
                <a:solidFill>
                  <a:srgbClr val="00245B"/>
                </a:solidFill>
                <a:latin typeface="Verdana" pitchFamily="34" charset="0"/>
              </a:defRPr>
            </a:lvl1pPr>
          </a:lstStyle>
          <a:p>
            <a:pPr>
              <a:defRPr/>
            </a:pPr>
            <a:endParaRPr lang="de-DE"/>
          </a:p>
        </p:txBody>
      </p:sp>
      <p:sp>
        <p:nvSpPr>
          <p:cNvPr id="50180" name="Rectangle 4"/>
          <p:cNvSpPr>
            <a:spLocks noGrp="1" noChangeArrowheads="1"/>
          </p:cNvSpPr>
          <p:nvPr>
            <p:ph type="ftr" sz="quarter" idx="2"/>
          </p:nvPr>
        </p:nvSpPr>
        <p:spPr bwMode="auto">
          <a:xfrm>
            <a:off x="0" y="9723438"/>
            <a:ext cx="3076575" cy="511175"/>
          </a:xfrm>
          <a:prstGeom prst="rect">
            <a:avLst/>
          </a:prstGeom>
          <a:noFill/>
          <a:ln w="9525">
            <a:noFill/>
            <a:miter lim="800000"/>
            <a:headEnd/>
            <a:tailEnd/>
          </a:ln>
          <a:effectLst/>
        </p:spPr>
        <p:txBody>
          <a:bodyPr vert="horz" wrap="none" lIns="94757" tIns="47378" rIns="94757" bIns="47378" numCol="1" anchor="b" anchorCtr="0" compatLnSpc="1">
            <a:prstTxWarp prst="textNoShape">
              <a:avLst/>
            </a:prstTxWarp>
          </a:bodyPr>
          <a:lstStyle>
            <a:lvl1pPr defTabSz="947738" eaLnBrk="1" hangingPunct="1">
              <a:defRPr sz="1200">
                <a:solidFill>
                  <a:srgbClr val="00245B"/>
                </a:solidFill>
                <a:latin typeface="Verdana" pitchFamily="34" charset="0"/>
              </a:defRPr>
            </a:lvl1pPr>
          </a:lstStyle>
          <a:p>
            <a:pPr>
              <a:defRPr/>
            </a:pPr>
            <a:endParaRPr lang="de-DE"/>
          </a:p>
        </p:txBody>
      </p:sp>
      <p:sp>
        <p:nvSpPr>
          <p:cNvPr id="50181" name="Rectangle 5"/>
          <p:cNvSpPr>
            <a:spLocks noGrp="1" noChangeArrowheads="1"/>
          </p:cNvSpPr>
          <p:nvPr>
            <p:ph type="sldNum" sz="quarter" idx="3"/>
          </p:nvPr>
        </p:nvSpPr>
        <p:spPr bwMode="auto">
          <a:xfrm>
            <a:off x="4022725" y="9723438"/>
            <a:ext cx="3076575" cy="511175"/>
          </a:xfrm>
          <a:prstGeom prst="rect">
            <a:avLst/>
          </a:prstGeom>
          <a:noFill/>
          <a:ln w="9525">
            <a:noFill/>
            <a:miter lim="800000"/>
            <a:headEnd/>
            <a:tailEnd/>
          </a:ln>
          <a:effectLst/>
        </p:spPr>
        <p:txBody>
          <a:bodyPr vert="horz" wrap="none" lIns="94757" tIns="47378" rIns="94757" bIns="47378" numCol="1" anchor="b" anchorCtr="0" compatLnSpc="1">
            <a:prstTxWarp prst="textNoShape">
              <a:avLst/>
            </a:prstTxWarp>
          </a:bodyPr>
          <a:lstStyle>
            <a:lvl1pPr algn="r" defTabSz="947738" eaLnBrk="1" hangingPunct="1">
              <a:defRPr sz="1200">
                <a:solidFill>
                  <a:srgbClr val="00245B"/>
                </a:solidFill>
                <a:latin typeface="Verdana" pitchFamily="34" charset="0"/>
              </a:defRPr>
            </a:lvl1pPr>
          </a:lstStyle>
          <a:p>
            <a:pPr>
              <a:defRPr/>
            </a:pPr>
            <a:fld id="{4386300B-C214-4045-B513-2B6B1E748226}" type="slidenum">
              <a:rPr lang="de-DE"/>
              <a:pPr>
                <a:defRPr/>
              </a:pPr>
              <a:t>‹Nr.›</a:t>
            </a:fld>
            <a:endParaRPr lang="de-DE"/>
          </a:p>
        </p:txBody>
      </p:sp>
    </p:spTree>
    <p:extLst>
      <p:ext uri="{BB962C8B-B14F-4D97-AF65-F5344CB8AC3E}">
        <p14:creationId xmlns:p14="http://schemas.microsoft.com/office/powerpoint/2010/main" val="37599183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4757" tIns="47378" rIns="94757" bIns="47378" numCol="1" anchor="t" anchorCtr="0" compatLnSpc="1">
            <a:prstTxWarp prst="textNoShape">
              <a:avLst/>
            </a:prstTxWarp>
          </a:bodyPr>
          <a:lstStyle>
            <a:lvl1pPr defTabSz="947738" eaLnBrk="1" hangingPunct="1">
              <a:defRPr sz="1200">
                <a:latin typeface="Verdana" pitchFamily="34" charset="0"/>
              </a:defRPr>
            </a:lvl1pPr>
          </a:lstStyle>
          <a:p>
            <a:pPr>
              <a:defRPr/>
            </a:pPr>
            <a:endParaRPr lang="de-DE"/>
          </a:p>
        </p:txBody>
      </p:sp>
      <p:sp>
        <p:nvSpPr>
          <p:cNvPr id="34819" name="Rectangle 3"/>
          <p:cNvSpPr>
            <a:spLocks noGrp="1" noChangeArrowheads="1"/>
          </p:cNvSpPr>
          <p:nvPr>
            <p:ph type="dt" idx="1"/>
          </p:nvPr>
        </p:nvSpPr>
        <p:spPr bwMode="auto">
          <a:xfrm>
            <a:off x="4022725" y="0"/>
            <a:ext cx="3076575" cy="511175"/>
          </a:xfrm>
          <a:prstGeom prst="rect">
            <a:avLst/>
          </a:prstGeom>
          <a:noFill/>
          <a:ln w="9525">
            <a:noFill/>
            <a:miter lim="800000"/>
            <a:headEnd/>
            <a:tailEnd/>
          </a:ln>
          <a:effectLst/>
        </p:spPr>
        <p:txBody>
          <a:bodyPr vert="horz" wrap="square" lIns="94757" tIns="47378" rIns="94757" bIns="47378" numCol="1" anchor="t" anchorCtr="0" compatLnSpc="1">
            <a:prstTxWarp prst="textNoShape">
              <a:avLst/>
            </a:prstTxWarp>
          </a:bodyPr>
          <a:lstStyle>
            <a:lvl1pPr algn="r" defTabSz="947738" eaLnBrk="1" hangingPunct="1">
              <a:defRPr sz="1200">
                <a:latin typeface="Verdana" pitchFamily="34" charset="0"/>
              </a:defRPr>
            </a:lvl1pPr>
          </a:lstStyle>
          <a:p>
            <a:pPr>
              <a:defRPr/>
            </a:pPr>
            <a:endParaRPr lang="de-DE"/>
          </a:p>
        </p:txBody>
      </p:sp>
      <p:sp>
        <p:nvSpPr>
          <p:cNvPr id="12292" name="Rectangle 4"/>
          <p:cNvSpPr>
            <a:spLocks noGrp="1" noRot="1" noChangeAspect="1" noChangeArrowheads="1" noTextEdit="1"/>
          </p:cNvSpPr>
          <p:nvPr>
            <p:ph type="sldImg" idx="2"/>
          </p:nvPr>
        </p:nvSpPr>
        <p:spPr bwMode="auto">
          <a:xfrm>
            <a:off x="141288" y="768350"/>
            <a:ext cx="6818312" cy="3836988"/>
          </a:xfrm>
          <a:prstGeom prst="rect">
            <a:avLst/>
          </a:prstGeom>
          <a:noFill/>
          <a:ln w="9525">
            <a:solidFill>
              <a:srgbClr val="000000"/>
            </a:solidFill>
            <a:miter lim="800000"/>
            <a:headEnd/>
            <a:tailEnd/>
          </a:ln>
        </p:spPr>
      </p:sp>
      <p:sp>
        <p:nvSpPr>
          <p:cNvPr id="34821" name="Rectangle 5"/>
          <p:cNvSpPr>
            <a:spLocks noGrp="1" noChangeArrowheads="1"/>
          </p:cNvSpPr>
          <p:nvPr>
            <p:ph type="body" sz="quarter" idx="3"/>
          </p:nvPr>
        </p:nvSpPr>
        <p:spPr bwMode="auto">
          <a:xfrm>
            <a:off x="946150" y="4860925"/>
            <a:ext cx="5207000" cy="4605338"/>
          </a:xfrm>
          <a:prstGeom prst="rect">
            <a:avLst/>
          </a:prstGeom>
          <a:noFill/>
          <a:ln w="9525">
            <a:noFill/>
            <a:miter lim="800000"/>
            <a:headEnd/>
            <a:tailEnd/>
          </a:ln>
          <a:effectLst/>
        </p:spPr>
        <p:txBody>
          <a:bodyPr vert="horz" wrap="square" lIns="94757" tIns="47378" rIns="94757" bIns="47378" numCol="1" anchor="t" anchorCtr="0" compatLnSpc="1">
            <a:prstTxWarp prst="textNoShape">
              <a:avLst/>
            </a:prstTxWarp>
          </a:bodyPr>
          <a:lstStyle/>
          <a:p>
            <a:pPr lvl="0"/>
            <a:r>
              <a:rPr lang="de-DE" noProof="0"/>
              <a:t>Klicken Sie, um die Formate des Vorlagentextes zu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34822" name="Rectangle 6"/>
          <p:cNvSpPr>
            <a:spLocks noGrp="1" noChangeArrowheads="1"/>
          </p:cNvSpPr>
          <p:nvPr>
            <p:ph type="ftr" sz="quarter" idx="4"/>
          </p:nvPr>
        </p:nvSpPr>
        <p:spPr bwMode="auto">
          <a:xfrm>
            <a:off x="0" y="9723438"/>
            <a:ext cx="3076575" cy="511175"/>
          </a:xfrm>
          <a:prstGeom prst="rect">
            <a:avLst/>
          </a:prstGeom>
          <a:noFill/>
          <a:ln w="9525">
            <a:noFill/>
            <a:miter lim="800000"/>
            <a:headEnd/>
            <a:tailEnd/>
          </a:ln>
          <a:effectLst/>
        </p:spPr>
        <p:txBody>
          <a:bodyPr vert="horz" wrap="square" lIns="94757" tIns="47378" rIns="94757" bIns="47378" numCol="1" anchor="b" anchorCtr="0" compatLnSpc="1">
            <a:prstTxWarp prst="textNoShape">
              <a:avLst/>
            </a:prstTxWarp>
          </a:bodyPr>
          <a:lstStyle>
            <a:lvl1pPr defTabSz="947738" eaLnBrk="1" hangingPunct="1">
              <a:defRPr sz="1200">
                <a:latin typeface="Times New Roman" pitchFamily="18" charset="0"/>
              </a:defRPr>
            </a:lvl1pPr>
          </a:lstStyle>
          <a:p>
            <a:pPr>
              <a:defRPr/>
            </a:pPr>
            <a:endParaRPr lang="de-DE"/>
          </a:p>
        </p:txBody>
      </p:sp>
      <p:sp>
        <p:nvSpPr>
          <p:cNvPr id="34823" name="Rectangle 7"/>
          <p:cNvSpPr>
            <a:spLocks noGrp="1" noChangeArrowheads="1"/>
          </p:cNvSpPr>
          <p:nvPr>
            <p:ph type="sldNum" sz="quarter" idx="5"/>
          </p:nvPr>
        </p:nvSpPr>
        <p:spPr bwMode="auto">
          <a:xfrm>
            <a:off x="4022725" y="9723438"/>
            <a:ext cx="3076575" cy="511175"/>
          </a:xfrm>
          <a:prstGeom prst="rect">
            <a:avLst/>
          </a:prstGeom>
          <a:noFill/>
          <a:ln w="9525">
            <a:noFill/>
            <a:miter lim="800000"/>
            <a:headEnd/>
            <a:tailEnd/>
          </a:ln>
          <a:effectLst/>
        </p:spPr>
        <p:txBody>
          <a:bodyPr vert="horz" wrap="square" lIns="94757" tIns="47378" rIns="94757" bIns="47378" numCol="1" anchor="b" anchorCtr="0" compatLnSpc="1">
            <a:prstTxWarp prst="textNoShape">
              <a:avLst/>
            </a:prstTxWarp>
          </a:bodyPr>
          <a:lstStyle>
            <a:lvl1pPr algn="r" defTabSz="947738" eaLnBrk="1" hangingPunct="1">
              <a:defRPr sz="1200">
                <a:latin typeface="Times New Roman" pitchFamily="18" charset="0"/>
              </a:defRPr>
            </a:lvl1pPr>
          </a:lstStyle>
          <a:p>
            <a:pPr>
              <a:defRPr/>
            </a:pPr>
            <a:fld id="{FABCA902-51D0-4602-B06E-7B2FCFF5FAD7}" type="slidenum">
              <a:rPr lang="de-DE"/>
              <a:pPr>
                <a:defRPr/>
              </a:pPr>
              <a:t>‹Nr.›</a:t>
            </a:fld>
            <a:endParaRPr lang="de-DE"/>
          </a:p>
        </p:txBody>
      </p:sp>
    </p:spTree>
    <p:extLst>
      <p:ext uri="{BB962C8B-B14F-4D97-AF65-F5344CB8AC3E}">
        <p14:creationId xmlns:p14="http://schemas.microsoft.com/office/powerpoint/2010/main" val="2071688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Verdana" pitchFamily="34" charset="0"/>
        <a:ea typeface="+mn-ea"/>
        <a:cs typeface="+mn-cs"/>
      </a:defRPr>
    </a:lvl1pPr>
    <a:lvl2pPr marL="457200" algn="l" rtl="0" eaLnBrk="0" fontAlgn="base" hangingPunct="0">
      <a:spcBef>
        <a:spcPct val="30000"/>
      </a:spcBef>
      <a:spcAft>
        <a:spcPct val="0"/>
      </a:spcAft>
      <a:defRPr kumimoji="1" sz="1200" kern="1200">
        <a:solidFill>
          <a:schemeClr val="tx1"/>
        </a:solidFill>
        <a:latin typeface="Verdana" pitchFamily="34" charset="0"/>
        <a:ea typeface="+mn-ea"/>
        <a:cs typeface="+mn-cs"/>
      </a:defRPr>
    </a:lvl2pPr>
    <a:lvl3pPr marL="914400" algn="l" rtl="0" eaLnBrk="0" fontAlgn="base" hangingPunct="0">
      <a:spcBef>
        <a:spcPct val="30000"/>
      </a:spcBef>
      <a:spcAft>
        <a:spcPct val="0"/>
      </a:spcAft>
      <a:defRPr kumimoji="1" sz="1200" kern="1200">
        <a:solidFill>
          <a:schemeClr val="tx1"/>
        </a:solidFill>
        <a:latin typeface="Verdana" pitchFamily="34"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Verdana" pitchFamily="34"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Verdan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xfrm>
            <a:off x="141288" y="768350"/>
            <a:ext cx="6818312" cy="3836988"/>
          </a:xfrm>
          <a:ln/>
        </p:spPr>
      </p:sp>
      <p:sp>
        <p:nvSpPr>
          <p:cNvPr id="56323" name="Rectangle 3"/>
          <p:cNvSpPr>
            <a:spLocks noGrp="1" noChangeArrowheads="1"/>
          </p:cNvSpPr>
          <p:nvPr>
            <p:ph type="body" idx="1"/>
          </p:nvPr>
        </p:nvSpPr>
        <p:spPr>
          <a:noFill/>
          <a:ln/>
        </p:spPr>
        <p:txBody>
          <a:bodyPr/>
          <a:lstStyle/>
          <a:p>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5059" name="Rectangle 2"/>
          <p:cNvSpPr>
            <a:spLocks noGrp="1" noChangeArrowheads="1"/>
          </p:cNvSpPr>
          <p:nvPr>
            <p:ph type="subTitle" idx="1"/>
          </p:nvPr>
        </p:nvSpPr>
        <p:spPr>
          <a:xfrm>
            <a:off x="2409826" y="3462338"/>
            <a:ext cx="6467475" cy="1055134"/>
          </a:xfrm>
        </p:spPr>
        <p:txBody>
          <a:bodyPr lIns="0"/>
          <a:lstStyle>
            <a:lvl1pPr>
              <a:defRPr sz="2000" b="1" baseline="0" smtClean="0">
                <a:solidFill>
                  <a:srgbClr val="0066CC"/>
                </a:solidFill>
              </a:defRPr>
            </a:lvl1pPr>
          </a:lstStyle>
          <a:p>
            <a:r>
              <a:rPr lang="de-DE"/>
              <a:t>Master-Untertitelformat bearbeiten</a:t>
            </a:r>
            <a:endParaRPr lang="de-DE" dirty="0"/>
          </a:p>
        </p:txBody>
      </p:sp>
      <p:sp>
        <p:nvSpPr>
          <p:cNvPr id="45060" name="Rectangle 5"/>
          <p:cNvSpPr>
            <a:spLocks noGrp="1" noChangeArrowheads="1"/>
          </p:cNvSpPr>
          <p:nvPr>
            <p:ph type="ctrTitle"/>
          </p:nvPr>
        </p:nvSpPr>
        <p:spPr>
          <a:xfrm>
            <a:off x="2409825" y="1934766"/>
            <a:ext cx="6477000" cy="1102519"/>
          </a:xfrm>
        </p:spPr>
        <p:txBody>
          <a:bodyPr lIns="0" anchor="t"/>
          <a:lstStyle>
            <a:lvl1pPr>
              <a:lnSpc>
                <a:spcPct val="100000"/>
              </a:lnSpc>
              <a:defRPr sz="3600" smtClean="0"/>
            </a:lvl1pPr>
          </a:lstStyle>
          <a:p>
            <a:r>
              <a:rPr lang="de-DE"/>
              <a:t>Mastertitelformat bearbeiten</a:t>
            </a:r>
            <a:endParaRPr lang="de-DE" dirty="0"/>
          </a:p>
        </p:txBody>
      </p:sp>
      <p:sp>
        <p:nvSpPr>
          <p:cNvPr id="12" name="Text Box 8"/>
          <p:cNvSpPr txBox="1">
            <a:spLocks noChangeArrowheads="1"/>
          </p:cNvSpPr>
          <p:nvPr/>
        </p:nvSpPr>
        <p:spPr bwMode="auto">
          <a:xfrm>
            <a:off x="260351" y="221456"/>
            <a:ext cx="4321175" cy="281167"/>
          </a:xfrm>
          <a:prstGeom prst="rect">
            <a:avLst/>
          </a:prstGeom>
          <a:noFill/>
          <a:ln w="9525">
            <a:noFill/>
            <a:miter lim="800000"/>
            <a:headEnd/>
            <a:tailEnd/>
          </a:ln>
          <a:effectLst/>
        </p:spPr>
        <p:txBody>
          <a:bodyPr lIns="0" tIns="0" rIns="0" bIns="0">
            <a:spAutoFit/>
          </a:bodyPr>
          <a:lstStyle/>
          <a:p>
            <a:pPr eaLnBrk="0" hangingPunct="0">
              <a:lnSpc>
                <a:spcPct val="65000"/>
              </a:lnSpc>
              <a:spcBef>
                <a:spcPct val="50000"/>
              </a:spcBef>
            </a:pPr>
            <a:r>
              <a:rPr lang="de-DE" sz="1000" b="1" dirty="0">
                <a:solidFill>
                  <a:srgbClr val="5F5F5F"/>
                </a:solidFill>
                <a:cs typeface="Arial" charset="0"/>
              </a:rPr>
              <a:t>Titel, Vorname, Name</a:t>
            </a:r>
          </a:p>
          <a:p>
            <a:pPr eaLnBrk="0" hangingPunct="0">
              <a:lnSpc>
                <a:spcPct val="65000"/>
              </a:lnSpc>
              <a:spcBef>
                <a:spcPct val="50000"/>
              </a:spcBef>
            </a:pPr>
            <a:r>
              <a:rPr lang="de-DE" sz="1000" b="1" dirty="0">
                <a:solidFill>
                  <a:srgbClr val="5F5F5F"/>
                </a:solidFill>
                <a:cs typeface="Arial" charset="0"/>
              </a:rPr>
              <a:t>Abteilung, Fachbereich oder Institut</a:t>
            </a:r>
          </a:p>
        </p:txBody>
      </p:sp>
      <p:sp>
        <p:nvSpPr>
          <p:cNvPr id="11" name="Rectangle 13"/>
          <p:cNvSpPr>
            <a:spLocks noChangeArrowheads="1"/>
          </p:cNvSpPr>
          <p:nvPr/>
        </p:nvSpPr>
        <p:spPr bwMode="auto">
          <a:xfrm>
            <a:off x="0" y="4999435"/>
            <a:ext cx="9144000" cy="144065"/>
          </a:xfrm>
          <a:prstGeom prst="rect">
            <a:avLst/>
          </a:prstGeom>
          <a:solidFill>
            <a:schemeClr val="accent1"/>
          </a:solidFill>
          <a:ln w="9525">
            <a:noFill/>
            <a:miter lim="800000"/>
            <a:headEnd/>
            <a:tailEnd/>
          </a:ln>
        </p:spPr>
        <p:txBody>
          <a:bodyPr wrap="none" anchor="ctr"/>
          <a:lstStyle/>
          <a:p>
            <a:pPr eaLnBrk="0" hangingPunct="0">
              <a:defRPr/>
            </a:pPr>
            <a:endParaRPr lang="de-DE">
              <a:latin typeface="Verdana" pitchFamily="34" charset="0"/>
            </a:endParaRPr>
          </a:p>
        </p:txBody>
      </p:sp>
      <p:pic>
        <p:nvPicPr>
          <p:cNvPr id="8" name="Picture 24" descr="Logo_RGB_300dpi"/>
          <p:cNvPicPr>
            <a:picLocks noChangeAspect="1" noChangeArrowheads="1"/>
          </p:cNvPicPr>
          <p:nvPr userDrawn="1"/>
        </p:nvPicPr>
        <p:blipFill>
          <a:blip r:embed="rId2" cstate="print"/>
          <a:srcRect/>
          <a:stretch>
            <a:fillRect/>
          </a:stretch>
        </p:blipFill>
        <p:spPr bwMode="auto">
          <a:xfrm>
            <a:off x="7123410" y="108348"/>
            <a:ext cx="1769765" cy="468000"/>
          </a:xfrm>
          <a:prstGeom prst="rect">
            <a:avLst/>
          </a:prstGeom>
          <a:noFill/>
          <a:ln w="9525">
            <a:noFill/>
            <a:miter lim="800000"/>
            <a:headEnd/>
            <a:tailEnd/>
          </a:ln>
        </p:spPr>
      </p:pic>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732589" y="628650"/>
            <a:ext cx="2160587" cy="4108847"/>
          </a:xfrm>
        </p:spPr>
        <p:txBody>
          <a:bodyPr vert="eaVert"/>
          <a:lstStyle/>
          <a:p>
            <a:r>
              <a:rPr lang="de-DE"/>
              <a:t>Mastertitelformat bearbeiten</a:t>
            </a:r>
          </a:p>
        </p:txBody>
      </p:sp>
      <p:sp>
        <p:nvSpPr>
          <p:cNvPr id="3" name="Vertikaler Textplatzhalter 2"/>
          <p:cNvSpPr>
            <a:spLocks noGrp="1"/>
          </p:cNvSpPr>
          <p:nvPr>
            <p:ph type="body" orient="vert" idx="1"/>
          </p:nvPr>
        </p:nvSpPr>
        <p:spPr>
          <a:xfrm>
            <a:off x="250826" y="628650"/>
            <a:ext cx="6329363" cy="4108847"/>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8"/>
          <p:cNvSpPr>
            <a:spLocks noGrp="1" noChangeArrowheads="1"/>
          </p:cNvSpPr>
          <p:nvPr>
            <p:ph type="ftr" sz="quarter" idx="3"/>
          </p:nvPr>
        </p:nvSpPr>
        <p:spPr bwMode="auto">
          <a:xfrm>
            <a:off x="250825" y="4957200"/>
            <a:ext cx="5976938" cy="180000"/>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lvl1pPr>
              <a:defRPr sz="1000" b="0">
                <a:solidFill>
                  <a:srgbClr val="5F5F5F"/>
                </a:solidFill>
              </a:defRPr>
            </a:lvl1pPr>
          </a:lstStyle>
          <a:p>
            <a:r>
              <a:rPr lang="de-DE" dirty="0"/>
              <a:t>Titel, Datum, …</a:t>
            </a:r>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3305176"/>
            <a:ext cx="7772400" cy="1021556"/>
          </a:xfrm>
        </p:spPr>
        <p:txBody>
          <a:bodyPr anchor="t"/>
          <a:lstStyle>
            <a:lvl1pPr algn="l">
              <a:defRPr sz="4000" b="1" cap="all"/>
            </a:lvl1pPr>
          </a:lstStyle>
          <a:p>
            <a:r>
              <a:rPr lang="de-DE"/>
              <a:t>Mastertitelformat bearbeiten</a:t>
            </a:r>
          </a:p>
        </p:txBody>
      </p:sp>
      <p:sp>
        <p:nvSpPr>
          <p:cNvPr id="3" name="Textplatzhalt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Mastertextformat bearbeiten</a:t>
            </a:r>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sz="half" idx="1"/>
          </p:nvPr>
        </p:nvSpPr>
        <p:spPr>
          <a:xfrm>
            <a:off x="250826" y="1356122"/>
            <a:ext cx="4244975" cy="3381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1" y="1356122"/>
            <a:ext cx="4244975" cy="3381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05979"/>
            <a:ext cx="8229600" cy="857250"/>
          </a:xfrm>
        </p:spPr>
        <p:txBody>
          <a:bodyPr/>
          <a:lstStyle>
            <a:lvl1pPr>
              <a:defRPr/>
            </a:lvl1pPr>
          </a:lstStyle>
          <a:p>
            <a:r>
              <a:rPr lang="de-DE"/>
              <a:t>Mastertitelformat bearbeiten</a:t>
            </a:r>
          </a:p>
        </p:txBody>
      </p:sp>
      <p:sp>
        <p:nvSpPr>
          <p:cNvPr id="3" name="Textplatzhalt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3600450"/>
            <a:ext cx="5486400" cy="425054"/>
          </a:xfrm>
        </p:spPr>
        <p:txBody>
          <a:bodyPr/>
          <a:lstStyle>
            <a:lvl1pPr algn="l">
              <a:defRPr sz="2000" b="1"/>
            </a:lvl1pPr>
          </a:lstStyle>
          <a:p>
            <a:r>
              <a:rPr lang="de-DE"/>
              <a:t>Mastertitelformat bearbeiten</a:t>
            </a:r>
          </a:p>
        </p:txBody>
      </p:sp>
      <p:sp>
        <p:nvSpPr>
          <p:cNvPr id="3" name="Bildplatzhalt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a:t>Bild durch Klicken auf Symbol hinzufügen</a:t>
            </a:r>
          </a:p>
        </p:txBody>
      </p:sp>
      <p:sp>
        <p:nvSpPr>
          <p:cNvPr id="4" name="Textplatzhalt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Vertikaler Textplatzhalt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3"/>
          <p:cNvSpPr>
            <a:spLocks noChangeArrowheads="1"/>
          </p:cNvSpPr>
          <p:nvPr/>
        </p:nvSpPr>
        <p:spPr bwMode="auto">
          <a:xfrm>
            <a:off x="0" y="4999435"/>
            <a:ext cx="9144000" cy="144065"/>
          </a:xfrm>
          <a:prstGeom prst="rect">
            <a:avLst/>
          </a:prstGeom>
          <a:solidFill>
            <a:schemeClr val="accent1"/>
          </a:solidFill>
          <a:ln w="9525">
            <a:noFill/>
            <a:miter lim="800000"/>
            <a:headEnd/>
            <a:tailEnd/>
          </a:ln>
        </p:spPr>
        <p:txBody>
          <a:bodyPr wrap="none" anchor="ctr"/>
          <a:lstStyle/>
          <a:p>
            <a:pPr eaLnBrk="0" hangingPunct="0">
              <a:defRPr/>
            </a:pPr>
            <a:endParaRPr lang="de-DE">
              <a:latin typeface="Verdana" pitchFamily="34" charset="0"/>
            </a:endParaRPr>
          </a:p>
        </p:txBody>
      </p:sp>
      <p:sp>
        <p:nvSpPr>
          <p:cNvPr id="2051" name="Rectangle 2"/>
          <p:cNvSpPr>
            <a:spLocks noGrp="1" noChangeArrowheads="1"/>
          </p:cNvSpPr>
          <p:nvPr>
            <p:ph type="body" idx="1"/>
          </p:nvPr>
        </p:nvSpPr>
        <p:spPr bwMode="auto">
          <a:xfrm>
            <a:off x="250825" y="1214438"/>
            <a:ext cx="8642350" cy="364688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052" name="Rectangle 5"/>
          <p:cNvSpPr>
            <a:spLocks noGrp="1" noChangeArrowheads="1"/>
          </p:cNvSpPr>
          <p:nvPr>
            <p:ph type="title"/>
          </p:nvPr>
        </p:nvSpPr>
        <p:spPr bwMode="auto">
          <a:xfrm>
            <a:off x="250825" y="709613"/>
            <a:ext cx="8642350" cy="321469"/>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de-DE" dirty="0"/>
              <a:t>Mastertitelformat bearbeiten</a:t>
            </a:r>
          </a:p>
        </p:txBody>
      </p:sp>
      <p:sp>
        <p:nvSpPr>
          <p:cNvPr id="327686" name="Rectangle 6"/>
          <p:cNvSpPr>
            <a:spLocks noChangeArrowheads="1"/>
          </p:cNvSpPr>
          <p:nvPr/>
        </p:nvSpPr>
        <p:spPr bwMode="auto">
          <a:xfrm>
            <a:off x="7610475" y="4958334"/>
            <a:ext cx="1227138" cy="179784"/>
          </a:xfrm>
          <a:prstGeom prst="rect">
            <a:avLst/>
          </a:prstGeom>
          <a:noFill/>
          <a:ln w="9525">
            <a:noFill/>
            <a:miter lim="800000"/>
            <a:headEnd/>
            <a:tailEnd/>
          </a:ln>
          <a:effectLst/>
        </p:spPr>
        <p:txBody>
          <a:bodyPr/>
          <a:lstStyle/>
          <a:p>
            <a:pPr algn="r">
              <a:defRPr/>
            </a:pPr>
            <a:fld id="{53965218-A59B-4292-9C98-79B58A46A890}" type="slidenum">
              <a:rPr lang="de-DE" sz="1000" b="1">
                <a:solidFill>
                  <a:srgbClr val="5F5F5F"/>
                </a:solidFill>
              </a:rPr>
              <a:pPr algn="r">
                <a:defRPr/>
              </a:pPr>
              <a:t>‹Nr.›</a:t>
            </a:fld>
            <a:endParaRPr lang="de-DE" sz="1000" b="1" dirty="0">
              <a:solidFill>
                <a:srgbClr val="5F5F5F"/>
              </a:solidFill>
            </a:endParaRPr>
          </a:p>
        </p:txBody>
      </p:sp>
      <p:sp>
        <p:nvSpPr>
          <p:cNvPr id="7" name="Rectangle 8"/>
          <p:cNvSpPr>
            <a:spLocks noGrp="1" noChangeArrowheads="1"/>
          </p:cNvSpPr>
          <p:nvPr>
            <p:ph type="ftr" sz="quarter" idx="3"/>
          </p:nvPr>
        </p:nvSpPr>
        <p:spPr bwMode="auto">
          <a:xfrm>
            <a:off x="250825" y="4957200"/>
            <a:ext cx="5976938" cy="180000"/>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lvl1pPr>
              <a:defRPr sz="1000" b="0">
                <a:solidFill>
                  <a:srgbClr val="5F5F5F"/>
                </a:solidFill>
              </a:defRPr>
            </a:lvl1pPr>
          </a:lstStyle>
          <a:p>
            <a:r>
              <a:rPr lang="de-DE" dirty="0"/>
              <a:t>Titel, Datum, …</a:t>
            </a:r>
          </a:p>
        </p:txBody>
      </p:sp>
      <p:pic>
        <p:nvPicPr>
          <p:cNvPr id="8" name="Picture 24" descr="Logo_RGB_300dpi"/>
          <p:cNvPicPr>
            <a:picLocks noChangeAspect="1" noChangeArrowheads="1"/>
          </p:cNvPicPr>
          <p:nvPr userDrawn="1"/>
        </p:nvPicPr>
        <p:blipFill>
          <a:blip r:embed="rId12" cstate="print"/>
          <a:srcRect/>
          <a:stretch>
            <a:fillRect/>
          </a:stretch>
        </p:blipFill>
        <p:spPr bwMode="auto">
          <a:xfrm>
            <a:off x="7123410" y="108348"/>
            <a:ext cx="1769765" cy="46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9" r:id="rId1"/>
    <p:sldLayoutId id="2147483689" r:id="rId2"/>
    <p:sldLayoutId id="2147483688" r:id="rId3"/>
    <p:sldLayoutId id="2147483687" r:id="rId4"/>
    <p:sldLayoutId id="2147483686" r:id="rId5"/>
    <p:sldLayoutId id="2147483685" r:id="rId6"/>
    <p:sldLayoutId id="2147483684" r:id="rId7"/>
    <p:sldLayoutId id="2147483682" r:id="rId8"/>
    <p:sldLayoutId id="2147483681" r:id="rId9"/>
    <p:sldLayoutId id="2147483680" r:id="rId10"/>
  </p:sldLayoutIdLst>
  <p:transition spd="slow"/>
  <p:hf sldNum="0" hdr="0" dt="0"/>
  <p:txStyles>
    <p:titleStyle>
      <a:lvl1pPr algn="l" rtl="0" eaLnBrk="1" fontAlgn="base" hangingPunct="1">
        <a:lnSpc>
          <a:spcPct val="100000"/>
        </a:lnSpc>
        <a:spcBef>
          <a:spcPct val="0"/>
        </a:spcBef>
        <a:spcAft>
          <a:spcPct val="0"/>
        </a:spcAft>
        <a:defRPr sz="3000" b="1">
          <a:solidFill>
            <a:srgbClr val="003366"/>
          </a:solidFill>
          <a:latin typeface="+mj-lt"/>
          <a:ea typeface="+mj-ea"/>
          <a:cs typeface="+mj-cs"/>
        </a:defRPr>
      </a:lvl1pPr>
      <a:lvl2pPr algn="l" rtl="0" eaLnBrk="1" fontAlgn="base" hangingPunct="1">
        <a:lnSpc>
          <a:spcPct val="85000"/>
        </a:lnSpc>
        <a:spcBef>
          <a:spcPct val="0"/>
        </a:spcBef>
        <a:spcAft>
          <a:spcPct val="0"/>
        </a:spcAft>
        <a:defRPr sz="3000" b="1">
          <a:solidFill>
            <a:srgbClr val="003366"/>
          </a:solidFill>
          <a:latin typeface="Arial" charset="0"/>
        </a:defRPr>
      </a:lvl2pPr>
      <a:lvl3pPr algn="l" rtl="0" eaLnBrk="1" fontAlgn="base" hangingPunct="1">
        <a:lnSpc>
          <a:spcPct val="85000"/>
        </a:lnSpc>
        <a:spcBef>
          <a:spcPct val="0"/>
        </a:spcBef>
        <a:spcAft>
          <a:spcPct val="0"/>
        </a:spcAft>
        <a:defRPr sz="3000" b="1">
          <a:solidFill>
            <a:srgbClr val="003366"/>
          </a:solidFill>
          <a:latin typeface="Arial" charset="0"/>
        </a:defRPr>
      </a:lvl3pPr>
      <a:lvl4pPr algn="l" rtl="0" eaLnBrk="1" fontAlgn="base" hangingPunct="1">
        <a:lnSpc>
          <a:spcPct val="85000"/>
        </a:lnSpc>
        <a:spcBef>
          <a:spcPct val="0"/>
        </a:spcBef>
        <a:spcAft>
          <a:spcPct val="0"/>
        </a:spcAft>
        <a:defRPr sz="3000" b="1">
          <a:solidFill>
            <a:srgbClr val="003366"/>
          </a:solidFill>
          <a:latin typeface="Arial" charset="0"/>
        </a:defRPr>
      </a:lvl4pPr>
      <a:lvl5pPr algn="l" rtl="0" eaLnBrk="1" fontAlgn="base" hangingPunct="1">
        <a:lnSpc>
          <a:spcPct val="85000"/>
        </a:lnSpc>
        <a:spcBef>
          <a:spcPct val="0"/>
        </a:spcBef>
        <a:spcAft>
          <a:spcPct val="0"/>
        </a:spcAft>
        <a:defRPr sz="3000" b="1">
          <a:solidFill>
            <a:srgbClr val="003366"/>
          </a:solidFill>
          <a:latin typeface="Arial" charset="0"/>
        </a:defRPr>
      </a:lvl5pPr>
      <a:lvl6pPr marL="457200" algn="l" rtl="0" eaLnBrk="1" fontAlgn="base" hangingPunct="1">
        <a:lnSpc>
          <a:spcPct val="85000"/>
        </a:lnSpc>
        <a:spcBef>
          <a:spcPct val="0"/>
        </a:spcBef>
        <a:spcAft>
          <a:spcPct val="0"/>
        </a:spcAft>
        <a:defRPr sz="3000" b="1">
          <a:solidFill>
            <a:srgbClr val="003366"/>
          </a:solidFill>
          <a:latin typeface="Arial" charset="0"/>
        </a:defRPr>
      </a:lvl6pPr>
      <a:lvl7pPr marL="914400" algn="l" rtl="0" eaLnBrk="1" fontAlgn="base" hangingPunct="1">
        <a:lnSpc>
          <a:spcPct val="85000"/>
        </a:lnSpc>
        <a:spcBef>
          <a:spcPct val="0"/>
        </a:spcBef>
        <a:spcAft>
          <a:spcPct val="0"/>
        </a:spcAft>
        <a:defRPr sz="3000" b="1">
          <a:solidFill>
            <a:srgbClr val="003366"/>
          </a:solidFill>
          <a:latin typeface="Arial" charset="0"/>
        </a:defRPr>
      </a:lvl7pPr>
      <a:lvl8pPr marL="1371600" algn="l" rtl="0" eaLnBrk="1" fontAlgn="base" hangingPunct="1">
        <a:lnSpc>
          <a:spcPct val="85000"/>
        </a:lnSpc>
        <a:spcBef>
          <a:spcPct val="0"/>
        </a:spcBef>
        <a:spcAft>
          <a:spcPct val="0"/>
        </a:spcAft>
        <a:defRPr sz="3000" b="1">
          <a:solidFill>
            <a:srgbClr val="003366"/>
          </a:solidFill>
          <a:latin typeface="Arial" charset="0"/>
        </a:defRPr>
      </a:lvl8pPr>
      <a:lvl9pPr marL="1828800" algn="l" rtl="0" eaLnBrk="1" fontAlgn="base" hangingPunct="1">
        <a:lnSpc>
          <a:spcPct val="85000"/>
        </a:lnSpc>
        <a:spcBef>
          <a:spcPct val="0"/>
        </a:spcBef>
        <a:spcAft>
          <a:spcPct val="0"/>
        </a:spcAft>
        <a:defRPr sz="3000" b="1">
          <a:solidFill>
            <a:srgbClr val="003366"/>
          </a:solidFill>
          <a:latin typeface="Arial" charset="0"/>
        </a:defRPr>
      </a:lvl9pPr>
    </p:titleStyle>
    <p:bodyStyle>
      <a:lvl1pPr algn="l" rtl="0" eaLnBrk="1" fontAlgn="base" hangingPunct="1">
        <a:lnSpc>
          <a:spcPct val="102000"/>
        </a:lnSpc>
        <a:spcBef>
          <a:spcPts val="500"/>
        </a:spcBef>
        <a:spcAft>
          <a:spcPct val="0"/>
        </a:spcAft>
        <a:buClr>
          <a:srgbClr val="000000"/>
        </a:buClr>
        <a:defRPr sz="2600">
          <a:solidFill>
            <a:srgbClr val="000000"/>
          </a:solidFill>
          <a:latin typeface="+mn-lt"/>
          <a:ea typeface="+mn-ea"/>
          <a:cs typeface="+mn-cs"/>
        </a:defRPr>
      </a:lvl1pPr>
      <a:lvl2pPr marL="355600" indent="-176213" algn="l" rtl="0" eaLnBrk="1" fontAlgn="base" hangingPunct="1">
        <a:lnSpc>
          <a:spcPct val="102000"/>
        </a:lnSpc>
        <a:spcBef>
          <a:spcPts val="500"/>
        </a:spcBef>
        <a:spcAft>
          <a:spcPct val="0"/>
        </a:spcAft>
        <a:buClr>
          <a:srgbClr val="000000"/>
        </a:buClr>
        <a:buFont typeface="Arial" pitchFamily="34" charset="0"/>
        <a:buChar char="−"/>
        <a:defRPr sz="2600">
          <a:solidFill>
            <a:srgbClr val="000000"/>
          </a:solidFill>
          <a:latin typeface="+mn-lt"/>
        </a:defRPr>
      </a:lvl2pPr>
      <a:lvl3pPr marL="723900" indent="-188913" algn="l" rtl="0" eaLnBrk="1" fontAlgn="base" hangingPunct="1">
        <a:lnSpc>
          <a:spcPct val="102000"/>
        </a:lnSpc>
        <a:spcBef>
          <a:spcPts val="500"/>
        </a:spcBef>
        <a:spcAft>
          <a:spcPct val="0"/>
        </a:spcAft>
        <a:buClr>
          <a:srgbClr val="000000"/>
        </a:buClr>
        <a:buFont typeface="Arial" pitchFamily="34" charset="0"/>
        <a:buChar char="−"/>
        <a:defRPr sz="2600">
          <a:solidFill>
            <a:srgbClr val="000000"/>
          </a:solidFill>
          <a:latin typeface="+mn-lt"/>
        </a:defRPr>
      </a:lvl3pPr>
      <a:lvl4pPr marL="1079500" indent="-176213" algn="l" rtl="0" eaLnBrk="1" fontAlgn="base" hangingPunct="1">
        <a:lnSpc>
          <a:spcPct val="102000"/>
        </a:lnSpc>
        <a:spcBef>
          <a:spcPts val="500"/>
        </a:spcBef>
        <a:spcAft>
          <a:spcPct val="0"/>
        </a:spcAft>
        <a:buClr>
          <a:srgbClr val="000000"/>
        </a:buClr>
        <a:buFont typeface="Arial" pitchFamily="34" charset="0"/>
        <a:buChar char="−"/>
        <a:defRPr sz="2600">
          <a:solidFill>
            <a:srgbClr val="000000"/>
          </a:solidFill>
          <a:latin typeface="+mn-lt"/>
        </a:defRPr>
      </a:lvl4pPr>
      <a:lvl5pPr marL="1435100" indent="-176213" algn="l" rtl="0" eaLnBrk="1" fontAlgn="base" hangingPunct="1">
        <a:lnSpc>
          <a:spcPct val="102000"/>
        </a:lnSpc>
        <a:spcBef>
          <a:spcPts val="500"/>
        </a:spcBef>
        <a:spcAft>
          <a:spcPct val="0"/>
        </a:spcAft>
        <a:buClr>
          <a:srgbClr val="000000"/>
        </a:buClr>
        <a:buFont typeface="Arial" pitchFamily="34" charset="0"/>
        <a:buChar char="−"/>
        <a:defRPr sz="2600">
          <a:solidFill>
            <a:srgbClr val="000000"/>
          </a:solidFill>
          <a:latin typeface="+mn-lt"/>
        </a:defRPr>
      </a:lvl5pPr>
      <a:lvl6pPr marL="1892300" indent="-176213" algn="l" rtl="0" eaLnBrk="1" fontAlgn="base" hangingPunct="1">
        <a:lnSpc>
          <a:spcPct val="102000"/>
        </a:lnSpc>
        <a:spcBef>
          <a:spcPts val="500"/>
        </a:spcBef>
        <a:spcAft>
          <a:spcPct val="0"/>
        </a:spcAft>
        <a:buClr>
          <a:schemeClr val="tx1"/>
        </a:buClr>
        <a:buSzPct val="90000"/>
        <a:buChar char="-"/>
        <a:defRPr>
          <a:solidFill>
            <a:schemeClr val="tx1"/>
          </a:solidFill>
          <a:latin typeface="+mn-lt"/>
        </a:defRPr>
      </a:lvl6pPr>
      <a:lvl7pPr marL="2349500" indent="-176213" algn="l" rtl="0" eaLnBrk="1" fontAlgn="base" hangingPunct="1">
        <a:lnSpc>
          <a:spcPct val="102000"/>
        </a:lnSpc>
        <a:spcBef>
          <a:spcPts val="500"/>
        </a:spcBef>
        <a:spcAft>
          <a:spcPct val="0"/>
        </a:spcAft>
        <a:buClr>
          <a:schemeClr val="tx1"/>
        </a:buClr>
        <a:buSzPct val="90000"/>
        <a:buChar char="-"/>
        <a:defRPr>
          <a:solidFill>
            <a:schemeClr val="tx1"/>
          </a:solidFill>
          <a:latin typeface="+mn-lt"/>
        </a:defRPr>
      </a:lvl7pPr>
      <a:lvl8pPr marL="2806700" indent="-176213" algn="l" rtl="0" eaLnBrk="1" fontAlgn="base" hangingPunct="1">
        <a:lnSpc>
          <a:spcPct val="102000"/>
        </a:lnSpc>
        <a:spcBef>
          <a:spcPts val="500"/>
        </a:spcBef>
        <a:spcAft>
          <a:spcPct val="0"/>
        </a:spcAft>
        <a:buClr>
          <a:schemeClr val="tx1"/>
        </a:buClr>
        <a:buSzPct val="90000"/>
        <a:buChar char="-"/>
        <a:defRPr>
          <a:solidFill>
            <a:schemeClr val="tx1"/>
          </a:solidFill>
          <a:latin typeface="+mn-lt"/>
        </a:defRPr>
      </a:lvl8pPr>
      <a:lvl9pPr marL="3263900" indent="-176213" algn="l" rtl="0" eaLnBrk="1" fontAlgn="base" hangingPunct="1">
        <a:lnSpc>
          <a:spcPct val="102000"/>
        </a:lnSpc>
        <a:spcBef>
          <a:spcPts val="500"/>
        </a:spcBef>
        <a:spcAft>
          <a:spcPct val="0"/>
        </a:spcAft>
        <a:buClr>
          <a:schemeClr val="tx1"/>
        </a:buClr>
        <a:buSzPct val="90000"/>
        <a:buChar char="-"/>
        <a:defRPr>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catalog.uic.edu/gcat/colleges-schools/liberal-arts-sciences/comm/ma/"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docs.google.com/document/d/1kke6Lwh9CQAH2FCoDfXhJCWborbZPQ4wqhvf08_pwgU/edit" TargetMode="External"/><Relationship Id="rId2" Type="http://schemas.openxmlformats.org/officeDocument/2006/relationships/hyperlink" Target="mailto:erasmus@kommwiss.fu-berlin.d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fu-berlin.de/studium/international/studium_ausland/erasmus_praktiku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mailto:erasmus@kommwiss.fu-berlin.de" TargetMode="External"/><Relationship Id="rId2" Type="http://schemas.openxmlformats.org/officeDocument/2006/relationships/hyperlink" Target="https://fuberlin.moveon4.de/locallogin/587268d285fb96d8253eb7d5/deu"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sprachenzentrum.fu-berlin.de/sprachtests/sprachzeugnis/index.html"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polsoz.fu-berlin.de/kommwiss/studium/auslandsstudium/erasmus/index.html"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752A7FD6-C4A6-477A-8DF2-1AA82F4216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900037"/>
            <a:ext cx="6212063" cy="1781115"/>
          </a:xfrm>
          <a:prstGeom prst="rect">
            <a:avLst/>
          </a:prstGeom>
        </p:spPr>
      </p:pic>
      <p:sp>
        <p:nvSpPr>
          <p:cNvPr id="2" name="Rechteck 1">
            <a:extLst>
              <a:ext uri="{FF2B5EF4-FFF2-40B4-BE49-F238E27FC236}">
                <a16:creationId xmlns:a16="http://schemas.microsoft.com/office/drawing/2014/main" id="{BFD04429-8CD7-43AF-9DCA-F6C36FC86804}"/>
              </a:ext>
            </a:extLst>
          </p:cNvPr>
          <p:cNvSpPr/>
          <p:nvPr/>
        </p:nvSpPr>
        <p:spPr>
          <a:xfrm>
            <a:off x="935609" y="3029712"/>
            <a:ext cx="6858000" cy="1015663"/>
          </a:xfrm>
          <a:prstGeom prst="rect">
            <a:avLst/>
          </a:prstGeom>
        </p:spPr>
        <p:txBody>
          <a:bodyPr wrap="square">
            <a:spAutoFit/>
          </a:bodyPr>
          <a:lstStyle/>
          <a:p>
            <a:r>
              <a:rPr lang="de-DE" sz="2000" b="1" dirty="0">
                <a:solidFill>
                  <a:srgbClr val="000000"/>
                </a:solidFill>
                <a:latin typeface="Calibri" pitchFamily="34" charset="0"/>
              </a:rPr>
              <a:t>Auslandsstudium am </a:t>
            </a:r>
            <a:br>
              <a:rPr lang="de-DE" sz="2000" b="1" dirty="0">
                <a:solidFill>
                  <a:srgbClr val="000000"/>
                </a:solidFill>
                <a:latin typeface="Calibri" pitchFamily="34" charset="0"/>
              </a:rPr>
            </a:br>
            <a:r>
              <a:rPr lang="de-DE" sz="2000" b="1" dirty="0">
                <a:solidFill>
                  <a:srgbClr val="000000"/>
                </a:solidFill>
                <a:latin typeface="Calibri" pitchFamily="34" charset="0"/>
              </a:rPr>
              <a:t>Institut für Publizistik- und Kommunikationswissenschaft</a:t>
            </a:r>
            <a:br>
              <a:rPr lang="de-DE" sz="2000" b="1" dirty="0">
                <a:solidFill>
                  <a:srgbClr val="000000"/>
                </a:solidFill>
                <a:latin typeface="Calibri" pitchFamily="34" charset="0"/>
              </a:rPr>
            </a:br>
            <a:endParaRPr lang="de-DE" sz="2000" dirty="0"/>
          </a:p>
        </p:txBody>
      </p:sp>
      <p:sp>
        <p:nvSpPr>
          <p:cNvPr id="3" name="Rechteck 2">
            <a:extLst>
              <a:ext uri="{FF2B5EF4-FFF2-40B4-BE49-F238E27FC236}">
                <a16:creationId xmlns:a16="http://schemas.microsoft.com/office/drawing/2014/main" id="{430A3F79-EC49-4E42-BEAD-B740FF0F8B9D}"/>
              </a:ext>
            </a:extLst>
          </p:cNvPr>
          <p:cNvSpPr/>
          <p:nvPr/>
        </p:nvSpPr>
        <p:spPr bwMode="auto">
          <a:xfrm>
            <a:off x="177800" y="114300"/>
            <a:ext cx="2381250" cy="48895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Arial" charset="0"/>
            </a:endParaRPr>
          </a:p>
        </p:txBody>
      </p:sp>
      <p:sp>
        <p:nvSpPr>
          <p:cNvPr id="5" name="Rechteck 4">
            <a:extLst>
              <a:ext uri="{FF2B5EF4-FFF2-40B4-BE49-F238E27FC236}">
                <a16:creationId xmlns:a16="http://schemas.microsoft.com/office/drawing/2014/main" id="{C596C2C7-7880-4897-A40E-24F1B2CA39CF}"/>
              </a:ext>
            </a:extLst>
          </p:cNvPr>
          <p:cNvSpPr/>
          <p:nvPr/>
        </p:nvSpPr>
        <p:spPr>
          <a:xfrm>
            <a:off x="935609" y="4222269"/>
            <a:ext cx="7723632" cy="369332"/>
          </a:xfrm>
          <a:prstGeom prst="rect">
            <a:avLst/>
          </a:prstGeom>
        </p:spPr>
        <p:txBody>
          <a:bodyPr wrap="square">
            <a:spAutoFit/>
          </a:bodyPr>
          <a:lstStyle/>
          <a:p>
            <a:r>
              <a:rPr lang="de-DE" b="1" dirty="0">
                <a:solidFill>
                  <a:srgbClr val="000000"/>
                </a:solidFill>
                <a:latin typeface="Calibri" pitchFamily="34" charset="0"/>
              </a:rPr>
              <a:t>Prof. Dr. Carola Richter                                                                   30. November 2022</a:t>
            </a:r>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9247A4-ED2F-42E3-8073-6828E3C86B5B}"/>
              </a:ext>
            </a:extLst>
          </p:cNvPr>
          <p:cNvSpPr>
            <a:spLocks noGrp="1"/>
          </p:cNvSpPr>
          <p:nvPr>
            <p:ph type="title"/>
          </p:nvPr>
        </p:nvSpPr>
        <p:spPr/>
        <p:txBody>
          <a:bodyPr/>
          <a:lstStyle/>
          <a:p>
            <a:r>
              <a:rPr lang="de-DE" sz="2800" dirty="0">
                <a:latin typeface="Calibri" panose="020F0502020204030204" pitchFamily="34" charset="0"/>
                <a:cs typeface="Calibri" panose="020F0502020204030204" pitchFamily="34" charset="0"/>
              </a:rPr>
              <a:t>Erasmus-Kooperationspartner</a:t>
            </a:r>
          </a:p>
        </p:txBody>
      </p:sp>
      <p:sp>
        <p:nvSpPr>
          <p:cNvPr id="3" name="Inhaltsplatzhalter 2">
            <a:extLst>
              <a:ext uri="{FF2B5EF4-FFF2-40B4-BE49-F238E27FC236}">
                <a16:creationId xmlns:a16="http://schemas.microsoft.com/office/drawing/2014/main" id="{E8D45875-62FB-45FE-8B05-DF84512F3524}"/>
              </a:ext>
            </a:extLst>
          </p:cNvPr>
          <p:cNvSpPr>
            <a:spLocks noGrp="1"/>
          </p:cNvSpPr>
          <p:nvPr>
            <p:ph idx="1"/>
          </p:nvPr>
        </p:nvSpPr>
        <p:spPr>
          <a:xfrm>
            <a:off x="250825" y="1214438"/>
            <a:ext cx="8642350" cy="321469"/>
          </a:xfrm>
        </p:spPr>
        <p:txBody>
          <a:bodyPr/>
          <a:lstStyle/>
          <a:p>
            <a:r>
              <a:rPr lang="en-GB" sz="1600" dirty="0" err="1">
                <a:latin typeface="Calibri" pitchFamily="34" charset="0"/>
              </a:rPr>
              <a:t>Instituts-Partnerschaften</a:t>
            </a:r>
            <a:r>
              <a:rPr lang="en-GB" sz="1600" dirty="0">
                <a:latin typeface="Calibri" pitchFamily="34" charset="0"/>
              </a:rPr>
              <a:t> </a:t>
            </a:r>
            <a:r>
              <a:rPr lang="en-GB" sz="1600" dirty="0" err="1">
                <a:latin typeface="Calibri" pitchFamily="34" charset="0"/>
              </a:rPr>
              <a:t>mit</a:t>
            </a:r>
            <a:r>
              <a:rPr lang="en-GB" sz="1600" dirty="0">
                <a:latin typeface="Calibri" pitchFamily="34" charset="0"/>
              </a:rPr>
              <a:t> </a:t>
            </a:r>
            <a:r>
              <a:rPr lang="en-GB" sz="1600" dirty="0" err="1">
                <a:latin typeface="Calibri" pitchFamily="34" charset="0"/>
              </a:rPr>
              <a:t>festgelegten</a:t>
            </a:r>
            <a:r>
              <a:rPr lang="en-GB" sz="1600" dirty="0">
                <a:latin typeface="Calibri" pitchFamily="34" charset="0"/>
              </a:rPr>
              <a:t> </a:t>
            </a:r>
            <a:r>
              <a:rPr lang="en-GB" sz="1600" dirty="0" err="1">
                <a:latin typeface="Calibri" pitchFamily="34" charset="0"/>
              </a:rPr>
              <a:t>Plätzen</a:t>
            </a:r>
            <a:endParaRPr lang="en-GB" sz="1600" dirty="0">
              <a:latin typeface="Calibri" pitchFamily="34" charset="0"/>
            </a:endParaRPr>
          </a:p>
          <a:p>
            <a:endParaRPr lang="de-DE" dirty="0"/>
          </a:p>
        </p:txBody>
      </p:sp>
      <p:graphicFrame>
        <p:nvGraphicFramePr>
          <p:cNvPr id="6" name="Tabelle 5">
            <a:extLst>
              <a:ext uri="{FF2B5EF4-FFF2-40B4-BE49-F238E27FC236}">
                <a16:creationId xmlns:a16="http://schemas.microsoft.com/office/drawing/2014/main" id="{C887E9A2-4521-4B00-8E65-80AACE29CC2A}"/>
              </a:ext>
            </a:extLst>
          </p:cNvPr>
          <p:cNvGraphicFramePr>
            <a:graphicFrameLocks noGrp="1"/>
          </p:cNvGraphicFramePr>
          <p:nvPr>
            <p:extLst>
              <p:ext uri="{D42A27DB-BD31-4B8C-83A1-F6EECF244321}">
                <p14:modId xmlns:p14="http://schemas.microsoft.com/office/powerpoint/2010/main" val="185219347"/>
              </p:ext>
            </p:extLst>
          </p:nvPr>
        </p:nvGraphicFramePr>
        <p:xfrm>
          <a:off x="502022" y="1535907"/>
          <a:ext cx="7028330" cy="3352800"/>
        </p:xfrm>
        <a:graphic>
          <a:graphicData uri="http://schemas.openxmlformats.org/drawingml/2006/table">
            <a:tbl>
              <a:tblPr firstRow="1" bandRow="1">
                <a:tableStyleId>{5C22544A-7EE6-4342-B048-85BDC9FD1C3A}</a:tableStyleId>
              </a:tblPr>
              <a:tblGrid>
                <a:gridCol w="1800114">
                  <a:extLst>
                    <a:ext uri="{9D8B030D-6E8A-4147-A177-3AD203B41FA5}">
                      <a16:colId xmlns:a16="http://schemas.microsoft.com/office/drawing/2014/main" val="3187877886"/>
                    </a:ext>
                  </a:extLst>
                </a:gridCol>
                <a:gridCol w="1979407">
                  <a:extLst>
                    <a:ext uri="{9D8B030D-6E8A-4147-A177-3AD203B41FA5}">
                      <a16:colId xmlns:a16="http://schemas.microsoft.com/office/drawing/2014/main" val="1269257043"/>
                    </a:ext>
                  </a:extLst>
                </a:gridCol>
                <a:gridCol w="3248809">
                  <a:extLst>
                    <a:ext uri="{9D8B030D-6E8A-4147-A177-3AD203B41FA5}">
                      <a16:colId xmlns:a16="http://schemas.microsoft.com/office/drawing/2014/main" val="2306414295"/>
                    </a:ext>
                  </a:extLst>
                </a:gridCol>
              </a:tblGrid>
              <a:tr h="294590">
                <a:tc>
                  <a:txBody>
                    <a:bodyPr/>
                    <a:lstStyle/>
                    <a:p>
                      <a:r>
                        <a:rPr lang="de-DE" sz="1400" dirty="0">
                          <a:latin typeface="Calibri" panose="020F0502020204030204" pitchFamily="34" charset="0"/>
                          <a:cs typeface="Calibri" panose="020F0502020204030204" pitchFamily="34" charset="0"/>
                        </a:rPr>
                        <a:t>Land</a:t>
                      </a:r>
                    </a:p>
                  </a:txBody>
                  <a:tcPr>
                    <a:solidFill>
                      <a:srgbClr val="0070C0"/>
                    </a:solidFill>
                  </a:tcPr>
                </a:tc>
                <a:tc>
                  <a:txBody>
                    <a:bodyPr/>
                    <a:lstStyle/>
                    <a:p>
                      <a:r>
                        <a:rPr lang="de-DE" sz="1400" dirty="0">
                          <a:latin typeface="Calibri" panose="020F0502020204030204" pitchFamily="34" charset="0"/>
                          <a:cs typeface="Calibri" panose="020F0502020204030204" pitchFamily="34" charset="0"/>
                        </a:rPr>
                        <a:t>Plätze</a:t>
                      </a:r>
                    </a:p>
                  </a:txBody>
                  <a:tcPr>
                    <a:solidFill>
                      <a:srgbClr val="0070C0"/>
                    </a:solidFill>
                  </a:tcPr>
                </a:tc>
                <a:tc>
                  <a:txBody>
                    <a:bodyPr/>
                    <a:lstStyle/>
                    <a:p>
                      <a:r>
                        <a:rPr lang="de-DE" sz="1400" dirty="0">
                          <a:latin typeface="Calibri" panose="020F0502020204030204" pitchFamily="34" charset="0"/>
                          <a:cs typeface="Calibri" panose="020F0502020204030204" pitchFamily="34" charset="0"/>
                        </a:rPr>
                        <a:t>Universität</a:t>
                      </a:r>
                    </a:p>
                  </a:txBody>
                  <a:tcPr>
                    <a:solidFill>
                      <a:srgbClr val="0070C0"/>
                    </a:solidFill>
                  </a:tcPr>
                </a:tc>
                <a:extLst>
                  <a:ext uri="{0D108BD9-81ED-4DB2-BD59-A6C34878D82A}">
                    <a16:rowId xmlns:a16="http://schemas.microsoft.com/office/drawing/2014/main" val="3804059103"/>
                  </a:ext>
                </a:extLst>
              </a:tr>
              <a:tr h="294590">
                <a:tc>
                  <a:txBody>
                    <a:bodyPr/>
                    <a:lstStyle/>
                    <a:p>
                      <a:r>
                        <a:rPr lang="de-DE" sz="1400" dirty="0">
                          <a:latin typeface="Calibri" panose="020F0502020204030204" pitchFamily="34" charset="0"/>
                          <a:cs typeface="Calibri" panose="020F0502020204030204" pitchFamily="34" charset="0"/>
                        </a:rPr>
                        <a:t>Irland</a:t>
                      </a:r>
                      <a:endParaRPr lang="en-GB" sz="1400" dirty="0">
                        <a:latin typeface="Calibri" panose="020F0502020204030204" pitchFamily="34" charset="0"/>
                        <a:cs typeface="Calibri" panose="020F0502020204030204" pitchFamily="34" charset="0"/>
                      </a:endParaRPr>
                    </a:p>
                  </a:txBody>
                  <a:tcPr/>
                </a:tc>
                <a:tc>
                  <a:txBody>
                    <a:bodyPr/>
                    <a:lstStyle/>
                    <a:p>
                      <a:r>
                        <a:rPr lang="de-DE" sz="1400" dirty="0">
                          <a:latin typeface="Calibri" panose="020F0502020204030204" pitchFamily="34" charset="0"/>
                          <a:cs typeface="Calibri" panose="020F0502020204030204" pitchFamily="34" charset="0"/>
                        </a:rPr>
                        <a:t>2 (BA)</a:t>
                      </a:r>
                      <a:endParaRPr lang="en-GB" sz="1400" dirty="0">
                        <a:latin typeface="Calibri" panose="020F0502020204030204" pitchFamily="34" charset="0"/>
                        <a:cs typeface="Calibri" panose="020F0502020204030204" pitchFamily="34" charset="0"/>
                      </a:endParaRPr>
                    </a:p>
                  </a:txBody>
                  <a:tcPr/>
                </a:tc>
                <a:tc>
                  <a:txBody>
                    <a:bodyPr/>
                    <a:lstStyle/>
                    <a:p>
                      <a:r>
                        <a:rPr lang="de-DE" sz="1400" dirty="0">
                          <a:latin typeface="Calibri" panose="020F0502020204030204" pitchFamily="34" charset="0"/>
                          <a:cs typeface="Calibri" panose="020F0502020204030204" pitchFamily="34" charset="0"/>
                        </a:rPr>
                        <a:t>Limerick (eng)</a:t>
                      </a:r>
                      <a:endParaRPr lang="en-GB" sz="1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902738574"/>
                  </a:ext>
                </a:extLst>
              </a:tr>
              <a:tr h="294590">
                <a:tc>
                  <a:txBody>
                    <a:bodyPr/>
                    <a:lstStyle/>
                    <a:p>
                      <a:r>
                        <a:rPr lang="de-DE" sz="1400" dirty="0">
                          <a:latin typeface="Calibri" panose="020F0502020204030204" pitchFamily="34" charset="0"/>
                          <a:cs typeface="Calibri" panose="020F0502020204030204" pitchFamily="34" charset="0"/>
                        </a:rPr>
                        <a:t>Belgien</a:t>
                      </a:r>
                      <a:endParaRPr lang="en-GB" sz="1400" dirty="0">
                        <a:latin typeface="Calibri" panose="020F0502020204030204" pitchFamily="34" charset="0"/>
                        <a:cs typeface="Calibri" panose="020F0502020204030204" pitchFamily="34" charset="0"/>
                      </a:endParaRPr>
                    </a:p>
                  </a:txBody>
                  <a:tcPr/>
                </a:tc>
                <a:tc>
                  <a:txBody>
                    <a:bodyPr/>
                    <a:lstStyle/>
                    <a:p>
                      <a:r>
                        <a:rPr lang="de-DE" sz="1400" dirty="0">
                          <a:latin typeface="Calibri" panose="020F0502020204030204" pitchFamily="34" charset="0"/>
                          <a:cs typeface="Calibri" panose="020F0502020204030204" pitchFamily="34" charset="0"/>
                        </a:rPr>
                        <a:t>6 (BA+MA)</a:t>
                      </a:r>
                      <a:endParaRPr lang="en-GB" sz="1400" dirty="0">
                        <a:latin typeface="Calibri" panose="020F0502020204030204" pitchFamily="34" charset="0"/>
                        <a:cs typeface="Calibri" panose="020F0502020204030204" pitchFamily="34" charset="0"/>
                      </a:endParaRPr>
                    </a:p>
                  </a:txBody>
                  <a:tcPr/>
                </a:tc>
                <a:tc>
                  <a:txBody>
                    <a:bodyPr/>
                    <a:lstStyle/>
                    <a:p>
                      <a:r>
                        <a:rPr lang="de-DE" sz="1400" dirty="0">
                          <a:latin typeface="Calibri" panose="020F0502020204030204" pitchFamily="34" charset="0"/>
                          <a:cs typeface="Calibri" panose="020F0502020204030204" pitchFamily="34" charset="0"/>
                        </a:rPr>
                        <a:t>Brüssel</a:t>
                      </a:r>
                      <a:r>
                        <a:rPr lang="de-DE" sz="1400" baseline="0" dirty="0">
                          <a:latin typeface="Calibri" panose="020F0502020204030204" pitchFamily="34" charset="0"/>
                          <a:cs typeface="Calibri" panose="020F0502020204030204" pitchFamily="34" charset="0"/>
                        </a:rPr>
                        <a:t> </a:t>
                      </a:r>
                      <a:r>
                        <a:rPr lang="de-DE" sz="1400" baseline="0" dirty="0" err="1">
                          <a:latin typeface="Calibri" panose="020F0502020204030204" pitchFamily="34" charset="0"/>
                          <a:cs typeface="Calibri" panose="020F0502020204030204" pitchFamily="34" charset="0"/>
                        </a:rPr>
                        <a:t>Vrije</a:t>
                      </a:r>
                      <a:r>
                        <a:rPr lang="de-DE" sz="1400" baseline="0" dirty="0">
                          <a:latin typeface="Calibri" panose="020F0502020204030204" pitchFamily="34" charset="0"/>
                          <a:cs typeface="Calibri" panose="020F0502020204030204" pitchFamily="34" charset="0"/>
                        </a:rPr>
                        <a:t> </a:t>
                      </a:r>
                      <a:r>
                        <a:rPr lang="de-DE" sz="1400" baseline="0" dirty="0" err="1">
                          <a:latin typeface="Calibri" panose="020F0502020204030204" pitchFamily="34" charset="0"/>
                          <a:cs typeface="Calibri" panose="020F0502020204030204" pitchFamily="34" charset="0"/>
                        </a:rPr>
                        <a:t>Universitet</a:t>
                      </a:r>
                      <a:r>
                        <a:rPr lang="de-DE" sz="1400" baseline="0" dirty="0">
                          <a:latin typeface="Calibri" panose="020F0502020204030204" pitchFamily="34" charset="0"/>
                          <a:cs typeface="Calibri" panose="020F0502020204030204" pitchFamily="34" charset="0"/>
                        </a:rPr>
                        <a:t> (eng)</a:t>
                      </a:r>
                      <a:endParaRPr lang="en-GB" sz="1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368301098"/>
                  </a:ext>
                </a:extLst>
              </a:tr>
              <a:tr h="294590">
                <a:tc rowSpan="2">
                  <a:txBody>
                    <a:bodyPr/>
                    <a:lstStyle/>
                    <a:p>
                      <a:r>
                        <a:rPr lang="de-DE" sz="1400" dirty="0">
                          <a:latin typeface="Calibri" panose="020F0502020204030204" pitchFamily="34" charset="0"/>
                          <a:cs typeface="Calibri" panose="020F0502020204030204" pitchFamily="34" charset="0"/>
                        </a:rPr>
                        <a:t>Niederlande</a:t>
                      </a:r>
                      <a:endParaRPr lang="en-GB" sz="1400" dirty="0">
                        <a:latin typeface="Calibri" panose="020F0502020204030204" pitchFamily="34" charset="0"/>
                        <a:cs typeface="Calibri" panose="020F0502020204030204" pitchFamily="34" charset="0"/>
                      </a:endParaRPr>
                    </a:p>
                  </a:txBody>
                  <a:tcPr/>
                </a:tc>
                <a:tc>
                  <a:txBody>
                    <a:bodyPr/>
                    <a:lstStyle/>
                    <a:p>
                      <a:r>
                        <a:rPr lang="de-DE" sz="1400" dirty="0">
                          <a:latin typeface="Calibri" panose="020F0502020204030204" pitchFamily="34" charset="0"/>
                          <a:cs typeface="Calibri" panose="020F0502020204030204" pitchFamily="34" charset="0"/>
                        </a:rPr>
                        <a:t>4 (BA+MA)</a:t>
                      </a:r>
                      <a:endParaRPr lang="en-GB" sz="1400" dirty="0">
                        <a:latin typeface="Calibri" panose="020F0502020204030204" pitchFamily="34" charset="0"/>
                        <a:cs typeface="Calibri" panose="020F0502020204030204" pitchFamily="34" charset="0"/>
                      </a:endParaRPr>
                    </a:p>
                  </a:txBody>
                  <a:tcPr/>
                </a:tc>
                <a:tc>
                  <a:txBody>
                    <a:bodyPr/>
                    <a:lstStyle/>
                    <a:p>
                      <a:r>
                        <a:rPr lang="de-DE" sz="1400" dirty="0">
                          <a:latin typeface="Calibri" panose="020F0502020204030204" pitchFamily="34" charset="0"/>
                          <a:cs typeface="Calibri" panose="020F0502020204030204" pitchFamily="34" charset="0"/>
                        </a:rPr>
                        <a:t>Amsterdam (eng)</a:t>
                      </a:r>
                      <a:endParaRPr lang="en-GB" sz="1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593432849"/>
                  </a:ext>
                </a:extLst>
              </a:tr>
              <a:tr h="294590">
                <a:tc vMerge="1">
                  <a:txBody>
                    <a:bodyPr/>
                    <a:lstStyle/>
                    <a:p>
                      <a:endParaRPr lang="en-GB" dirty="0"/>
                    </a:p>
                  </a:txBody>
                  <a:tcPr/>
                </a:tc>
                <a:tc>
                  <a:txBody>
                    <a:bodyPr/>
                    <a:lstStyle/>
                    <a:p>
                      <a:r>
                        <a:rPr lang="de-DE" sz="1400" dirty="0">
                          <a:latin typeface="Calibri" panose="020F0502020204030204" pitchFamily="34" charset="0"/>
                          <a:cs typeface="Calibri" panose="020F0502020204030204" pitchFamily="34" charset="0"/>
                        </a:rPr>
                        <a:t>3 (BA+MA)</a:t>
                      </a:r>
                      <a:endParaRPr lang="en-GB" sz="1400" dirty="0">
                        <a:latin typeface="Calibri" panose="020F0502020204030204" pitchFamily="34" charset="0"/>
                        <a:cs typeface="Calibri" panose="020F0502020204030204" pitchFamily="34" charset="0"/>
                      </a:endParaRPr>
                    </a:p>
                  </a:txBody>
                  <a:tcPr/>
                </a:tc>
                <a:tc>
                  <a:txBody>
                    <a:bodyPr/>
                    <a:lstStyle/>
                    <a:p>
                      <a:r>
                        <a:rPr lang="de-DE" sz="1400" dirty="0">
                          <a:latin typeface="Calibri" panose="020F0502020204030204" pitchFamily="34" charset="0"/>
                          <a:cs typeface="Calibri" panose="020F0502020204030204" pitchFamily="34" charset="0"/>
                        </a:rPr>
                        <a:t>Rotterdam (eng)</a:t>
                      </a:r>
                      <a:endParaRPr lang="en-GB" sz="1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63507337"/>
                  </a:ext>
                </a:extLst>
              </a:tr>
              <a:tr h="294590">
                <a:tc rowSpan="2">
                  <a:txBody>
                    <a:bodyPr/>
                    <a:lstStyle/>
                    <a:p>
                      <a:r>
                        <a:rPr lang="de-DE" sz="1400" dirty="0">
                          <a:latin typeface="Calibri" panose="020F0502020204030204" pitchFamily="34" charset="0"/>
                          <a:cs typeface="Calibri" panose="020F0502020204030204" pitchFamily="34" charset="0"/>
                        </a:rPr>
                        <a:t>Schweden</a:t>
                      </a:r>
                      <a:endParaRPr lang="en-GB" sz="1400" dirty="0">
                        <a:latin typeface="Calibri" panose="020F0502020204030204" pitchFamily="34" charset="0"/>
                        <a:cs typeface="Calibri" panose="020F0502020204030204" pitchFamily="34" charset="0"/>
                      </a:endParaRPr>
                    </a:p>
                  </a:txBody>
                  <a:tcPr/>
                </a:tc>
                <a:tc>
                  <a:txBody>
                    <a:bodyPr/>
                    <a:lstStyle/>
                    <a:p>
                      <a:r>
                        <a:rPr lang="de-DE" sz="1400" dirty="0">
                          <a:latin typeface="Calibri" panose="020F0502020204030204" pitchFamily="34" charset="0"/>
                          <a:cs typeface="Calibri" panose="020F0502020204030204" pitchFamily="34" charset="0"/>
                        </a:rPr>
                        <a:t>3 (BA+</a:t>
                      </a:r>
                      <a:r>
                        <a:rPr lang="de-DE" sz="1400" baseline="0" dirty="0">
                          <a:latin typeface="Calibri" panose="020F0502020204030204" pitchFamily="34" charset="0"/>
                          <a:cs typeface="Calibri" panose="020F0502020204030204" pitchFamily="34" charset="0"/>
                        </a:rPr>
                        <a:t>MA)</a:t>
                      </a:r>
                      <a:endParaRPr lang="en-GB" sz="1400" dirty="0">
                        <a:latin typeface="Calibri" panose="020F0502020204030204" pitchFamily="34" charset="0"/>
                        <a:cs typeface="Calibri" panose="020F0502020204030204" pitchFamily="34" charset="0"/>
                      </a:endParaRPr>
                    </a:p>
                  </a:txBody>
                  <a:tcPr/>
                </a:tc>
                <a:tc>
                  <a:txBody>
                    <a:bodyPr/>
                    <a:lstStyle/>
                    <a:p>
                      <a:r>
                        <a:rPr lang="de-DE" sz="1400" dirty="0">
                          <a:latin typeface="Calibri" panose="020F0502020204030204" pitchFamily="34" charset="0"/>
                          <a:cs typeface="Calibri" panose="020F0502020204030204" pitchFamily="34" charset="0"/>
                        </a:rPr>
                        <a:t>Göteborg (eng)</a:t>
                      </a:r>
                      <a:endParaRPr lang="en-GB" sz="1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440381288"/>
                  </a:ext>
                </a:extLst>
              </a:tr>
              <a:tr h="294590">
                <a:tc vMerge="1">
                  <a:txBody>
                    <a:bodyPr/>
                    <a:lstStyle/>
                    <a:p>
                      <a:endParaRPr lang="en-GB" dirty="0"/>
                    </a:p>
                  </a:txBody>
                  <a:tcPr/>
                </a:tc>
                <a:tc>
                  <a:txBody>
                    <a:bodyPr/>
                    <a:lstStyle/>
                    <a:p>
                      <a:r>
                        <a:rPr lang="de-DE" sz="1400" dirty="0">
                          <a:latin typeface="Calibri" panose="020F0502020204030204" pitchFamily="34" charset="0"/>
                          <a:cs typeface="Calibri" panose="020F0502020204030204" pitchFamily="34" charset="0"/>
                        </a:rPr>
                        <a:t>2 (MA)</a:t>
                      </a:r>
                      <a:endParaRPr lang="en-GB" sz="1400" dirty="0">
                        <a:latin typeface="Calibri" panose="020F0502020204030204" pitchFamily="34" charset="0"/>
                        <a:cs typeface="Calibri" panose="020F0502020204030204" pitchFamily="34" charset="0"/>
                      </a:endParaRPr>
                    </a:p>
                  </a:txBody>
                  <a:tcPr/>
                </a:tc>
                <a:tc>
                  <a:txBody>
                    <a:bodyPr/>
                    <a:lstStyle/>
                    <a:p>
                      <a:r>
                        <a:rPr lang="de-DE" sz="1400" dirty="0">
                          <a:latin typeface="Calibri" panose="020F0502020204030204" pitchFamily="34" charset="0"/>
                          <a:cs typeface="Calibri" panose="020F0502020204030204" pitchFamily="34" charset="0"/>
                        </a:rPr>
                        <a:t>Stockholm (eng)</a:t>
                      </a:r>
                      <a:endParaRPr lang="en-GB" sz="1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619161703"/>
                  </a:ext>
                </a:extLst>
              </a:tr>
              <a:tr h="294590">
                <a:tc>
                  <a:txBody>
                    <a:bodyPr/>
                    <a:lstStyle/>
                    <a:p>
                      <a:r>
                        <a:rPr lang="de-DE" sz="1400" dirty="0">
                          <a:latin typeface="Calibri" panose="020F0502020204030204" pitchFamily="34" charset="0"/>
                          <a:cs typeface="Calibri" panose="020F0502020204030204" pitchFamily="34" charset="0"/>
                        </a:rPr>
                        <a:t>Dänemark</a:t>
                      </a:r>
                      <a:endParaRPr lang="en-GB" sz="1400" dirty="0">
                        <a:latin typeface="Calibri" panose="020F0502020204030204" pitchFamily="34" charset="0"/>
                        <a:cs typeface="Calibri" panose="020F0502020204030204" pitchFamily="34" charset="0"/>
                      </a:endParaRPr>
                    </a:p>
                  </a:txBody>
                  <a:tcPr/>
                </a:tc>
                <a:tc>
                  <a:txBody>
                    <a:bodyPr/>
                    <a:lstStyle/>
                    <a:p>
                      <a:r>
                        <a:rPr lang="de-DE" sz="1400" dirty="0">
                          <a:latin typeface="Calibri" panose="020F0502020204030204" pitchFamily="34" charset="0"/>
                          <a:cs typeface="Calibri" panose="020F0502020204030204" pitchFamily="34" charset="0"/>
                        </a:rPr>
                        <a:t>2</a:t>
                      </a:r>
                      <a:r>
                        <a:rPr lang="de-DE" sz="1400" baseline="0" dirty="0">
                          <a:latin typeface="Calibri" panose="020F0502020204030204" pitchFamily="34" charset="0"/>
                          <a:cs typeface="Calibri" panose="020F0502020204030204" pitchFamily="34" charset="0"/>
                        </a:rPr>
                        <a:t> (BA+MA)</a:t>
                      </a:r>
                      <a:endParaRPr lang="en-GB" sz="1400" dirty="0">
                        <a:latin typeface="Calibri" panose="020F0502020204030204" pitchFamily="34" charset="0"/>
                        <a:cs typeface="Calibri" panose="020F0502020204030204" pitchFamily="34" charset="0"/>
                      </a:endParaRPr>
                    </a:p>
                  </a:txBody>
                  <a:tcPr/>
                </a:tc>
                <a:tc>
                  <a:txBody>
                    <a:bodyPr/>
                    <a:lstStyle/>
                    <a:p>
                      <a:r>
                        <a:rPr lang="de-DE" sz="1400" dirty="0">
                          <a:latin typeface="Calibri" panose="020F0502020204030204" pitchFamily="34" charset="0"/>
                          <a:cs typeface="Calibri" panose="020F0502020204030204" pitchFamily="34" charset="0"/>
                        </a:rPr>
                        <a:t>Roskilde (eng)</a:t>
                      </a:r>
                      <a:endParaRPr lang="en-GB" sz="1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724518704"/>
                  </a:ext>
                </a:extLst>
              </a:tr>
              <a:tr h="294590">
                <a:tc>
                  <a:txBody>
                    <a:bodyPr/>
                    <a:lstStyle/>
                    <a:p>
                      <a:r>
                        <a:rPr lang="de-DE" sz="1400" dirty="0">
                          <a:latin typeface="Calibri" panose="020F0502020204030204" pitchFamily="34" charset="0"/>
                          <a:cs typeface="Calibri" panose="020F0502020204030204" pitchFamily="34" charset="0"/>
                        </a:rPr>
                        <a:t>Norwegen</a:t>
                      </a:r>
                      <a:endParaRPr lang="en-GB" sz="1400" dirty="0">
                        <a:latin typeface="Calibri" panose="020F0502020204030204" pitchFamily="34" charset="0"/>
                        <a:cs typeface="Calibri" panose="020F0502020204030204" pitchFamily="34" charset="0"/>
                      </a:endParaRPr>
                    </a:p>
                  </a:txBody>
                  <a:tcPr/>
                </a:tc>
                <a:tc>
                  <a:txBody>
                    <a:bodyPr/>
                    <a:lstStyle/>
                    <a:p>
                      <a:r>
                        <a:rPr lang="de-DE" sz="1400" dirty="0">
                          <a:latin typeface="Calibri" panose="020F0502020204030204" pitchFamily="34" charset="0"/>
                          <a:cs typeface="Calibri" panose="020F0502020204030204" pitchFamily="34" charset="0"/>
                        </a:rPr>
                        <a:t>3 (MA)</a:t>
                      </a:r>
                      <a:endParaRPr lang="en-GB" sz="1400" dirty="0">
                        <a:latin typeface="Calibri" panose="020F0502020204030204" pitchFamily="34" charset="0"/>
                        <a:cs typeface="Calibri" panose="020F0502020204030204" pitchFamily="34" charset="0"/>
                      </a:endParaRPr>
                    </a:p>
                  </a:txBody>
                  <a:tcPr/>
                </a:tc>
                <a:tc>
                  <a:txBody>
                    <a:bodyPr/>
                    <a:lstStyle/>
                    <a:p>
                      <a:r>
                        <a:rPr lang="de-DE" sz="1400" dirty="0">
                          <a:latin typeface="Calibri" panose="020F0502020204030204" pitchFamily="34" charset="0"/>
                          <a:cs typeface="Calibri" panose="020F0502020204030204" pitchFamily="34" charset="0"/>
                        </a:rPr>
                        <a:t>Oslo (eng)</a:t>
                      </a:r>
                      <a:endParaRPr lang="en-GB" sz="1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340594182"/>
                  </a:ext>
                </a:extLst>
              </a:tr>
              <a:tr h="294590">
                <a:tc>
                  <a:txBody>
                    <a:bodyPr/>
                    <a:lstStyle/>
                    <a:p>
                      <a:r>
                        <a:rPr lang="de-DE" sz="1400" dirty="0">
                          <a:latin typeface="Calibri" panose="020F0502020204030204" pitchFamily="34" charset="0"/>
                          <a:cs typeface="Calibri" panose="020F0502020204030204" pitchFamily="34" charset="0"/>
                        </a:rPr>
                        <a:t>Finnland</a:t>
                      </a:r>
                      <a:endParaRPr lang="en-GB" sz="1400" dirty="0">
                        <a:latin typeface="Calibri" panose="020F0502020204030204" pitchFamily="34" charset="0"/>
                        <a:cs typeface="Calibri" panose="020F0502020204030204" pitchFamily="34" charset="0"/>
                      </a:endParaRPr>
                    </a:p>
                  </a:txBody>
                  <a:tcPr/>
                </a:tc>
                <a:tc>
                  <a:txBody>
                    <a:bodyPr/>
                    <a:lstStyle/>
                    <a:p>
                      <a:r>
                        <a:rPr lang="de-DE" sz="1400" dirty="0">
                          <a:latin typeface="Calibri" panose="020F0502020204030204" pitchFamily="34" charset="0"/>
                          <a:cs typeface="Calibri" panose="020F0502020204030204" pitchFamily="34" charset="0"/>
                        </a:rPr>
                        <a:t>2 (MA)</a:t>
                      </a:r>
                      <a:endParaRPr lang="en-GB" sz="1400" dirty="0">
                        <a:latin typeface="Calibri" panose="020F0502020204030204" pitchFamily="34" charset="0"/>
                        <a:cs typeface="Calibri" panose="020F0502020204030204" pitchFamily="34" charset="0"/>
                      </a:endParaRPr>
                    </a:p>
                  </a:txBody>
                  <a:tcPr/>
                </a:tc>
                <a:tc>
                  <a:txBody>
                    <a:bodyPr/>
                    <a:lstStyle/>
                    <a:p>
                      <a:r>
                        <a:rPr lang="de-DE" sz="1400" dirty="0">
                          <a:latin typeface="Calibri" panose="020F0502020204030204" pitchFamily="34" charset="0"/>
                          <a:cs typeface="Calibri" panose="020F0502020204030204" pitchFamily="34" charset="0"/>
                        </a:rPr>
                        <a:t>Helsinki (eng)</a:t>
                      </a:r>
                      <a:endParaRPr lang="en-GB" sz="1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486932783"/>
                  </a:ext>
                </a:extLst>
              </a:tr>
              <a:tr h="294590">
                <a:tc>
                  <a:txBody>
                    <a:bodyPr/>
                    <a:lstStyle/>
                    <a:p>
                      <a:r>
                        <a:rPr lang="de-DE" sz="1400" dirty="0">
                          <a:latin typeface="Calibri" panose="020F0502020204030204" pitchFamily="34" charset="0"/>
                          <a:cs typeface="Calibri" panose="020F0502020204030204" pitchFamily="34" charset="0"/>
                        </a:rPr>
                        <a:t>Estland</a:t>
                      </a:r>
                      <a:endParaRPr lang="en-GB" sz="1400" dirty="0">
                        <a:latin typeface="Calibri" panose="020F0502020204030204" pitchFamily="34" charset="0"/>
                        <a:cs typeface="Calibri" panose="020F0502020204030204" pitchFamily="34" charset="0"/>
                      </a:endParaRPr>
                    </a:p>
                  </a:txBody>
                  <a:tcPr/>
                </a:tc>
                <a:tc>
                  <a:txBody>
                    <a:bodyPr/>
                    <a:lstStyle/>
                    <a:p>
                      <a:r>
                        <a:rPr lang="de-DE" sz="1400" dirty="0">
                          <a:latin typeface="Calibri" panose="020F0502020204030204" pitchFamily="34" charset="0"/>
                          <a:cs typeface="Calibri" panose="020F0502020204030204" pitchFamily="34" charset="0"/>
                        </a:rPr>
                        <a:t>2 (BA+MA)</a:t>
                      </a:r>
                      <a:endParaRPr lang="en-GB" sz="1400" dirty="0">
                        <a:latin typeface="Calibri" panose="020F0502020204030204" pitchFamily="34" charset="0"/>
                        <a:cs typeface="Calibri" panose="020F0502020204030204" pitchFamily="34" charset="0"/>
                      </a:endParaRPr>
                    </a:p>
                  </a:txBody>
                  <a:tcPr/>
                </a:tc>
                <a:tc>
                  <a:txBody>
                    <a:bodyPr/>
                    <a:lstStyle/>
                    <a:p>
                      <a:r>
                        <a:rPr lang="de-DE" sz="1400" dirty="0">
                          <a:latin typeface="Calibri" panose="020F0502020204030204" pitchFamily="34" charset="0"/>
                          <a:cs typeface="Calibri" panose="020F0502020204030204" pitchFamily="34" charset="0"/>
                        </a:rPr>
                        <a:t>Tartu (eng)</a:t>
                      </a:r>
                      <a:endParaRPr lang="en-GB" sz="1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104393217"/>
                  </a:ext>
                </a:extLst>
              </a:tr>
            </a:tbl>
          </a:graphicData>
        </a:graphic>
      </p:graphicFrame>
    </p:spTree>
    <p:extLst>
      <p:ext uri="{BB962C8B-B14F-4D97-AF65-F5344CB8AC3E}">
        <p14:creationId xmlns:p14="http://schemas.microsoft.com/office/powerpoint/2010/main" val="2761136573"/>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5EC7F6-C83E-4E1B-BFB6-8FC7F2DC737F}"/>
              </a:ext>
            </a:extLst>
          </p:cNvPr>
          <p:cNvSpPr>
            <a:spLocks noGrp="1"/>
          </p:cNvSpPr>
          <p:nvPr>
            <p:ph type="title"/>
          </p:nvPr>
        </p:nvSpPr>
        <p:spPr/>
        <p:txBody>
          <a:bodyPr/>
          <a:lstStyle/>
          <a:p>
            <a:r>
              <a:rPr lang="de-DE" sz="2800" dirty="0">
                <a:latin typeface="Calibri" panose="020F0502020204030204" pitchFamily="34" charset="0"/>
                <a:cs typeface="Calibri" panose="020F0502020204030204" pitchFamily="34" charset="0"/>
              </a:rPr>
              <a:t>Erasmus-Kooperationspartner</a:t>
            </a:r>
            <a:endParaRPr lang="de-DE" dirty="0">
              <a:latin typeface="Calibri" panose="020F0502020204030204" pitchFamily="34" charset="0"/>
              <a:cs typeface="Calibri" panose="020F0502020204030204" pitchFamily="34" charset="0"/>
            </a:endParaRPr>
          </a:p>
        </p:txBody>
      </p:sp>
      <p:graphicFrame>
        <p:nvGraphicFramePr>
          <p:cNvPr id="5" name="Inhaltsplatzhalter 4">
            <a:extLst>
              <a:ext uri="{FF2B5EF4-FFF2-40B4-BE49-F238E27FC236}">
                <a16:creationId xmlns:a16="http://schemas.microsoft.com/office/drawing/2014/main" id="{B30CEA17-3675-4EB4-805A-51B640B8AA83}"/>
              </a:ext>
            </a:extLst>
          </p:cNvPr>
          <p:cNvGraphicFramePr>
            <a:graphicFrameLocks noGrp="1"/>
          </p:cNvGraphicFramePr>
          <p:nvPr>
            <p:ph idx="1"/>
            <p:extLst>
              <p:ext uri="{D42A27DB-BD31-4B8C-83A1-F6EECF244321}">
                <p14:modId xmlns:p14="http://schemas.microsoft.com/office/powerpoint/2010/main" val="3351805448"/>
              </p:ext>
            </p:extLst>
          </p:nvPr>
        </p:nvGraphicFramePr>
        <p:xfrm>
          <a:off x="505609" y="1271161"/>
          <a:ext cx="7218381" cy="3445959"/>
        </p:xfrm>
        <a:graphic>
          <a:graphicData uri="http://schemas.openxmlformats.org/drawingml/2006/table">
            <a:tbl>
              <a:tblPr firstRow="1" bandRow="1">
                <a:tableStyleId>{5C22544A-7EE6-4342-B048-85BDC9FD1C3A}</a:tableStyleId>
              </a:tblPr>
              <a:tblGrid>
                <a:gridCol w="1782370">
                  <a:extLst>
                    <a:ext uri="{9D8B030D-6E8A-4147-A177-3AD203B41FA5}">
                      <a16:colId xmlns:a16="http://schemas.microsoft.com/office/drawing/2014/main" val="3332472753"/>
                    </a:ext>
                  </a:extLst>
                </a:gridCol>
                <a:gridCol w="2151530">
                  <a:extLst>
                    <a:ext uri="{9D8B030D-6E8A-4147-A177-3AD203B41FA5}">
                      <a16:colId xmlns:a16="http://schemas.microsoft.com/office/drawing/2014/main" val="443322463"/>
                    </a:ext>
                  </a:extLst>
                </a:gridCol>
                <a:gridCol w="3284481">
                  <a:extLst>
                    <a:ext uri="{9D8B030D-6E8A-4147-A177-3AD203B41FA5}">
                      <a16:colId xmlns:a16="http://schemas.microsoft.com/office/drawing/2014/main" val="1456874315"/>
                    </a:ext>
                  </a:extLst>
                </a:gridCol>
              </a:tblGrid>
              <a:tr h="313269">
                <a:tc>
                  <a:txBody>
                    <a:bodyPr/>
                    <a:lstStyle/>
                    <a:p>
                      <a:r>
                        <a:rPr lang="de-DE" sz="1400" dirty="0">
                          <a:latin typeface="Calibri" panose="020F0502020204030204" pitchFamily="34" charset="0"/>
                          <a:cs typeface="Calibri" panose="020F0502020204030204" pitchFamily="34" charset="0"/>
                        </a:rPr>
                        <a:t>Land</a:t>
                      </a:r>
                      <a:endParaRPr lang="en-GB" sz="1400" dirty="0">
                        <a:latin typeface="Calibri" panose="020F0502020204030204" pitchFamily="34" charset="0"/>
                        <a:cs typeface="Calibri" panose="020F0502020204030204" pitchFamily="34" charset="0"/>
                      </a:endParaRPr>
                    </a:p>
                  </a:txBody>
                  <a:tcPr>
                    <a:solidFill>
                      <a:srgbClr val="0070C0"/>
                    </a:solidFill>
                  </a:tcPr>
                </a:tc>
                <a:tc>
                  <a:txBody>
                    <a:bodyPr/>
                    <a:lstStyle/>
                    <a:p>
                      <a:r>
                        <a:rPr lang="de-DE" sz="1400" dirty="0">
                          <a:latin typeface="Calibri" panose="020F0502020204030204" pitchFamily="34" charset="0"/>
                          <a:cs typeface="Calibri" panose="020F0502020204030204" pitchFamily="34" charset="0"/>
                        </a:rPr>
                        <a:t>Plätze</a:t>
                      </a:r>
                      <a:endParaRPr lang="en-GB" sz="1400" dirty="0">
                        <a:latin typeface="Calibri" panose="020F0502020204030204" pitchFamily="34" charset="0"/>
                        <a:cs typeface="Calibri" panose="020F0502020204030204" pitchFamily="34" charset="0"/>
                      </a:endParaRPr>
                    </a:p>
                  </a:txBody>
                  <a:tcPr>
                    <a:solidFill>
                      <a:srgbClr val="0070C0"/>
                    </a:solidFill>
                  </a:tcPr>
                </a:tc>
                <a:tc>
                  <a:txBody>
                    <a:bodyPr/>
                    <a:lstStyle/>
                    <a:p>
                      <a:r>
                        <a:rPr lang="de-DE" sz="1400" dirty="0">
                          <a:latin typeface="Calibri" panose="020F0502020204030204" pitchFamily="34" charset="0"/>
                          <a:cs typeface="Calibri" panose="020F0502020204030204" pitchFamily="34" charset="0"/>
                        </a:rPr>
                        <a:t>Universität</a:t>
                      </a:r>
                      <a:endParaRPr lang="en-GB" sz="1400" dirty="0">
                        <a:latin typeface="Calibri" panose="020F0502020204030204" pitchFamily="34" charset="0"/>
                        <a:cs typeface="Calibri" panose="020F0502020204030204" pitchFamily="34" charset="0"/>
                      </a:endParaRPr>
                    </a:p>
                  </a:txBody>
                  <a:tcPr>
                    <a:solidFill>
                      <a:srgbClr val="0070C0"/>
                    </a:solidFill>
                  </a:tcPr>
                </a:tc>
                <a:extLst>
                  <a:ext uri="{0D108BD9-81ED-4DB2-BD59-A6C34878D82A}">
                    <a16:rowId xmlns:a16="http://schemas.microsoft.com/office/drawing/2014/main" val="2551267476"/>
                  </a:ext>
                </a:extLst>
              </a:tr>
              <a:tr h="313269">
                <a:tc rowSpan="2">
                  <a:txBody>
                    <a:bodyPr/>
                    <a:lstStyle/>
                    <a:p>
                      <a:r>
                        <a:rPr lang="de-DE" sz="1400" dirty="0">
                          <a:latin typeface="Calibri" panose="020F0502020204030204" pitchFamily="34" charset="0"/>
                          <a:cs typeface="Calibri" panose="020F0502020204030204" pitchFamily="34" charset="0"/>
                        </a:rPr>
                        <a:t>Polen</a:t>
                      </a:r>
                      <a:endParaRPr lang="en-GB" sz="1400" dirty="0">
                        <a:latin typeface="Calibri" panose="020F0502020204030204" pitchFamily="34" charset="0"/>
                        <a:cs typeface="Calibri" panose="020F0502020204030204" pitchFamily="34" charset="0"/>
                      </a:endParaRPr>
                    </a:p>
                  </a:txBody>
                  <a:tcPr/>
                </a:tc>
                <a:tc>
                  <a:txBody>
                    <a:bodyPr/>
                    <a:lstStyle/>
                    <a:p>
                      <a:r>
                        <a:rPr lang="de-DE" sz="1400" dirty="0">
                          <a:latin typeface="Calibri" panose="020F0502020204030204" pitchFamily="34" charset="0"/>
                          <a:cs typeface="Calibri" panose="020F0502020204030204" pitchFamily="34" charset="0"/>
                        </a:rPr>
                        <a:t>2 (BA+MA)</a:t>
                      </a:r>
                      <a:endParaRPr lang="en-GB" sz="1400" dirty="0">
                        <a:latin typeface="Calibri" panose="020F0502020204030204" pitchFamily="34" charset="0"/>
                        <a:cs typeface="Calibri" panose="020F0502020204030204" pitchFamily="34" charset="0"/>
                      </a:endParaRPr>
                    </a:p>
                  </a:txBody>
                  <a:tcPr/>
                </a:tc>
                <a:tc>
                  <a:txBody>
                    <a:bodyPr/>
                    <a:lstStyle/>
                    <a:p>
                      <a:r>
                        <a:rPr lang="de-DE" sz="1400" dirty="0">
                          <a:latin typeface="Calibri" panose="020F0502020204030204" pitchFamily="34" charset="0"/>
                          <a:cs typeface="Calibri" panose="020F0502020204030204" pitchFamily="34" charset="0"/>
                        </a:rPr>
                        <a:t>Warschau (eng)</a:t>
                      </a:r>
                      <a:endParaRPr lang="en-GB" sz="1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420148595"/>
                  </a:ext>
                </a:extLst>
              </a:tr>
              <a:tr h="313269">
                <a:tc vMerge="1">
                  <a:txBody>
                    <a:bodyPr/>
                    <a:lstStyle/>
                    <a:p>
                      <a:endParaRPr lang="en-GB" dirty="0"/>
                    </a:p>
                  </a:txBody>
                  <a:tcPr/>
                </a:tc>
                <a:tc>
                  <a:txBody>
                    <a:bodyPr/>
                    <a:lstStyle/>
                    <a:p>
                      <a:r>
                        <a:rPr lang="de-DE" sz="1400" dirty="0">
                          <a:latin typeface="Calibri" panose="020F0502020204030204" pitchFamily="34" charset="0"/>
                          <a:cs typeface="Calibri" panose="020F0502020204030204" pitchFamily="34" charset="0"/>
                        </a:rPr>
                        <a:t>1</a:t>
                      </a:r>
                      <a:r>
                        <a:rPr lang="de-DE" sz="1400" baseline="0" dirty="0">
                          <a:latin typeface="Calibri" panose="020F0502020204030204" pitchFamily="34" charset="0"/>
                          <a:cs typeface="Calibri" panose="020F0502020204030204" pitchFamily="34" charset="0"/>
                        </a:rPr>
                        <a:t> (MA)</a:t>
                      </a:r>
                      <a:endParaRPr lang="en-GB" sz="1400" dirty="0">
                        <a:latin typeface="Calibri" panose="020F0502020204030204" pitchFamily="34" charset="0"/>
                        <a:cs typeface="Calibri" panose="020F0502020204030204" pitchFamily="34" charset="0"/>
                      </a:endParaRPr>
                    </a:p>
                  </a:txBody>
                  <a:tcPr/>
                </a:tc>
                <a:tc>
                  <a:txBody>
                    <a:bodyPr/>
                    <a:lstStyle/>
                    <a:p>
                      <a:r>
                        <a:rPr lang="pl-PL" sz="1400" noProof="0" dirty="0">
                          <a:latin typeface="Calibri" panose="020F0502020204030204" pitchFamily="34" charset="0"/>
                          <a:cs typeface="Calibri" panose="020F0502020204030204" pitchFamily="34" charset="0"/>
                        </a:rPr>
                        <a:t>Wrocław</a:t>
                      </a:r>
                      <a:r>
                        <a:rPr lang="de-DE" sz="1400" noProof="0" dirty="0">
                          <a:latin typeface="Calibri" panose="020F0502020204030204" pitchFamily="34" charset="0"/>
                          <a:cs typeface="Calibri" panose="020F0502020204030204" pitchFamily="34" charset="0"/>
                        </a:rPr>
                        <a:t> (eng)</a:t>
                      </a:r>
                      <a:endParaRPr lang="pl-PL" sz="1400" noProof="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951706882"/>
                  </a:ext>
                </a:extLst>
              </a:tr>
              <a:tr h="313269">
                <a:tc rowSpan="2">
                  <a:txBody>
                    <a:bodyPr/>
                    <a:lstStyle/>
                    <a:p>
                      <a:r>
                        <a:rPr lang="de-DE" sz="1400" dirty="0">
                          <a:latin typeface="Calibri" panose="020F0502020204030204" pitchFamily="34" charset="0"/>
                          <a:cs typeface="Calibri" panose="020F0502020204030204" pitchFamily="34" charset="0"/>
                        </a:rPr>
                        <a:t>Tschechien</a:t>
                      </a:r>
                      <a:endParaRPr lang="en-GB" sz="1400" dirty="0">
                        <a:latin typeface="Calibri" panose="020F0502020204030204" pitchFamily="34" charset="0"/>
                        <a:cs typeface="Calibri" panose="020F0502020204030204" pitchFamily="34" charset="0"/>
                      </a:endParaRPr>
                    </a:p>
                  </a:txBody>
                  <a:tcPr/>
                </a:tc>
                <a:tc>
                  <a:txBody>
                    <a:bodyPr/>
                    <a:lstStyle/>
                    <a:p>
                      <a:r>
                        <a:rPr lang="de-DE" sz="1400" dirty="0">
                          <a:latin typeface="Calibri" panose="020F0502020204030204" pitchFamily="34" charset="0"/>
                          <a:cs typeface="Calibri" panose="020F0502020204030204" pitchFamily="34" charset="0"/>
                        </a:rPr>
                        <a:t>2 (BA+MA)</a:t>
                      </a:r>
                      <a:endParaRPr lang="en-GB" sz="1400" dirty="0">
                        <a:latin typeface="Calibri" panose="020F0502020204030204" pitchFamily="34" charset="0"/>
                        <a:cs typeface="Calibri" panose="020F0502020204030204" pitchFamily="34" charset="0"/>
                      </a:endParaRPr>
                    </a:p>
                  </a:txBody>
                  <a:tcPr/>
                </a:tc>
                <a:tc>
                  <a:txBody>
                    <a:bodyPr/>
                    <a:lstStyle/>
                    <a:p>
                      <a:r>
                        <a:rPr lang="de-DE" sz="1400" dirty="0">
                          <a:latin typeface="Calibri" panose="020F0502020204030204" pitchFamily="34" charset="0"/>
                          <a:cs typeface="Calibri" panose="020F0502020204030204" pitchFamily="34" charset="0"/>
                        </a:rPr>
                        <a:t>Brno Masaryk</a:t>
                      </a:r>
                      <a:r>
                        <a:rPr lang="de-DE" sz="1400" baseline="0" dirty="0">
                          <a:latin typeface="Calibri" panose="020F0502020204030204" pitchFamily="34" charset="0"/>
                          <a:cs typeface="Calibri" panose="020F0502020204030204" pitchFamily="34" charset="0"/>
                        </a:rPr>
                        <a:t> University</a:t>
                      </a:r>
                      <a:r>
                        <a:rPr lang="de-DE" sz="1400" dirty="0">
                          <a:latin typeface="Calibri" panose="020F0502020204030204" pitchFamily="34" charset="0"/>
                          <a:cs typeface="Calibri" panose="020F0502020204030204" pitchFamily="34" charset="0"/>
                        </a:rPr>
                        <a:t> (eng/</a:t>
                      </a:r>
                      <a:r>
                        <a:rPr lang="de-DE" sz="1400" dirty="0" err="1">
                          <a:latin typeface="Calibri" panose="020F0502020204030204" pitchFamily="34" charset="0"/>
                          <a:cs typeface="Calibri" panose="020F0502020204030204" pitchFamily="34" charset="0"/>
                        </a:rPr>
                        <a:t>deu</a:t>
                      </a:r>
                      <a:r>
                        <a:rPr lang="de-DE" sz="1400" dirty="0">
                          <a:latin typeface="Calibri" panose="020F0502020204030204" pitchFamily="34" charset="0"/>
                          <a:cs typeface="Calibri" panose="020F0502020204030204" pitchFamily="34" charset="0"/>
                        </a:rPr>
                        <a:t>)</a:t>
                      </a:r>
                      <a:endParaRPr lang="en-GB" sz="1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947989555"/>
                  </a:ext>
                </a:extLst>
              </a:tr>
              <a:tr h="313269">
                <a:tc vMerge="1">
                  <a:txBody>
                    <a:bodyPr/>
                    <a:lstStyle/>
                    <a:p>
                      <a:endParaRPr lang="en-GB" dirty="0"/>
                    </a:p>
                  </a:txBody>
                  <a:tcPr/>
                </a:tc>
                <a:tc>
                  <a:txBody>
                    <a:bodyPr/>
                    <a:lstStyle/>
                    <a:p>
                      <a:r>
                        <a:rPr lang="de-DE" sz="1400" dirty="0">
                          <a:latin typeface="Calibri" panose="020F0502020204030204" pitchFamily="34" charset="0"/>
                          <a:cs typeface="Calibri" panose="020F0502020204030204" pitchFamily="34" charset="0"/>
                        </a:rPr>
                        <a:t>2 (BA+MA)</a:t>
                      </a:r>
                      <a:endParaRPr lang="en-GB" sz="1400" dirty="0">
                        <a:latin typeface="Calibri" panose="020F0502020204030204" pitchFamily="34" charset="0"/>
                        <a:cs typeface="Calibri" panose="020F0502020204030204" pitchFamily="34" charset="0"/>
                      </a:endParaRPr>
                    </a:p>
                  </a:txBody>
                  <a:tcPr/>
                </a:tc>
                <a:tc>
                  <a:txBody>
                    <a:bodyPr/>
                    <a:lstStyle/>
                    <a:p>
                      <a:r>
                        <a:rPr lang="de-DE" sz="1400" dirty="0">
                          <a:latin typeface="Calibri" panose="020F0502020204030204" pitchFamily="34" charset="0"/>
                          <a:cs typeface="Calibri" panose="020F0502020204030204" pitchFamily="34" charset="0"/>
                        </a:rPr>
                        <a:t>Prag Charles University (eng)</a:t>
                      </a:r>
                      <a:endParaRPr lang="en-GB" sz="1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643943580"/>
                  </a:ext>
                </a:extLst>
              </a:tr>
              <a:tr h="313269">
                <a:tc rowSpan="2">
                  <a:txBody>
                    <a:bodyPr/>
                    <a:lstStyle/>
                    <a:p>
                      <a:r>
                        <a:rPr lang="de-DE" sz="1400" dirty="0">
                          <a:latin typeface="Calibri" panose="020F0502020204030204" pitchFamily="34" charset="0"/>
                          <a:cs typeface="Calibri" panose="020F0502020204030204" pitchFamily="34" charset="0"/>
                        </a:rPr>
                        <a:t>Österreich</a:t>
                      </a:r>
                      <a:endParaRPr lang="en-GB" sz="1400" dirty="0">
                        <a:latin typeface="Calibri" panose="020F0502020204030204" pitchFamily="34" charset="0"/>
                        <a:cs typeface="Calibri" panose="020F0502020204030204" pitchFamily="34" charset="0"/>
                      </a:endParaRPr>
                    </a:p>
                  </a:txBody>
                  <a:tcPr/>
                </a:tc>
                <a:tc>
                  <a:txBody>
                    <a:bodyPr/>
                    <a:lstStyle/>
                    <a:p>
                      <a:r>
                        <a:rPr lang="de-DE" sz="1400" dirty="0">
                          <a:latin typeface="Calibri" panose="020F0502020204030204" pitchFamily="34" charset="0"/>
                          <a:cs typeface="Calibri" panose="020F0502020204030204" pitchFamily="34" charset="0"/>
                        </a:rPr>
                        <a:t>2 (BA)</a:t>
                      </a:r>
                      <a:endParaRPr lang="en-GB" sz="1400" dirty="0">
                        <a:latin typeface="Calibri" panose="020F0502020204030204" pitchFamily="34" charset="0"/>
                        <a:cs typeface="Calibri" panose="020F0502020204030204" pitchFamily="34" charset="0"/>
                      </a:endParaRPr>
                    </a:p>
                  </a:txBody>
                  <a:tcPr/>
                </a:tc>
                <a:tc>
                  <a:txBody>
                    <a:bodyPr/>
                    <a:lstStyle/>
                    <a:p>
                      <a:r>
                        <a:rPr lang="de-DE" sz="1400" dirty="0">
                          <a:latin typeface="Calibri" panose="020F0502020204030204" pitchFamily="34" charset="0"/>
                          <a:cs typeface="Calibri" panose="020F0502020204030204" pitchFamily="34" charset="0"/>
                        </a:rPr>
                        <a:t>Wien (</a:t>
                      </a:r>
                      <a:r>
                        <a:rPr lang="de-DE" sz="1400" dirty="0" err="1">
                          <a:latin typeface="Calibri" panose="020F0502020204030204" pitchFamily="34" charset="0"/>
                          <a:cs typeface="Calibri" panose="020F0502020204030204" pitchFamily="34" charset="0"/>
                        </a:rPr>
                        <a:t>deu</a:t>
                      </a:r>
                      <a:r>
                        <a:rPr lang="de-DE" sz="1400" dirty="0">
                          <a:latin typeface="Calibri" panose="020F0502020204030204" pitchFamily="34" charset="0"/>
                          <a:cs typeface="Calibri" panose="020F0502020204030204" pitchFamily="34" charset="0"/>
                        </a:rPr>
                        <a:t>)</a:t>
                      </a:r>
                      <a:endParaRPr lang="en-GB" sz="1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854246697"/>
                  </a:ext>
                </a:extLst>
              </a:tr>
              <a:tr h="313269">
                <a:tc vMerge="1">
                  <a:txBody>
                    <a:bodyPr/>
                    <a:lstStyle/>
                    <a:p>
                      <a:endParaRPr lang="en-GB" dirty="0"/>
                    </a:p>
                  </a:txBody>
                  <a:tcPr/>
                </a:tc>
                <a:tc>
                  <a:txBody>
                    <a:bodyPr/>
                    <a:lstStyle/>
                    <a:p>
                      <a:r>
                        <a:rPr lang="de-DE" sz="1400" dirty="0">
                          <a:latin typeface="Calibri" panose="020F0502020204030204" pitchFamily="34" charset="0"/>
                          <a:cs typeface="Calibri" panose="020F0502020204030204" pitchFamily="34" charset="0"/>
                        </a:rPr>
                        <a:t>2</a:t>
                      </a:r>
                      <a:r>
                        <a:rPr lang="de-DE" sz="1400" baseline="0" dirty="0">
                          <a:latin typeface="Calibri" panose="020F0502020204030204" pitchFamily="34" charset="0"/>
                          <a:cs typeface="Calibri" panose="020F0502020204030204" pitchFamily="34" charset="0"/>
                        </a:rPr>
                        <a:t> (BA+MA)</a:t>
                      </a:r>
                      <a:endParaRPr lang="en-GB" sz="1400" dirty="0">
                        <a:latin typeface="Calibri" panose="020F0502020204030204" pitchFamily="34" charset="0"/>
                        <a:cs typeface="Calibri" panose="020F0502020204030204" pitchFamily="34" charset="0"/>
                      </a:endParaRPr>
                    </a:p>
                  </a:txBody>
                  <a:tcPr/>
                </a:tc>
                <a:tc>
                  <a:txBody>
                    <a:bodyPr/>
                    <a:lstStyle/>
                    <a:p>
                      <a:r>
                        <a:rPr lang="de-DE" sz="1400" dirty="0">
                          <a:latin typeface="Calibri" panose="020F0502020204030204" pitchFamily="34" charset="0"/>
                          <a:cs typeface="Calibri" panose="020F0502020204030204" pitchFamily="34" charset="0"/>
                        </a:rPr>
                        <a:t>Salzburg (</a:t>
                      </a:r>
                      <a:r>
                        <a:rPr lang="de-DE" sz="1400" dirty="0" err="1">
                          <a:latin typeface="Calibri" panose="020F0502020204030204" pitchFamily="34" charset="0"/>
                          <a:cs typeface="Calibri" panose="020F0502020204030204" pitchFamily="34" charset="0"/>
                        </a:rPr>
                        <a:t>deu</a:t>
                      </a:r>
                      <a:r>
                        <a:rPr lang="de-DE" sz="1400" dirty="0">
                          <a:latin typeface="Calibri" panose="020F0502020204030204" pitchFamily="34" charset="0"/>
                          <a:cs typeface="Calibri" panose="020F0502020204030204" pitchFamily="34" charset="0"/>
                        </a:rPr>
                        <a:t>)</a:t>
                      </a:r>
                      <a:endParaRPr lang="en-GB" sz="1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572071969"/>
                  </a:ext>
                </a:extLst>
              </a:tr>
              <a:tr h="313269">
                <a:tc rowSpan="2">
                  <a:txBody>
                    <a:bodyPr/>
                    <a:lstStyle/>
                    <a:p>
                      <a:r>
                        <a:rPr lang="de-DE" sz="1400" dirty="0">
                          <a:latin typeface="Calibri" panose="020F0502020204030204" pitchFamily="34" charset="0"/>
                          <a:cs typeface="Calibri" panose="020F0502020204030204" pitchFamily="34" charset="0"/>
                        </a:rPr>
                        <a:t>Schweiz</a:t>
                      </a:r>
                      <a:endParaRPr lang="en-GB" sz="1400" dirty="0">
                        <a:latin typeface="Calibri" panose="020F0502020204030204" pitchFamily="34" charset="0"/>
                        <a:cs typeface="Calibri" panose="020F0502020204030204" pitchFamily="34" charset="0"/>
                      </a:endParaRPr>
                    </a:p>
                  </a:txBody>
                  <a:tcPr/>
                </a:tc>
                <a:tc>
                  <a:txBody>
                    <a:bodyPr/>
                    <a:lstStyle/>
                    <a:p>
                      <a:r>
                        <a:rPr lang="de-DE" sz="1400" dirty="0">
                          <a:latin typeface="Calibri" panose="020F0502020204030204" pitchFamily="34" charset="0"/>
                          <a:cs typeface="Calibri" panose="020F0502020204030204" pitchFamily="34" charset="0"/>
                        </a:rPr>
                        <a:t>2 (BA+MA)</a:t>
                      </a:r>
                      <a:endParaRPr lang="en-GB" sz="1400" dirty="0">
                        <a:latin typeface="Calibri" panose="020F0502020204030204" pitchFamily="34" charset="0"/>
                        <a:cs typeface="Calibri" panose="020F0502020204030204" pitchFamily="34" charset="0"/>
                      </a:endParaRPr>
                    </a:p>
                  </a:txBody>
                  <a:tcPr/>
                </a:tc>
                <a:tc>
                  <a:txBody>
                    <a:bodyPr/>
                    <a:lstStyle/>
                    <a:p>
                      <a:r>
                        <a:rPr lang="de-DE" sz="1400" dirty="0">
                          <a:latin typeface="Calibri" panose="020F0502020204030204" pitchFamily="34" charset="0"/>
                          <a:cs typeface="Calibri" panose="020F0502020204030204" pitchFamily="34" charset="0"/>
                        </a:rPr>
                        <a:t>Fribourg (</a:t>
                      </a:r>
                      <a:r>
                        <a:rPr lang="de-DE" sz="1400" dirty="0" err="1">
                          <a:latin typeface="Calibri" panose="020F0502020204030204" pitchFamily="34" charset="0"/>
                          <a:cs typeface="Calibri" panose="020F0502020204030204" pitchFamily="34" charset="0"/>
                        </a:rPr>
                        <a:t>deu</a:t>
                      </a:r>
                      <a:r>
                        <a:rPr lang="de-DE" sz="1400" dirty="0">
                          <a:latin typeface="Calibri" panose="020F0502020204030204" pitchFamily="34" charset="0"/>
                          <a:cs typeface="Calibri" panose="020F0502020204030204" pitchFamily="34" charset="0"/>
                        </a:rPr>
                        <a:t>/</a:t>
                      </a:r>
                      <a:r>
                        <a:rPr lang="de-DE" sz="1400" dirty="0" err="1">
                          <a:latin typeface="Calibri" panose="020F0502020204030204" pitchFamily="34" charset="0"/>
                          <a:cs typeface="Calibri" panose="020F0502020204030204" pitchFamily="34" charset="0"/>
                        </a:rPr>
                        <a:t>fra</a:t>
                      </a:r>
                      <a:r>
                        <a:rPr lang="de-DE" sz="1400" dirty="0">
                          <a:latin typeface="Calibri" panose="020F0502020204030204" pitchFamily="34" charset="0"/>
                          <a:cs typeface="Calibri" panose="020F0502020204030204" pitchFamily="34" charset="0"/>
                        </a:rPr>
                        <a:t>)</a:t>
                      </a:r>
                      <a:endParaRPr lang="en-GB" sz="1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525766848"/>
                  </a:ext>
                </a:extLst>
              </a:tr>
              <a:tr h="313269">
                <a:tc vMerge="1">
                  <a:txBody>
                    <a:bodyPr/>
                    <a:lstStyle/>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a:latin typeface="Calibri" panose="020F0502020204030204" pitchFamily="34" charset="0"/>
                          <a:cs typeface="Calibri" panose="020F0502020204030204" pitchFamily="34" charset="0"/>
                        </a:rPr>
                        <a:t>4 (BA+MA)</a:t>
                      </a:r>
                      <a:endParaRPr lang="en-GB" sz="1400" dirty="0">
                        <a:latin typeface="Calibri" panose="020F0502020204030204" pitchFamily="34" charset="0"/>
                        <a:cs typeface="Calibri" panose="020F0502020204030204" pitchFamily="34" charset="0"/>
                      </a:endParaRPr>
                    </a:p>
                  </a:txBody>
                  <a:tcPr/>
                </a:tc>
                <a:tc>
                  <a:txBody>
                    <a:bodyPr/>
                    <a:lstStyle/>
                    <a:p>
                      <a:r>
                        <a:rPr lang="de-DE" sz="1400" dirty="0">
                          <a:latin typeface="Calibri" panose="020F0502020204030204" pitchFamily="34" charset="0"/>
                          <a:cs typeface="Calibri" panose="020F0502020204030204" pitchFamily="34" charset="0"/>
                        </a:rPr>
                        <a:t>Zürich</a:t>
                      </a:r>
                      <a:r>
                        <a:rPr lang="de-DE" sz="1400" baseline="0" dirty="0">
                          <a:latin typeface="Calibri" panose="020F0502020204030204" pitchFamily="34" charset="0"/>
                          <a:cs typeface="Calibri" panose="020F0502020204030204" pitchFamily="34" charset="0"/>
                        </a:rPr>
                        <a:t> (</a:t>
                      </a:r>
                      <a:r>
                        <a:rPr lang="de-DE" sz="1400" baseline="0" dirty="0" err="1">
                          <a:latin typeface="Calibri" panose="020F0502020204030204" pitchFamily="34" charset="0"/>
                          <a:cs typeface="Calibri" panose="020F0502020204030204" pitchFamily="34" charset="0"/>
                        </a:rPr>
                        <a:t>deu</a:t>
                      </a:r>
                      <a:r>
                        <a:rPr lang="de-DE" sz="1400" baseline="0" dirty="0">
                          <a:latin typeface="Calibri" panose="020F0502020204030204" pitchFamily="34" charset="0"/>
                          <a:cs typeface="Calibri" panose="020F0502020204030204" pitchFamily="34" charset="0"/>
                        </a:rPr>
                        <a:t>)</a:t>
                      </a:r>
                      <a:endParaRPr lang="en-GB" sz="1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4294321119"/>
                  </a:ext>
                </a:extLst>
              </a:tr>
              <a:tr h="313269">
                <a:tc rowSpan="2">
                  <a:txBody>
                    <a:bodyPr/>
                    <a:lstStyle/>
                    <a:p>
                      <a:r>
                        <a:rPr lang="de-DE" sz="1400" dirty="0">
                          <a:latin typeface="Calibri" panose="020F0502020204030204" pitchFamily="34" charset="0"/>
                          <a:cs typeface="Calibri" panose="020F0502020204030204" pitchFamily="34" charset="0"/>
                        </a:rPr>
                        <a:t>Frankreich</a:t>
                      </a:r>
                      <a:endParaRPr lang="en-GB" sz="1400" dirty="0">
                        <a:latin typeface="Calibri" panose="020F0502020204030204" pitchFamily="34" charset="0"/>
                        <a:cs typeface="Calibri" panose="020F05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a:latin typeface="Calibri" panose="020F0502020204030204" pitchFamily="34" charset="0"/>
                          <a:cs typeface="Calibri" panose="020F0502020204030204" pitchFamily="34" charset="0"/>
                        </a:rPr>
                        <a:t>5 (BA+MA)</a:t>
                      </a:r>
                      <a:endParaRPr lang="en-GB" sz="1400" dirty="0">
                        <a:latin typeface="Calibri" panose="020F0502020204030204" pitchFamily="34" charset="0"/>
                        <a:cs typeface="Calibri" panose="020F0502020204030204" pitchFamily="34" charset="0"/>
                      </a:endParaRPr>
                    </a:p>
                  </a:txBody>
                  <a:tcPr/>
                </a:tc>
                <a:tc>
                  <a:txBody>
                    <a:bodyPr/>
                    <a:lstStyle/>
                    <a:p>
                      <a:r>
                        <a:rPr lang="de-DE" sz="1400" dirty="0">
                          <a:latin typeface="Calibri" panose="020F0502020204030204" pitchFamily="34" charset="0"/>
                          <a:cs typeface="Calibri" panose="020F0502020204030204" pitchFamily="34" charset="0"/>
                        </a:rPr>
                        <a:t>Paris </a:t>
                      </a:r>
                      <a:r>
                        <a:rPr lang="de-DE" sz="1400" dirty="0" err="1">
                          <a:latin typeface="Calibri" panose="020F0502020204030204" pitchFamily="34" charset="0"/>
                          <a:cs typeface="Calibri" panose="020F0502020204030204" pitchFamily="34" charset="0"/>
                        </a:rPr>
                        <a:t>Sorbonne</a:t>
                      </a:r>
                      <a:r>
                        <a:rPr lang="de-DE" sz="1400" dirty="0">
                          <a:latin typeface="Calibri" panose="020F0502020204030204" pitchFamily="34" charset="0"/>
                          <a:cs typeface="Calibri" panose="020F0502020204030204" pitchFamily="34" charset="0"/>
                        </a:rPr>
                        <a:t>/CELSA</a:t>
                      </a:r>
                      <a:r>
                        <a:rPr lang="de-DE" sz="1400" baseline="0" dirty="0">
                          <a:latin typeface="Calibri" panose="020F0502020204030204" pitchFamily="34" charset="0"/>
                          <a:cs typeface="Calibri" panose="020F0502020204030204" pitchFamily="34" charset="0"/>
                        </a:rPr>
                        <a:t> (</a:t>
                      </a:r>
                      <a:r>
                        <a:rPr lang="de-DE" sz="1400" baseline="0" dirty="0" err="1">
                          <a:latin typeface="Calibri" panose="020F0502020204030204" pitchFamily="34" charset="0"/>
                          <a:cs typeface="Calibri" panose="020F0502020204030204" pitchFamily="34" charset="0"/>
                        </a:rPr>
                        <a:t>fra</a:t>
                      </a:r>
                      <a:r>
                        <a:rPr lang="de-DE" sz="1400" baseline="0" dirty="0">
                          <a:latin typeface="Calibri" panose="020F0502020204030204" pitchFamily="34" charset="0"/>
                          <a:cs typeface="Calibri" panose="020F0502020204030204" pitchFamily="34" charset="0"/>
                        </a:rPr>
                        <a:t>)</a:t>
                      </a:r>
                      <a:endParaRPr lang="en-GB" sz="1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23737240"/>
                  </a:ext>
                </a:extLst>
              </a:tr>
              <a:tr h="313269">
                <a:tc vMerge="1">
                  <a:txBody>
                    <a:bodyPr/>
                    <a:lstStyle/>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a:latin typeface="Calibri" panose="020F0502020204030204" pitchFamily="34" charset="0"/>
                          <a:cs typeface="Calibri" panose="020F0502020204030204" pitchFamily="34" charset="0"/>
                        </a:rPr>
                        <a:t>2 (BA+MA)</a:t>
                      </a:r>
                      <a:endParaRPr lang="en-GB" sz="1400" dirty="0">
                        <a:latin typeface="Calibri" panose="020F0502020204030204" pitchFamily="34" charset="0"/>
                        <a:cs typeface="Calibri" panose="020F0502020204030204" pitchFamily="34" charset="0"/>
                      </a:endParaRPr>
                    </a:p>
                  </a:txBody>
                  <a:tcPr/>
                </a:tc>
                <a:tc>
                  <a:txBody>
                    <a:bodyPr/>
                    <a:lstStyle/>
                    <a:p>
                      <a:r>
                        <a:rPr lang="de-DE" sz="1400" dirty="0">
                          <a:latin typeface="Calibri" panose="020F0502020204030204" pitchFamily="34" charset="0"/>
                          <a:cs typeface="Calibri" panose="020F0502020204030204" pitchFamily="34" charset="0"/>
                        </a:rPr>
                        <a:t>Paris Val de Marne UPEC</a:t>
                      </a:r>
                      <a:r>
                        <a:rPr lang="de-DE" sz="1400" baseline="0" dirty="0">
                          <a:latin typeface="Calibri" panose="020F0502020204030204" pitchFamily="34" charset="0"/>
                          <a:cs typeface="Calibri" panose="020F0502020204030204" pitchFamily="34" charset="0"/>
                        </a:rPr>
                        <a:t> (</a:t>
                      </a:r>
                      <a:r>
                        <a:rPr lang="de-DE" sz="1400" baseline="0" dirty="0" err="1">
                          <a:latin typeface="Calibri" panose="020F0502020204030204" pitchFamily="34" charset="0"/>
                          <a:cs typeface="Calibri" panose="020F0502020204030204" pitchFamily="34" charset="0"/>
                        </a:rPr>
                        <a:t>fra</a:t>
                      </a:r>
                      <a:r>
                        <a:rPr lang="de-DE" sz="1400" baseline="0" dirty="0">
                          <a:latin typeface="Calibri" panose="020F0502020204030204" pitchFamily="34" charset="0"/>
                          <a:cs typeface="Calibri" panose="020F0502020204030204" pitchFamily="34" charset="0"/>
                        </a:rPr>
                        <a:t>)</a:t>
                      </a:r>
                      <a:endParaRPr lang="en-GB" sz="1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351231938"/>
                  </a:ext>
                </a:extLst>
              </a:tr>
            </a:tbl>
          </a:graphicData>
        </a:graphic>
      </p:graphicFrame>
    </p:spTree>
    <p:extLst>
      <p:ext uri="{BB962C8B-B14F-4D97-AF65-F5344CB8AC3E}">
        <p14:creationId xmlns:p14="http://schemas.microsoft.com/office/powerpoint/2010/main" val="986538784"/>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5EC7F6-C83E-4E1B-BFB6-8FC7F2DC737F}"/>
              </a:ext>
            </a:extLst>
          </p:cNvPr>
          <p:cNvSpPr>
            <a:spLocks noGrp="1"/>
          </p:cNvSpPr>
          <p:nvPr>
            <p:ph type="title"/>
          </p:nvPr>
        </p:nvSpPr>
        <p:spPr/>
        <p:txBody>
          <a:bodyPr/>
          <a:lstStyle/>
          <a:p>
            <a:r>
              <a:rPr lang="de-DE" sz="2800" dirty="0">
                <a:latin typeface="Calibri" panose="020F0502020204030204" pitchFamily="34" charset="0"/>
                <a:cs typeface="Calibri" panose="020F0502020204030204" pitchFamily="34" charset="0"/>
              </a:rPr>
              <a:t>Erasmus-Kooperationspartner</a:t>
            </a:r>
            <a:endParaRPr lang="de-DE" dirty="0">
              <a:latin typeface="Calibri" panose="020F0502020204030204" pitchFamily="34" charset="0"/>
              <a:cs typeface="Calibri" panose="020F0502020204030204" pitchFamily="34" charset="0"/>
            </a:endParaRPr>
          </a:p>
        </p:txBody>
      </p:sp>
      <p:graphicFrame>
        <p:nvGraphicFramePr>
          <p:cNvPr id="5" name="Inhaltsplatzhalter 4">
            <a:extLst>
              <a:ext uri="{FF2B5EF4-FFF2-40B4-BE49-F238E27FC236}">
                <a16:creationId xmlns:a16="http://schemas.microsoft.com/office/drawing/2014/main" id="{B30CEA17-3675-4EB4-805A-51B640B8AA83}"/>
              </a:ext>
            </a:extLst>
          </p:cNvPr>
          <p:cNvGraphicFramePr>
            <a:graphicFrameLocks noGrp="1"/>
          </p:cNvGraphicFramePr>
          <p:nvPr>
            <p:ph idx="1"/>
            <p:extLst>
              <p:ext uri="{D42A27DB-BD31-4B8C-83A1-F6EECF244321}">
                <p14:modId xmlns:p14="http://schemas.microsoft.com/office/powerpoint/2010/main" val="2228845753"/>
              </p:ext>
            </p:extLst>
          </p:nvPr>
        </p:nvGraphicFramePr>
        <p:xfrm>
          <a:off x="580913" y="1271161"/>
          <a:ext cx="7143077" cy="3322320"/>
        </p:xfrm>
        <a:graphic>
          <a:graphicData uri="http://schemas.openxmlformats.org/drawingml/2006/table">
            <a:tbl>
              <a:tblPr firstRow="1" bandRow="1">
                <a:tableStyleId>{5C22544A-7EE6-4342-B048-85BDC9FD1C3A}</a:tableStyleId>
              </a:tblPr>
              <a:tblGrid>
                <a:gridCol w="1707066">
                  <a:extLst>
                    <a:ext uri="{9D8B030D-6E8A-4147-A177-3AD203B41FA5}">
                      <a16:colId xmlns:a16="http://schemas.microsoft.com/office/drawing/2014/main" val="3332472753"/>
                    </a:ext>
                  </a:extLst>
                </a:gridCol>
                <a:gridCol w="2151530">
                  <a:extLst>
                    <a:ext uri="{9D8B030D-6E8A-4147-A177-3AD203B41FA5}">
                      <a16:colId xmlns:a16="http://schemas.microsoft.com/office/drawing/2014/main" val="443322463"/>
                    </a:ext>
                  </a:extLst>
                </a:gridCol>
                <a:gridCol w="3284481">
                  <a:extLst>
                    <a:ext uri="{9D8B030D-6E8A-4147-A177-3AD203B41FA5}">
                      <a16:colId xmlns:a16="http://schemas.microsoft.com/office/drawing/2014/main" val="1456874315"/>
                    </a:ext>
                  </a:extLst>
                </a:gridCol>
              </a:tblGrid>
              <a:tr h="263235">
                <a:tc>
                  <a:txBody>
                    <a:bodyPr/>
                    <a:lstStyle/>
                    <a:p>
                      <a:r>
                        <a:rPr lang="de-DE" sz="1400" dirty="0">
                          <a:latin typeface="Calibri" panose="020F0502020204030204" pitchFamily="34" charset="0"/>
                          <a:cs typeface="Calibri" panose="020F0502020204030204" pitchFamily="34" charset="0"/>
                        </a:rPr>
                        <a:t>Land</a:t>
                      </a:r>
                      <a:endParaRPr lang="en-GB" sz="1400" dirty="0">
                        <a:latin typeface="Calibri" panose="020F0502020204030204" pitchFamily="34" charset="0"/>
                        <a:cs typeface="Calibri" panose="020F0502020204030204" pitchFamily="34" charset="0"/>
                      </a:endParaRPr>
                    </a:p>
                  </a:txBody>
                  <a:tcPr>
                    <a:solidFill>
                      <a:srgbClr val="0070C0"/>
                    </a:solidFill>
                  </a:tcPr>
                </a:tc>
                <a:tc>
                  <a:txBody>
                    <a:bodyPr/>
                    <a:lstStyle/>
                    <a:p>
                      <a:r>
                        <a:rPr lang="de-DE" sz="1400" dirty="0">
                          <a:latin typeface="Calibri" panose="020F0502020204030204" pitchFamily="34" charset="0"/>
                          <a:cs typeface="Calibri" panose="020F0502020204030204" pitchFamily="34" charset="0"/>
                        </a:rPr>
                        <a:t>Plätze</a:t>
                      </a:r>
                      <a:endParaRPr lang="en-GB" sz="1400" dirty="0">
                        <a:latin typeface="Calibri" panose="020F0502020204030204" pitchFamily="34" charset="0"/>
                        <a:cs typeface="Calibri" panose="020F0502020204030204" pitchFamily="34" charset="0"/>
                      </a:endParaRPr>
                    </a:p>
                  </a:txBody>
                  <a:tcPr>
                    <a:solidFill>
                      <a:srgbClr val="0070C0"/>
                    </a:solidFill>
                  </a:tcPr>
                </a:tc>
                <a:tc>
                  <a:txBody>
                    <a:bodyPr/>
                    <a:lstStyle/>
                    <a:p>
                      <a:r>
                        <a:rPr lang="de-DE" sz="1400" dirty="0">
                          <a:latin typeface="Calibri" panose="020F0502020204030204" pitchFamily="34" charset="0"/>
                          <a:cs typeface="Calibri" panose="020F0502020204030204" pitchFamily="34" charset="0"/>
                        </a:rPr>
                        <a:t>Universität</a:t>
                      </a:r>
                      <a:endParaRPr lang="en-GB" sz="1400" dirty="0">
                        <a:latin typeface="Calibri" panose="020F0502020204030204" pitchFamily="34" charset="0"/>
                        <a:cs typeface="Calibri" panose="020F0502020204030204" pitchFamily="34" charset="0"/>
                      </a:endParaRPr>
                    </a:p>
                  </a:txBody>
                  <a:tcPr>
                    <a:solidFill>
                      <a:srgbClr val="0070C0"/>
                    </a:solidFill>
                  </a:tcPr>
                </a:tc>
                <a:extLst>
                  <a:ext uri="{0D108BD9-81ED-4DB2-BD59-A6C34878D82A}">
                    <a16:rowId xmlns:a16="http://schemas.microsoft.com/office/drawing/2014/main" val="2551267476"/>
                  </a:ext>
                </a:extLst>
              </a:tr>
              <a:tr h="263235">
                <a:tc rowSpan="5">
                  <a:txBody>
                    <a:bodyPr/>
                    <a:lstStyle/>
                    <a:p>
                      <a:r>
                        <a:rPr lang="de-DE" sz="1400" dirty="0">
                          <a:latin typeface="Calibri" panose="020F0502020204030204" pitchFamily="34" charset="0"/>
                          <a:cs typeface="Calibri" panose="020F0502020204030204" pitchFamily="34" charset="0"/>
                        </a:rPr>
                        <a:t>Spanien</a:t>
                      </a:r>
                      <a:endParaRPr lang="en-GB" sz="1400" dirty="0">
                        <a:latin typeface="Calibri" panose="020F0502020204030204" pitchFamily="34" charset="0"/>
                        <a:cs typeface="Calibri" panose="020F0502020204030204" pitchFamily="34" charset="0"/>
                      </a:endParaRPr>
                    </a:p>
                    <a:p>
                      <a:endParaRPr lang="en-GB" sz="1400" dirty="0">
                        <a:solidFill>
                          <a:srgbClr val="FF0000"/>
                        </a:solidFill>
                        <a:latin typeface="Calibri" panose="020F0502020204030204" pitchFamily="34" charset="0"/>
                        <a:cs typeface="Calibri" panose="020F0502020204030204" pitchFamily="34" charset="0"/>
                      </a:endParaRPr>
                    </a:p>
                    <a:p>
                      <a:endParaRPr lang="en-GB" sz="1400" dirty="0">
                        <a:solidFill>
                          <a:srgbClr val="FF0000"/>
                        </a:solidFill>
                        <a:latin typeface="Calibri" panose="020F0502020204030204" pitchFamily="34" charset="0"/>
                        <a:cs typeface="Calibri" panose="020F0502020204030204" pitchFamily="34" charset="0"/>
                      </a:endParaRPr>
                    </a:p>
                    <a:p>
                      <a:endParaRPr lang="en-GB" sz="1400" dirty="0">
                        <a:solidFill>
                          <a:srgbClr val="FF0000"/>
                        </a:solidFill>
                        <a:latin typeface="Calibri" panose="020F0502020204030204" pitchFamily="34" charset="0"/>
                        <a:cs typeface="Calibri" panose="020F0502020204030204" pitchFamily="34" charset="0"/>
                      </a:endParaRPr>
                    </a:p>
                    <a:p>
                      <a:endParaRPr lang="en-GB" sz="1400" dirty="0">
                        <a:solidFill>
                          <a:srgbClr val="FF0000"/>
                        </a:solidFill>
                        <a:latin typeface="Calibri" panose="020F0502020204030204" pitchFamily="34" charset="0"/>
                        <a:cs typeface="Calibri" panose="020F0502020204030204" pitchFamily="34" charset="0"/>
                      </a:endParaRPr>
                    </a:p>
                    <a:p>
                      <a:endParaRPr lang="en-GB" sz="1400" dirty="0">
                        <a:solidFill>
                          <a:srgbClr val="FF0000"/>
                        </a:solidFill>
                        <a:latin typeface="Calibri" panose="020F0502020204030204" pitchFamily="34" charset="0"/>
                        <a:cs typeface="Calibri" panose="020F0502020204030204" pitchFamily="34" charset="0"/>
                      </a:endParaRPr>
                    </a:p>
                    <a:p>
                      <a:endParaRPr lang="en-GB" sz="1400" dirty="0">
                        <a:solidFill>
                          <a:srgbClr val="FF0000"/>
                        </a:solidFill>
                        <a:latin typeface="Calibri" panose="020F0502020204030204" pitchFamily="34" charset="0"/>
                        <a:cs typeface="Calibri" panose="020F05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a:latin typeface="Calibri" panose="020F0502020204030204" pitchFamily="34" charset="0"/>
                          <a:cs typeface="Calibri" panose="020F0502020204030204" pitchFamily="34" charset="0"/>
                        </a:rPr>
                        <a:t>2 (BA)</a:t>
                      </a:r>
                      <a:endParaRPr lang="en-GB" sz="1400" dirty="0">
                        <a:latin typeface="Calibri" panose="020F0502020204030204" pitchFamily="34" charset="0"/>
                        <a:cs typeface="Calibri" panose="020F0502020204030204" pitchFamily="34" charset="0"/>
                      </a:endParaRPr>
                    </a:p>
                  </a:txBody>
                  <a:tcPr/>
                </a:tc>
                <a:tc>
                  <a:txBody>
                    <a:bodyPr/>
                    <a:lstStyle/>
                    <a:p>
                      <a:r>
                        <a:rPr lang="de-DE" sz="1400" dirty="0">
                          <a:latin typeface="Calibri" panose="020F0502020204030204" pitchFamily="34" charset="0"/>
                          <a:cs typeface="Calibri" panose="020F0502020204030204" pitchFamily="34" charset="0"/>
                        </a:rPr>
                        <a:t>Barcelona (</a:t>
                      </a:r>
                      <a:r>
                        <a:rPr lang="de-DE" sz="1400" dirty="0" err="1">
                          <a:latin typeface="Calibri" panose="020F0502020204030204" pitchFamily="34" charset="0"/>
                          <a:cs typeface="Calibri" panose="020F0502020204030204" pitchFamily="34" charset="0"/>
                        </a:rPr>
                        <a:t>kat</a:t>
                      </a:r>
                      <a:r>
                        <a:rPr lang="de-DE" sz="1400" dirty="0">
                          <a:latin typeface="Calibri" panose="020F0502020204030204" pitchFamily="34" charset="0"/>
                          <a:cs typeface="Calibri" panose="020F0502020204030204" pitchFamily="34" charset="0"/>
                        </a:rPr>
                        <a:t>/</a:t>
                      </a:r>
                      <a:r>
                        <a:rPr lang="de-DE" sz="1400" dirty="0" err="1">
                          <a:latin typeface="Calibri" panose="020F0502020204030204" pitchFamily="34" charset="0"/>
                          <a:cs typeface="Calibri" panose="020F0502020204030204" pitchFamily="34" charset="0"/>
                        </a:rPr>
                        <a:t>spa</a:t>
                      </a:r>
                      <a:r>
                        <a:rPr lang="de-DE" sz="1400" dirty="0">
                          <a:latin typeface="Calibri" panose="020F0502020204030204" pitchFamily="34" charset="0"/>
                          <a:cs typeface="Calibri" panose="020F0502020204030204" pitchFamily="34" charset="0"/>
                        </a:rPr>
                        <a:t>)</a:t>
                      </a:r>
                      <a:endParaRPr lang="en-GB" sz="1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420148595"/>
                  </a:ext>
                </a:extLst>
              </a:tr>
              <a:tr h="263235">
                <a:tc vMerge="1">
                  <a:txBody>
                    <a:bodyPr/>
                    <a:lstStyle/>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a:latin typeface="Calibri" panose="020F0502020204030204" pitchFamily="34" charset="0"/>
                          <a:cs typeface="Calibri" panose="020F0502020204030204" pitchFamily="34" charset="0"/>
                        </a:rPr>
                        <a:t>2 (BA)</a:t>
                      </a:r>
                      <a:endParaRPr lang="en-GB" sz="1400" dirty="0">
                        <a:latin typeface="Calibri" panose="020F0502020204030204" pitchFamily="34" charset="0"/>
                        <a:cs typeface="Calibri" panose="020F0502020204030204" pitchFamily="34" charset="0"/>
                      </a:endParaRPr>
                    </a:p>
                  </a:txBody>
                  <a:tcPr/>
                </a:tc>
                <a:tc>
                  <a:txBody>
                    <a:bodyPr/>
                    <a:lstStyle/>
                    <a:p>
                      <a:r>
                        <a:rPr lang="de-DE" sz="1400" dirty="0">
                          <a:latin typeface="Calibri" panose="020F0502020204030204" pitchFamily="34" charset="0"/>
                          <a:cs typeface="Calibri" panose="020F0502020204030204" pitchFamily="34" charset="0"/>
                        </a:rPr>
                        <a:t>Madrid Carlos III (</a:t>
                      </a:r>
                      <a:r>
                        <a:rPr lang="de-DE" sz="1400" dirty="0" err="1">
                          <a:latin typeface="Calibri" panose="020F0502020204030204" pitchFamily="34" charset="0"/>
                          <a:cs typeface="Calibri" panose="020F0502020204030204" pitchFamily="34" charset="0"/>
                        </a:rPr>
                        <a:t>spa</a:t>
                      </a:r>
                      <a:r>
                        <a:rPr lang="de-DE" sz="1400" dirty="0">
                          <a:latin typeface="Calibri" panose="020F0502020204030204" pitchFamily="34" charset="0"/>
                          <a:cs typeface="Calibri" panose="020F0502020204030204" pitchFamily="34" charset="0"/>
                        </a:rPr>
                        <a:t>/eng)</a:t>
                      </a:r>
                      <a:endParaRPr lang="en-GB" sz="1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951706882"/>
                  </a:ext>
                </a:extLst>
              </a:tr>
              <a:tr h="263235">
                <a:tc vMerge="1">
                  <a:txBody>
                    <a:bodyPr/>
                    <a:lstStyle/>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a:latin typeface="Calibri" panose="020F0502020204030204" pitchFamily="34" charset="0"/>
                          <a:cs typeface="Calibri" panose="020F0502020204030204" pitchFamily="34" charset="0"/>
                        </a:rPr>
                        <a:t>6 (BA)</a:t>
                      </a:r>
                      <a:endParaRPr lang="en-GB" sz="1400" dirty="0">
                        <a:latin typeface="Calibri" panose="020F0502020204030204" pitchFamily="34" charset="0"/>
                        <a:cs typeface="Calibri" panose="020F0502020204030204" pitchFamily="34" charset="0"/>
                      </a:endParaRPr>
                    </a:p>
                  </a:txBody>
                  <a:tcPr/>
                </a:tc>
                <a:tc>
                  <a:txBody>
                    <a:bodyPr/>
                    <a:lstStyle/>
                    <a:p>
                      <a:r>
                        <a:rPr lang="de-DE" sz="1400" dirty="0">
                          <a:latin typeface="Calibri" panose="020F0502020204030204" pitchFamily="34" charset="0"/>
                          <a:cs typeface="Calibri" panose="020F0502020204030204" pitchFamily="34" charset="0"/>
                        </a:rPr>
                        <a:t>Madrid CEU San Pablo (</a:t>
                      </a:r>
                      <a:r>
                        <a:rPr lang="de-DE" sz="1400" dirty="0" err="1">
                          <a:latin typeface="Calibri" panose="020F0502020204030204" pitchFamily="34" charset="0"/>
                          <a:cs typeface="Calibri" panose="020F0502020204030204" pitchFamily="34" charset="0"/>
                        </a:rPr>
                        <a:t>spa</a:t>
                      </a:r>
                      <a:r>
                        <a:rPr lang="de-DE" sz="1400" dirty="0">
                          <a:latin typeface="Calibri" panose="020F0502020204030204" pitchFamily="34" charset="0"/>
                          <a:cs typeface="Calibri" panose="020F0502020204030204" pitchFamily="34" charset="0"/>
                        </a:rPr>
                        <a:t>/eng)</a:t>
                      </a:r>
                      <a:endParaRPr lang="en-GB" sz="1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947989555"/>
                  </a:ext>
                </a:extLst>
              </a:tr>
              <a:tr h="263235">
                <a:tc vMerge="1">
                  <a:txBody>
                    <a:bodyPr/>
                    <a:lstStyle/>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a:latin typeface="Calibri" panose="020F0502020204030204" pitchFamily="34" charset="0"/>
                          <a:cs typeface="Calibri" panose="020F0502020204030204" pitchFamily="34" charset="0"/>
                        </a:rPr>
                        <a:t>2 (BA)</a:t>
                      </a:r>
                      <a:endParaRPr lang="en-GB" sz="1400" dirty="0">
                        <a:latin typeface="Calibri" panose="020F0502020204030204" pitchFamily="34" charset="0"/>
                        <a:cs typeface="Calibri" panose="020F0502020204030204" pitchFamily="34" charset="0"/>
                      </a:endParaRPr>
                    </a:p>
                  </a:txBody>
                  <a:tcPr/>
                </a:tc>
                <a:tc>
                  <a:txBody>
                    <a:bodyPr/>
                    <a:lstStyle/>
                    <a:p>
                      <a:r>
                        <a:rPr lang="de-DE" sz="1400" dirty="0">
                          <a:latin typeface="Calibri" panose="020F0502020204030204" pitchFamily="34" charset="0"/>
                          <a:cs typeface="Calibri" panose="020F0502020204030204" pitchFamily="34" charset="0"/>
                        </a:rPr>
                        <a:t>Valencia (</a:t>
                      </a:r>
                      <a:r>
                        <a:rPr lang="de-DE" sz="1400" dirty="0" err="1">
                          <a:latin typeface="Calibri" panose="020F0502020204030204" pitchFamily="34" charset="0"/>
                          <a:cs typeface="Calibri" panose="020F0502020204030204" pitchFamily="34" charset="0"/>
                        </a:rPr>
                        <a:t>spa</a:t>
                      </a:r>
                      <a:r>
                        <a:rPr lang="de-DE" sz="1400" dirty="0">
                          <a:latin typeface="Calibri" panose="020F0502020204030204" pitchFamily="34" charset="0"/>
                          <a:cs typeface="Calibri" panose="020F0502020204030204" pitchFamily="34" charset="0"/>
                        </a:rPr>
                        <a:t>)</a:t>
                      </a:r>
                      <a:endParaRPr lang="en-GB" sz="1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643943580"/>
                  </a:ext>
                </a:extLst>
              </a:tr>
              <a:tr h="263235">
                <a:tc vMerge="1">
                  <a:txBody>
                    <a:bodyPr/>
                    <a:lstStyle/>
                    <a:p>
                      <a:endParaRPr lang="en-GB"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tx1"/>
                          </a:solidFill>
                          <a:latin typeface="Calibri" panose="020F0502020204030204" pitchFamily="34" charset="0"/>
                          <a:cs typeface="Calibri" panose="020F0502020204030204" pitchFamily="34" charset="0"/>
                        </a:rPr>
                        <a:t>2 (MA)</a:t>
                      </a:r>
                    </a:p>
                  </a:txBody>
                  <a:tcPr/>
                </a:tc>
                <a:tc>
                  <a:txBody>
                    <a:bodyPr/>
                    <a:lstStyle/>
                    <a:p>
                      <a:r>
                        <a:rPr lang="en-GB" sz="1400" dirty="0">
                          <a:solidFill>
                            <a:schemeClr val="tx1"/>
                          </a:solidFill>
                          <a:latin typeface="Calibri" panose="020F0502020204030204" pitchFamily="34" charset="0"/>
                          <a:cs typeface="Calibri" panose="020F0502020204030204" pitchFamily="34" charset="0"/>
                        </a:rPr>
                        <a:t>Madrid </a:t>
                      </a:r>
                      <a:r>
                        <a:rPr lang="en-GB" sz="1400" dirty="0" err="1">
                          <a:solidFill>
                            <a:schemeClr val="tx1"/>
                          </a:solidFill>
                          <a:latin typeface="Calibri" panose="020F0502020204030204" pitchFamily="34" charset="0"/>
                          <a:cs typeface="Calibri" panose="020F0502020204030204" pitchFamily="34" charset="0"/>
                        </a:rPr>
                        <a:t>Complutense</a:t>
                      </a:r>
                      <a:r>
                        <a:rPr lang="en-GB" sz="1400" dirty="0">
                          <a:solidFill>
                            <a:schemeClr val="tx1"/>
                          </a:solidFill>
                          <a:latin typeface="Calibri" panose="020F0502020204030204" pitchFamily="34" charset="0"/>
                          <a:cs typeface="Calibri" panose="020F0502020204030204" pitchFamily="34" charset="0"/>
                        </a:rPr>
                        <a:t> (spa)</a:t>
                      </a:r>
                    </a:p>
                  </a:txBody>
                  <a:tcPr/>
                </a:tc>
                <a:extLst>
                  <a:ext uri="{0D108BD9-81ED-4DB2-BD59-A6C34878D82A}">
                    <a16:rowId xmlns:a16="http://schemas.microsoft.com/office/drawing/2014/main" val="854246697"/>
                  </a:ext>
                </a:extLst>
              </a:tr>
              <a:tr h="263235">
                <a:tc>
                  <a:txBody>
                    <a:bodyPr/>
                    <a:lstStyle/>
                    <a:p>
                      <a:r>
                        <a:rPr lang="de-DE" sz="1400" dirty="0">
                          <a:latin typeface="Calibri" panose="020F0502020204030204" pitchFamily="34" charset="0"/>
                          <a:cs typeface="Calibri" panose="020F0502020204030204" pitchFamily="34" charset="0"/>
                        </a:rPr>
                        <a:t>Italien</a:t>
                      </a:r>
                      <a:endParaRPr lang="en-GB" sz="1400" dirty="0">
                        <a:latin typeface="Calibri" panose="020F0502020204030204" pitchFamily="34" charset="0"/>
                        <a:cs typeface="Calibri" panose="020F05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a:latin typeface="Calibri" panose="020F0502020204030204" pitchFamily="34" charset="0"/>
                          <a:cs typeface="Calibri" panose="020F0502020204030204" pitchFamily="34" charset="0"/>
                        </a:rPr>
                        <a:t>4 (BA+MA)</a:t>
                      </a:r>
                      <a:endParaRPr lang="en-GB" sz="1400" dirty="0">
                        <a:latin typeface="Calibri" panose="020F0502020204030204" pitchFamily="34" charset="0"/>
                        <a:cs typeface="Calibri" panose="020F0502020204030204" pitchFamily="34" charset="0"/>
                      </a:endParaRPr>
                    </a:p>
                  </a:txBody>
                  <a:tcPr/>
                </a:tc>
                <a:tc>
                  <a:txBody>
                    <a:bodyPr/>
                    <a:lstStyle/>
                    <a:p>
                      <a:r>
                        <a:rPr lang="de-DE" sz="1400" dirty="0">
                          <a:latin typeface="Calibri" panose="020F0502020204030204" pitchFamily="34" charset="0"/>
                          <a:cs typeface="Calibri" panose="020F0502020204030204" pitchFamily="34" charset="0"/>
                        </a:rPr>
                        <a:t>Mailand (</a:t>
                      </a:r>
                      <a:r>
                        <a:rPr lang="de-DE" sz="1400" dirty="0" err="1">
                          <a:latin typeface="Calibri" panose="020F0502020204030204" pitchFamily="34" charset="0"/>
                          <a:cs typeface="Calibri" panose="020F0502020204030204" pitchFamily="34" charset="0"/>
                        </a:rPr>
                        <a:t>ita</a:t>
                      </a:r>
                      <a:r>
                        <a:rPr lang="de-DE" sz="1400" dirty="0">
                          <a:latin typeface="Calibri" panose="020F0502020204030204" pitchFamily="34" charset="0"/>
                          <a:cs typeface="Calibri" panose="020F0502020204030204" pitchFamily="34" charset="0"/>
                        </a:rPr>
                        <a:t>/ MA in eng)</a:t>
                      </a:r>
                      <a:endParaRPr lang="en-GB" sz="1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572071969"/>
                  </a:ext>
                </a:extLst>
              </a:tr>
              <a:tr h="263235">
                <a:tc>
                  <a:txBody>
                    <a:bodyPr/>
                    <a:lstStyle/>
                    <a:p>
                      <a:r>
                        <a:rPr lang="de-DE" sz="1400" dirty="0">
                          <a:latin typeface="Calibri" panose="020F0502020204030204" pitchFamily="34" charset="0"/>
                          <a:cs typeface="Calibri" panose="020F0502020204030204" pitchFamily="34" charset="0"/>
                        </a:rPr>
                        <a:t>Portugal</a:t>
                      </a:r>
                      <a:endParaRPr lang="en-GB" sz="1400" dirty="0">
                        <a:latin typeface="Calibri" panose="020F0502020204030204" pitchFamily="34" charset="0"/>
                        <a:cs typeface="Calibri" panose="020F0502020204030204" pitchFamily="34" charset="0"/>
                      </a:endParaRPr>
                    </a:p>
                  </a:txBody>
                  <a:tcPr/>
                </a:tc>
                <a:tc>
                  <a:txBody>
                    <a:bodyPr/>
                    <a:lstStyle/>
                    <a:p>
                      <a:r>
                        <a:rPr lang="de-DE" sz="1400" dirty="0">
                          <a:latin typeface="Calibri" panose="020F0502020204030204" pitchFamily="34" charset="0"/>
                          <a:cs typeface="Calibri" panose="020F0502020204030204" pitchFamily="34" charset="0"/>
                        </a:rPr>
                        <a:t>2 (BA+MA)</a:t>
                      </a:r>
                      <a:endParaRPr lang="en-GB" sz="1400" dirty="0">
                        <a:latin typeface="Calibri" panose="020F0502020204030204" pitchFamily="34" charset="0"/>
                        <a:cs typeface="Calibri" panose="020F0502020204030204" pitchFamily="34" charset="0"/>
                      </a:endParaRPr>
                    </a:p>
                  </a:txBody>
                  <a:tcPr/>
                </a:tc>
                <a:tc>
                  <a:txBody>
                    <a:bodyPr/>
                    <a:lstStyle/>
                    <a:p>
                      <a:r>
                        <a:rPr lang="de-DE" sz="1400" dirty="0">
                          <a:latin typeface="Calibri" panose="020F0502020204030204" pitchFamily="34" charset="0"/>
                          <a:cs typeface="Calibri" panose="020F0502020204030204" pitchFamily="34" charset="0"/>
                        </a:rPr>
                        <a:t>Lissabon Nova</a:t>
                      </a:r>
                      <a:r>
                        <a:rPr lang="de-DE" sz="1400" baseline="0" dirty="0">
                          <a:latin typeface="Calibri" panose="020F0502020204030204" pitchFamily="34" charset="0"/>
                          <a:cs typeface="Calibri" panose="020F0502020204030204" pitchFamily="34" charset="0"/>
                        </a:rPr>
                        <a:t> (</a:t>
                      </a:r>
                      <a:r>
                        <a:rPr lang="de-DE" sz="1400" baseline="0" dirty="0" err="1">
                          <a:latin typeface="Calibri" panose="020F0502020204030204" pitchFamily="34" charset="0"/>
                          <a:cs typeface="Calibri" panose="020F0502020204030204" pitchFamily="34" charset="0"/>
                        </a:rPr>
                        <a:t>por</a:t>
                      </a:r>
                      <a:r>
                        <a:rPr lang="de-DE" sz="1400" baseline="0" dirty="0">
                          <a:latin typeface="Calibri" panose="020F0502020204030204" pitchFamily="34" charset="0"/>
                          <a:cs typeface="Calibri" panose="020F0502020204030204" pitchFamily="34" charset="0"/>
                        </a:rPr>
                        <a:t>/(eng))</a:t>
                      </a:r>
                      <a:endParaRPr lang="en-GB" sz="1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525766848"/>
                  </a:ext>
                </a:extLst>
              </a:tr>
              <a:tr h="263235">
                <a:tc>
                  <a:txBody>
                    <a:bodyPr/>
                    <a:lstStyle/>
                    <a:p>
                      <a:r>
                        <a:rPr lang="de-DE" sz="1400" dirty="0">
                          <a:latin typeface="Calibri" panose="020F0502020204030204" pitchFamily="34" charset="0"/>
                          <a:cs typeface="Calibri" panose="020F0502020204030204" pitchFamily="34" charset="0"/>
                        </a:rPr>
                        <a:t>Griechenland</a:t>
                      </a:r>
                      <a:endParaRPr lang="en-GB" sz="1400" dirty="0">
                        <a:latin typeface="Calibri" panose="020F0502020204030204" pitchFamily="34" charset="0"/>
                        <a:cs typeface="Calibri" panose="020F0502020204030204" pitchFamily="34" charset="0"/>
                      </a:endParaRPr>
                    </a:p>
                  </a:txBody>
                  <a:tcPr/>
                </a:tc>
                <a:tc>
                  <a:txBody>
                    <a:bodyPr/>
                    <a:lstStyle/>
                    <a:p>
                      <a:r>
                        <a:rPr lang="de-DE" sz="1400" dirty="0">
                          <a:latin typeface="Calibri" panose="020F0502020204030204" pitchFamily="34" charset="0"/>
                          <a:cs typeface="Calibri" panose="020F0502020204030204" pitchFamily="34" charset="0"/>
                        </a:rPr>
                        <a:t>2 (BA)</a:t>
                      </a:r>
                      <a:endParaRPr lang="en-GB" sz="1400" dirty="0">
                        <a:latin typeface="Calibri" panose="020F0502020204030204" pitchFamily="34" charset="0"/>
                        <a:cs typeface="Calibri" panose="020F0502020204030204" pitchFamily="34" charset="0"/>
                      </a:endParaRPr>
                    </a:p>
                  </a:txBody>
                  <a:tcPr/>
                </a:tc>
                <a:tc>
                  <a:txBody>
                    <a:bodyPr/>
                    <a:lstStyle/>
                    <a:p>
                      <a:r>
                        <a:rPr lang="de-DE" sz="1400" dirty="0">
                          <a:latin typeface="Calibri" panose="020F0502020204030204" pitchFamily="34" charset="0"/>
                          <a:cs typeface="Calibri" panose="020F0502020204030204" pitchFamily="34" charset="0"/>
                        </a:rPr>
                        <a:t>Athen </a:t>
                      </a:r>
                      <a:r>
                        <a:rPr lang="de-DE" sz="1400" dirty="0" err="1">
                          <a:latin typeface="Calibri" panose="020F0502020204030204" pitchFamily="34" charset="0"/>
                          <a:cs typeface="Calibri" panose="020F0502020204030204" pitchFamily="34" charset="0"/>
                        </a:rPr>
                        <a:t>Panteion</a:t>
                      </a:r>
                      <a:r>
                        <a:rPr lang="de-DE" sz="1400" dirty="0">
                          <a:latin typeface="Calibri" panose="020F0502020204030204" pitchFamily="34" charset="0"/>
                          <a:cs typeface="Calibri" panose="020F0502020204030204" pitchFamily="34" charset="0"/>
                        </a:rPr>
                        <a:t> (</a:t>
                      </a:r>
                      <a:r>
                        <a:rPr lang="de-DE" sz="1400" dirty="0" err="1">
                          <a:latin typeface="Calibri" panose="020F0502020204030204" pitchFamily="34" charset="0"/>
                          <a:cs typeface="Calibri" panose="020F0502020204030204" pitchFamily="34" charset="0"/>
                        </a:rPr>
                        <a:t>gr</a:t>
                      </a:r>
                      <a:r>
                        <a:rPr lang="de-DE" sz="1400" dirty="0">
                          <a:latin typeface="Calibri" panose="020F0502020204030204" pitchFamily="34" charset="0"/>
                          <a:cs typeface="Calibri" panose="020F0502020204030204" pitchFamily="34" charset="0"/>
                        </a:rPr>
                        <a:t>/eng)</a:t>
                      </a:r>
                      <a:endParaRPr lang="en-GB" sz="1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4294321119"/>
                  </a:ext>
                </a:extLst>
              </a:tr>
              <a:tr h="435402">
                <a:tc>
                  <a:txBody>
                    <a:bodyPr/>
                    <a:lstStyle/>
                    <a:p>
                      <a:r>
                        <a:rPr lang="de-DE" sz="1400" dirty="0">
                          <a:latin typeface="Calibri" panose="020F0502020204030204" pitchFamily="34" charset="0"/>
                          <a:cs typeface="Calibri" panose="020F0502020204030204" pitchFamily="34" charset="0"/>
                        </a:rPr>
                        <a:t>Türkei</a:t>
                      </a:r>
                      <a:endParaRPr lang="en-GB" sz="1400" dirty="0">
                        <a:latin typeface="Calibri" panose="020F0502020204030204" pitchFamily="34" charset="0"/>
                        <a:cs typeface="Calibri" panose="020F0502020204030204" pitchFamily="34" charset="0"/>
                      </a:endParaRPr>
                    </a:p>
                  </a:txBody>
                  <a:tcPr/>
                </a:tc>
                <a:tc>
                  <a:txBody>
                    <a:bodyPr/>
                    <a:lstStyle/>
                    <a:p>
                      <a:r>
                        <a:rPr lang="de-DE" sz="1400" dirty="0">
                          <a:latin typeface="Calibri" panose="020F0502020204030204" pitchFamily="34" charset="0"/>
                          <a:cs typeface="Calibri" panose="020F0502020204030204" pitchFamily="34" charset="0"/>
                        </a:rPr>
                        <a:t>2 (BA+MA</a:t>
                      </a:r>
                      <a:r>
                        <a:rPr lang="de-DE" sz="1400" baseline="0" dirty="0">
                          <a:latin typeface="Calibri" panose="020F0502020204030204" pitchFamily="34" charset="0"/>
                          <a:cs typeface="Calibri" panose="020F0502020204030204" pitchFamily="34" charset="0"/>
                        </a:rPr>
                        <a:t>)</a:t>
                      </a:r>
                      <a:endParaRPr lang="en-GB" sz="1400" dirty="0">
                        <a:latin typeface="Calibri" panose="020F0502020204030204" pitchFamily="34" charset="0"/>
                        <a:cs typeface="Calibri" panose="020F0502020204030204" pitchFamily="34" charset="0"/>
                      </a:endParaRPr>
                    </a:p>
                  </a:txBody>
                  <a:tcPr/>
                </a:tc>
                <a:tc>
                  <a:txBody>
                    <a:bodyPr/>
                    <a:lstStyle/>
                    <a:p>
                      <a:r>
                        <a:rPr lang="de-DE" sz="1400" dirty="0">
                          <a:latin typeface="Calibri" panose="020F0502020204030204" pitchFamily="34" charset="0"/>
                          <a:cs typeface="Calibri" panose="020F0502020204030204" pitchFamily="34" charset="0"/>
                        </a:rPr>
                        <a:t>Eskişehir Anadolu University (BA eng/türk, MA nur türk)</a:t>
                      </a:r>
                      <a:endParaRPr lang="en-GB" sz="1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23737240"/>
                  </a:ext>
                </a:extLst>
              </a:tr>
            </a:tbl>
          </a:graphicData>
        </a:graphic>
      </p:graphicFrame>
    </p:spTree>
    <p:extLst>
      <p:ext uri="{BB962C8B-B14F-4D97-AF65-F5344CB8AC3E}">
        <p14:creationId xmlns:p14="http://schemas.microsoft.com/office/powerpoint/2010/main" val="969162739"/>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EBCEF9-B8E9-4867-9937-861E6BF0FBF8}"/>
              </a:ext>
            </a:extLst>
          </p:cNvPr>
          <p:cNvSpPr>
            <a:spLocks noGrp="1"/>
          </p:cNvSpPr>
          <p:nvPr>
            <p:ph type="title"/>
          </p:nvPr>
        </p:nvSpPr>
        <p:spPr/>
        <p:txBody>
          <a:bodyPr/>
          <a:lstStyle/>
          <a:p>
            <a:r>
              <a:rPr lang="de-DE" sz="2800" dirty="0">
                <a:latin typeface="Calibri" panose="020F0502020204030204" pitchFamily="34" charset="0"/>
                <a:cs typeface="Calibri" panose="020F0502020204030204" pitchFamily="34" charset="0"/>
              </a:rPr>
              <a:t>Erasmus: Formalia vor, während und nach dem Aufenthalt</a:t>
            </a:r>
          </a:p>
        </p:txBody>
      </p:sp>
      <p:sp>
        <p:nvSpPr>
          <p:cNvPr id="3" name="Inhaltsplatzhalter 2">
            <a:extLst>
              <a:ext uri="{FF2B5EF4-FFF2-40B4-BE49-F238E27FC236}">
                <a16:creationId xmlns:a16="http://schemas.microsoft.com/office/drawing/2014/main" id="{563BD945-5FD4-41F2-A4EC-36D0FB8F3EC4}"/>
              </a:ext>
            </a:extLst>
          </p:cNvPr>
          <p:cNvSpPr>
            <a:spLocks noGrp="1"/>
          </p:cNvSpPr>
          <p:nvPr>
            <p:ph idx="1"/>
          </p:nvPr>
        </p:nvSpPr>
        <p:spPr/>
        <p:txBody>
          <a:bodyPr/>
          <a:lstStyle/>
          <a:p>
            <a:pPr marL="355600" indent="-355600"/>
            <a:r>
              <a:rPr lang="de-DE" sz="1100" b="1" dirty="0">
                <a:latin typeface="Calibri" pitchFamily="34" charset="0"/>
                <a:sym typeface="Wingdings" pitchFamily="2" charset="2"/>
              </a:rPr>
              <a:t>	</a:t>
            </a:r>
            <a:endParaRPr lang="de-DE" sz="1100" dirty="0">
              <a:latin typeface="Calibri" pitchFamily="34" charset="0"/>
            </a:endParaRPr>
          </a:p>
          <a:p>
            <a:endParaRPr lang="de-DE" sz="1100" dirty="0"/>
          </a:p>
        </p:txBody>
      </p:sp>
      <p:graphicFrame>
        <p:nvGraphicFramePr>
          <p:cNvPr id="5" name="Tabelle 4">
            <a:extLst>
              <a:ext uri="{FF2B5EF4-FFF2-40B4-BE49-F238E27FC236}">
                <a16:creationId xmlns:a16="http://schemas.microsoft.com/office/drawing/2014/main" id="{56119E92-8DDD-4817-BD7F-1F8FDD177DBB}"/>
              </a:ext>
            </a:extLst>
          </p:cNvPr>
          <p:cNvGraphicFramePr>
            <a:graphicFrameLocks noGrp="1"/>
          </p:cNvGraphicFramePr>
          <p:nvPr>
            <p:extLst>
              <p:ext uri="{D42A27DB-BD31-4B8C-83A1-F6EECF244321}">
                <p14:modId xmlns:p14="http://schemas.microsoft.com/office/powerpoint/2010/main" val="3351750124"/>
              </p:ext>
            </p:extLst>
          </p:nvPr>
        </p:nvGraphicFramePr>
        <p:xfrm>
          <a:off x="250826" y="1375803"/>
          <a:ext cx="8642349" cy="2766568"/>
        </p:xfrm>
        <a:graphic>
          <a:graphicData uri="http://schemas.openxmlformats.org/drawingml/2006/table">
            <a:tbl>
              <a:tblPr firstRow="1" bandRow="1">
                <a:tableStyleId>{7DF18680-E054-41AD-8BC1-D1AEF772440D}</a:tableStyleId>
              </a:tblPr>
              <a:tblGrid>
                <a:gridCol w="2880783">
                  <a:extLst>
                    <a:ext uri="{9D8B030D-6E8A-4147-A177-3AD203B41FA5}">
                      <a16:colId xmlns:a16="http://schemas.microsoft.com/office/drawing/2014/main" val="1822606720"/>
                    </a:ext>
                  </a:extLst>
                </a:gridCol>
                <a:gridCol w="2880783">
                  <a:extLst>
                    <a:ext uri="{9D8B030D-6E8A-4147-A177-3AD203B41FA5}">
                      <a16:colId xmlns:a16="http://schemas.microsoft.com/office/drawing/2014/main" val="1837630402"/>
                    </a:ext>
                  </a:extLst>
                </a:gridCol>
                <a:gridCol w="2880783">
                  <a:extLst>
                    <a:ext uri="{9D8B030D-6E8A-4147-A177-3AD203B41FA5}">
                      <a16:colId xmlns:a16="http://schemas.microsoft.com/office/drawing/2014/main" val="3231902384"/>
                    </a:ext>
                  </a:extLst>
                </a:gridCol>
              </a:tblGrid>
              <a:tr h="370840">
                <a:tc>
                  <a:txBody>
                    <a:bodyPr/>
                    <a:lstStyle/>
                    <a:p>
                      <a:r>
                        <a:rPr lang="de-DE" sz="1400" dirty="0">
                          <a:solidFill>
                            <a:srgbClr val="002060"/>
                          </a:solidFill>
                          <a:latin typeface="Calibri" panose="020F0502020204030204" pitchFamily="34" charset="0"/>
                          <a:cs typeface="Calibri" panose="020F0502020204030204" pitchFamily="34" charset="0"/>
                        </a:rPr>
                        <a:t>Vorher</a:t>
                      </a:r>
                    </a:p>
                  </a:txBody>
                  <a:tcPr/>
                </a:tc>
                <a:tc>
                  <a:txBody>
                    <a:bodyPr/>
                    <a:lstStyle/>
                    <a:p>
                      <a:r>
                        <a:rPr lang="de-DE" sz="1400" dirty="0">
                          <a:solidFill>
                            <a:srgbClr val="002060"/>
                          </a:solidFill>
                          <a:latin typeface="Calibri" panose="020F0502020204030204" pitchFamily="34" charset="0"/>
                          <a:cs typeface="Calibri" panose="020F0502020204030204" pitchFamily="34" charset="0"/>
                        </a:rPr>
                        <a:t>Während</a:t>
                      </a:r>
                    </a:p>
                  </a:txBody>
                  <a:tcPr/>
                </a:tc>
                <a:tc>
                  <a:txBody>
                    <a:bodyPr/>
                    <a:lstStyle/>
                    <a:p>
                      <a:r>
                        <a:rPr lang="de-DE" sz="1400" dirty="0">
                          <a:solidFill>
                            <a:srgbClr val="002060"/>
                          </a:solidFill>
                          <a:latin typeface="Calibri" panose="020F0502020204030204" pitchFamily="34" charset="0"/>
                          <a:cs typeface="Calibri" panose="020F0502020204030204" pitchFamily="34" charset="0"/>
                        </a:rPr>
                        <a:t>Danach</a:t>
                      </a:r>
                    </a:p>
                  </a:txBody>
                  <a:tcPr/>
                </a:tc>
                <a:extLst>
                  <a:ext uri="{0D108BD9-81ED-4DB2-BD59-A6C34878D82A}">
                    <a16:rowId xmlns:a16="http://schemas.microsoft.com/office/drawing/2014/main" val="690931277"/>
                  </a:ext>
                </a:extLst>
              </a:tr>
              <a:tr h="370840">
                <a:tc>
                  <a:txBody>
                    <a:bodyPr/>
                    <a:lstStyle/>
                    <a:p>
                      <a:pPr marL="355600" indent="-355600">
                        <a:spcAft>
                          <a:spcPct val="20000"/>
                        </a:spcAft>
                        <a:buFont typeface="Wingdings" pitchFamily="2" charset="2"/>
                        <a:buChar char="§"/>
                      </a:pPr>
                      <a:r>
                        <a:rPr lang="de-DE" sz="1400" dirty="0">
                          <a:latin typeface="Calibri" panose="020F0502020204030204" pitchFamily="34" charset="0"/>
                          <a:cs typeface="Calibri" panose="020F0502020204030204" pitchFamily="34" charset="0"/>
                        </a:rPr>
                        <a:t>Bewerbung, Nominierung</a:t>
                      </a:r>
                    </a:p>
                    <a:p>
                      <a:pPr marL="355600" indent="-355600">
                        <a:spcAft>
                          <a:spcPct val="20000"/>
                        </a:spcAft>
                        <a:buFont typeface="Wingdings" pitchFamily="2" charset="2"/>
                        <a:buChar char="§"/>
                      </a:pPr>
                      <a:r>
                        <a:rPr lang="de-DE" sz="1400" dirty="0">
                          <a:latin typeface="Calibri" panose="020F0502020204030204" pitchFamily="34" charset="0"/>
                          <a:cs typeface="Calibri" panose="020F0502020204030204" pitchFamily="34" charset="0"/>
                        </a:rPr>
                        <a:t>i.d.R. formale Bewerbung an der Partneruni (Fristen!)</a:t>
                      </a:r>
                    </a:p>
                    <a:p>
                      <a:pPr marL="355600" indent="-355600">
                        <a:spcAft>
                          <a:spcPct val="20000"/>
                        </a:spcAft>
                        <a:buFont typeface="Wingdings" pitchFamily="2" charset="2"/>
                        <a:buChar char="§"/>
                      </a:pPr>
                      <a:r>
                        <a:rPr lang="de-DE" sz="1400" dirty="0">
                          <a:latin typeface="Calibri" panose="020F0502020204030204" pitchFamily="34" charset="0"/>
                          <a:cs typeface="Calibri" panose="020F0502020204030204" pitchFamily="34" charset="0"/>
                        </a:rPr>
                        <a:t>Online Learning Agreement (OLA) (mind. 15 / möglichst 30 ECTS)</a:t>
                      </a:r>
                    </a:p>
                    <a:p>
                      <a:pPr marL="355600" indent="-355600">
                        <a:spcAft>
                          <a:spcPct val="20000"/>
                        </a:spcAft>
                        <a:buFont typeface="Wingdings" pitchFamily="2" charset="2"/>
                        <a:buChar char="§"/>
                      </a:pPr>
                      <a:r>
                        <a:rPr lang="de-DE" sz="1400" dirty="0">
                          <a:latin typeface="Calibri" panose="020F0502020204030204" pitchFamily="34" charset="0"/>
                          <a:cs typeface="Calibri" panose="020F0502020204030204" pitchFamily="34" charset="0"/>
                        </a:rPr>
                        <a:t>Grant Agreement</a:t>
                      </a:r>
                    </a:p>
                    <a:p>
                      <a:endParaRPr lang="de-DE" sz="1400" dirty="0">
                        <a:latin typeface="Calibri" panose="020F0502020204030204" pitchFamily="34" charset="0"/>
                        <a:cs typeface="Calibri" panose="020F0502020204030204" pitchFamily="34" charset="0"/>
                      </a:endParaRPr>
                    </a:p>
                  </a:txBody>
                  <a:tcPr/>
                </a:tc>
                <a:tc>
                  <a:txBody>
                    <a:bodyPr/>
                    <a:lstStyle/>
                    <a:p>
                      <a:pPr marL="355600" indent="-355600">
                        <a:spcAft>
                          <a:spcPct val="20000"/>
                        </a:spcAft>
                        <a:buFont typeface="Wingdings" pitchFamily="2" charset="2"/>
                        <a:buChar char="§"/>
                      </a:pPr>
                      <a:r>
                        <a:rPr lang="de-DE" sz="1400" dirty="0">
                          <a:latin typeface="Calibri" panose="020F0502020204030204" pitchFamily="34" charset="0"/>
                          <a:cs typeface="Calibri" panose="020F0502020204030204" pitchFamily="34" charset="0"/>
                        </a:rPr>
                        <a:t>Geändertes Online Learning Agreement </a:t>
                      </a:r>
                    </a:p>
                    <a:p>
                      <a:pPr marL="355600" indent="-355600">
                        <a:spcAft>
                          <a:spcPct val="20000"/>
                        </a:spcAft>
                        <a:buFont typeface="Wingdings" pitchFamily="2" charset="2"/>
                        <a:buChar char="§"/>
                      </a:pPr>
                      <a:r>
                        <a:rPr lang="de-DE" sz="1400" dirty="0">
                          <a:latin typeface="Calibri" panose="020F0502020204030204" pitchFamily="34" charset="0"/>
                          <a:cs typeface="Calibri" panose="020F0502020204030204" pitchFamily="34" charset="0"/>
                        </a:rPr>
                        <a:t>Erasmus-</a:t>
                      </a:r>
                      <a:r>
                        <a:rPr lang="de-DE" sz="1400" dirty="0" err="1">
                          <a:latin typeface="Calibri" panose="020F0502020204030204" pitchFamily="34" charset="0"/>
                          <a:cs typeface="Calibri" panose="020F0502020204030204" pitchFamily="34" charset="0"/>
                        </a:rPr>
                        <a:t>Confirmation</a:t>
                      </a:r>
                      <a:r>
                        <a:rPr lang="de-DE" sz="1400" dirty="0">
                          <a:latin typeface="Calibri" panose="020F0502020204030204" pitchFamily="34" charset="0"/>
                          <a:cs typeface="Calibri" panose="020F0502020204030204" pitchFamily="34" charset="0"/>
                        </a:rPr>
                        <a:t> unterschreiben lassen</a:t>
                      </a:r>
                    </a:p>
                    <a:p>
                      <a:endParaRPr lang="de-DE" sz="1400" dirty="0">
                        <a:latin typeface="Calibri" panose="020F0502020204030204" pitchFamily="34" charset="0"/>
                        <a:cs typeface="Calibri" panose="020F0502020204030204" pitchFamily="34" charset="0"/>
                      </a:endParaRPr>
                    </a:p>
                  </a:txBody>
                  <a:tcPr/>
                </a:tc>
                <a:tc>
                  <a:txBody>
                    <a:bodyPr/>
                    <a:lstStyle/>
                    <a:p>
                      <a:pPr marL="355600" indent="-355600">
                        <a:spcAft>
                          <a:spcPct val="20000"/>
                        </a:spcAft>
                        <a:buFont typeface="Wingdings" pitchFamily="2" charset="2"/>
                        <a:buChar char="§"/>
                      </a:pPr>
                      <a:r>
                        <a:rPr lang="de-DE" sz="1400" dirty="0" err="1">
                          <a:latin typeface="Calibri" panose="020F0502020204030204" pitchFamily="34" charset="0"/>
                          <a:cs typeface="Calibri" panose="020F0502020204030204" pitchFamily="34" charset="0"/>
                        </a:rPr>
                        <a:t>Confirmation</a:t>
                      </a:r>
                      <a:r>
                        <a:rPr lang="de-DE" sz="1400" dirty="0">
                          <a:latin typeface="Calibri" panose="020F0502020204030204" pitchFamily="34" charset="0"/>
                          <a:cs typeface="Calibri" panose="020F0502020204030204" pitchFamily="34" charset="0"/>
                        </a:rPr>
                        <a:t> einreichen (mind. 15 ECTS inkl. Teilnahme und Bestehen von Prüfungsleistungen -&gt; sonst kein Geld bzw. Rückforderung)</a:t>
                      </a:r>
                    </a:p>
                    <a:p>
                      <a:pPr marL="355600" indent="-355600">
                        <a:spcAft>
                          <a:spcPct val="20000"/>
                        </a:spcAft>
                        <a:buFont typeface="Wingdings" pitchFamily="2" charset="2"/>
                        <a:buChar char="§"/>
                      </a:pPr>
                      <a:r>
                        <a:rPr lang="de-DE" sz="1400" dirty="0">
                          <a:latin typeface="Calibri" panose="020F0502020204030204" pitchFamily="34" charset="0"/>
                          <a:cs typeface="Calibri" panose="020F0502020204030204" pitchFamily="34" charset="0"/>
                        </a:rPr>
                        <a:t>Erfahrungsberichte</a:t>
                      </a:r>
                    </a:p>
                    <a:p>
                      <a:pPr marL="355600" indent="-355600">
                        <a:spcAft>
                          <a:spcPct val="20000"/>
                        </a:spcAft>
                        <a:buFont typeface="Wingdings" pitchFamily="2" charset="2"/>
                        <a:buChar char="§"/>
                      </a:pPr>
                      <a:r>
                        <a:rPr lang="de-DE" sz="1400" dirty="0" err="1">
                          <a:latin typeface="Calibri" panose="020F0502020204030204" pitchFamily="34" charset="0"/>
                          <a:cs typeface="Calibri" panose="020F0502020204030204" pitchFamily="34" charset="0"/>
                        </a:rPr>
                        <a:t>Transcript</a:t>
                      </a:r>
                      <a:r>
                        <a:rPr lang="de-DE" sz="1400" dirty="0">
                          <a:latin typeface="Calibri" panose="020F0502020204030204" pitchFamily="34" charset="0"/>
                          <a:cs typeface="Calibri" panose="020F0502020204030204" pitchFamily="34" charset="0"/>
                        </a:rPr>
                        <a:t> </a:t>
                      </a:r>
                      <a:r>
                        <a:rPr lang="de-DE" sz="1400" dirty="0" err="1">
                          <a:latin typeface="Calibri" panose="020F0502020204030204" pitchFamily="34" charset="0"/>
                          <a:cs typeface="Calibri" panose="020F0502020204030204" pitchFamily="34" charset="0"/>
                        </a:rPr>
                        <a:t>of</a:t>
                      </a:r>
                      <a:r>
                        <a:rPr lang="de-DE" sz="1400" dirty="0">
                          <a:latin typeface="Calibri" panose="020F0502020204030204" pitchFamily="34" charset="0"/>
                          <a:cs typeface="Calibri" panose="020F0502020204030204" pitchFamily="34" charset="0"/>
                        </a:rPr>
                        <a:t> Records in Kopie</a:t>
                      </a:r>
                    </a:p>
                    <a:p>
                      <a:pPr marL="355600" indent="-355600">
                        <a:spcAft>
                          <a:spcPct val="20000"/>
                        </a:spcAft>
                        <a:buFont typeface="Wingdings" pitchFamily="2" charset="2"/>
                        <a:buChar char="§"/>
                      </a:pPr>
                      <a:r>
                        <a:rPr lang="de-DE" sz="1400" dirty="0">
                          <a:latin typeface="Calibri" panose="020F0502020204030204" pitchFamily="34" charset="0"/>
                          <a:cs typeface="Calibri" panose="020F0502020204030204" pitchFamily="34" charset="0"/>
                        </a:rPr>
                        <a:t>Anerkennung bei </a:t>
                      </a:r>
                      <a:r>
                        <a:rPr lang="de-DE" sz="1400" dirty="0" err="1">
                          <a:latin typeface="Calibri" panose="020F0502020204030204" pitchFamily="34" charset="0"/>
                          <a:cs typeface="Calibri" panose="020F0502020204030204" pitchFamily="34" charset="0"/>
                        </a:rPr>
                        <a:t>PuK</a:t>
                      </a:r>
                      <a:r>
                        <a:rPr lang="de-DE" sz="1400" dirty="0">
                          <a:latin typeface="Calibri" panose="020F0502020204030204" pitchFamily="34" charset="0"/>
                          <a:cs typeface="Calibri" panose="020F0502020204030204" pitchFamily="34" charset="0"/>
                        </a:rPr>
                        <a:t> beantragen</a:t>
                      </a:r>
                    </a:p>
                    <a:p>
                      <a:endParaRPr lang="de-DE" sz="1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792137291"/>
                  </a:ext>
                </a:extLst>
              </a:tr>
            </a:tbl>
          </a:graphicData>
        </a:graphic>
      </p:graphicFrame>
      <p:pic>
        <p:nvPicPr>
          <p:cNvPr id="6" name="Picture 5">
            <a:extLst>
              <a:ext uri="{FF2B5EF4-FFF2-40B4-BE49-F238E27FC236}">
                <a16:creationId xmlns:a16="http://schemas.microsoft.com/office/drawing/2014/main" id="{71AC0425-CF5E-4132-8A0E-C9CB1E1CA6C3}"/>
              </a:ext>
            </a:extLst>
          </p:cNvPr>
          <p:cNvPicPr>
            <a:picLocks noChangeAspect="1" noChangeArrowheads="1"/>
          </p:cNvPicPr>
          <p:nvPr/>
        </p:nvPicPr>
        <p:blipFill>
          <a:blip r:embed="rId2"/>
          <a:srcRect/>
          <a:stretch>
            <a:fillRect/>
          </a:stretch>
        </p:blipFill>
        <p:spPr bwMode="auto">
          <a:xfrm>
            <a:off x="3331955" y="4142371"/>
            <a:ext cx="2226639" cy="857256"/>
          </a:xfrm>
          <a:prstGeom prst="rect">
            <a:avLst/>
          </a:prstGeom>
          <a:noFill/>
          <a:ln w="9525">
            <a:noFill/>
            <a:miter lim="800000"/>
            <a:headEnd/>
            <a:tailEnd/>
          </a:ln>
          <a:effectLst/>
        </p:spPr>
      </p:pic>
    </p:spTree>
    <p:extLst>
      <p:ext uri="{BB962C8B-B14F-4D97-AF65-F5344CB8AC3E}">
        <p14:creationId xmlns:p14="http://schemas.microsoft.com/office/powerpoint/2010/main" val="2909786857"/>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2F6672-DEE0-4640-955C-99FFB4A05561}"/>
              </a:ext>
            </a:extLst>
          </p:cNvPr>
          <p:cNvSpPr>
            <a:spLocks noGrp="1"/>
          </p:cNvSpPr>
          <p:nvPr>
            <p:ph type="title"/>
          </p:nvPr>
        </p:nvSpPr>
        <p:spPr/>
        <p:txBody>
          <a:bodyPr/>
          <a:lstStyle/>
          <a:p>
            <a:r>
              <a:rPr lang="de-DE" sz="2800" dirty="0">
                <a:latin typeface="Calibri" panose="020F0502020204030204" pitchFamily="34" charset="0"/>
                <a:cs typeface="Calibri" panose="020F0502020204030204" pitchFamily="34" charset="0"/>
              </a:rPr>
              <a:t>Weitere Austauschprogramme</a:t>
            </a:r>
          </a:p>
        </p:txBody>
      </p:sp>
      <p:sp>
        <p:nvSpPr>
          <p:cNvPr id="3" name="Inhaltsplatzhalter 2">
            <a:extLst>
              <a:ext uri="{FF2B5EF4-FFF2-40B4-BE49-F238E27FC236}">
                <a16:creationId xmlns:a16="http://schemas.microsoft.com/office/drawing/2014/main" id="{CD72DC08-F579-442E-86EF-176E9A506ADF}"/>
              </a:ext>
            </a:extLst>
          </p:cNvPr>
          <p:cNvSpPr>
            <a:spLocks noGrp="1"/>
          </p:cNvSpPr>
          <p:nvPr>
            <p:ph idx="1"/>
          </p:nvPr>
        </p:nvSpPr>
        <p:spPr/>
        <p:txBody>
          <a:bodyPr/>
          <a:lstStyle/>
          <a:p>
            <a:pPr marL="457200" indent="-457200">
              <a:lnSpc>
                <a:spcPct val="150000"/>
              </a:lnSpc>
              <a:spcBef>
                <a:spcPts val="0"/>
              </a:spcBef>
              <a:spcAft>
                <a:spcPts val="0"/>
              </a:spcAft>
              <a:buAutoNum type="arabicPeriod"/>
            </a:pPr>
            <a:r>
              <a:rPr lang="de-DE" sz="2000" b="1" dirty="0" err="1">
                <a:latin typeface="Calibri" pitchFamily="34" charset="0"/>
              </a:rPr>
              <a:t>Bayan</a:t>
            </a:r>
            <a:r>
              <a:rPr lang="de-DE" sz="2000" b="1" dirty="0">
                <a:latin typeface="Calibri" pitchFamily="34" charset="0"/>
              </a:rPr>
              <a:t> College, Oman (Bachelor)</a:t>
            </a:r>
          </a:p>
          <a:p>
            <a:pPr marL="457200" indent="-457200">
              <a:lnSpc>
                <a:spcPct val="150000"/>
              </a:lnSpc>
              <a:spcBef>
                <a:spcPts val="0"/>
              </a:spcBef>
              <a:spcAft>
                <a:spcPts val="0"/>
              </a:spcAft>
              <a:buAutoNum type="arabicPeriod"/>
            </a:pPr>
            <a:r>
              <a:rPr lang="de-DE" sz="2000" b="1" dirty="0" err="1">
                <a:latin typeface="Calibri" pitchFamily="34" charset="0"/>
              </a:rPr>
              <a:t>Ahram</a:t>
            </a:r>
            <a:r>
              <a:rPr lang="de-DE" sz="2000" b="1" dirty="0">
                <a:latin typeface="Calibri" pitchFamily="34" charset="0"/>
              </a:rPr>
              <a:t> Canadian University, </a:t>
            </a:r>
            <a:r>
              <a:rPr lang="de-DE" sz="2000" b="1" dirty="0" err="1">
                <a:latin typeface="Calibri" pitchFamily="34" charset="0"/>
              </a:rPr>
              <a:t>Cairo</a:t>
            </a:r>
            <a:r>
              <a:rPr lang="de-DE" sz="2000" b="1" dirty="0">
                <a:latin typeface="Calibri" pitchFamily="34" charset="0"/>
              </a:rPr>
              <a:t> (Bachelor)</a:t>
            </a:r>
          </a:p>
          <a:p>
            <a:pPr marL="457200" indent="-457200">
              <a:lnSpc>
                <a:spcPct val="150000"/>
              </a:lnSpc>
              <a:spcBef>
                <a:spcPts val="0"/>
              </a:spcBef>
              <a:spcAft>
                <a:spcPts val="0"/>
              </a:spcAft>
              <a:buAutoNum type="arabicPeriod"/>
            </a:pPr>
            <a:r>
              <a:rPr lang="de-DE" sz="2000" b="1" dirty="0">
                <a:latin typeface="Calibri" pitchFamily="34" charset="0"/>
              </a:rPr>
              <a:t>University </a:t>
            </a:r>
            <a:r>
              <a:rPr lang="de-DE" sz="2000" b="1" dirty="0" err="1">
                <a:latin typeface="Calibri" pitchFamily="34" charset="0"/>
              </a:rPr>
              <a:t>of</a:t>
            </a:r>
            <a:r>
              <a:rPr lang="de-DE" sz="2000" b="1" dirty="0">
                <a:latin typeface="Calibri" pitchFamily="34" charset="0"/>
              </a:rPr>
              <a:t> Vancouver, British Columbia, Canada (Bachelor)</a:t>
            </a:r>
          </a:p>
          <a:p>
            <a:pPr marL="457200" indent="-457200">
              <a:lnSpc>
                <a:spcPct val="150000"/>
              </a:lnSpc>
              <a:spcBef>
                <a:spcPts val="0"/>
              </a:spcBef>
              <a:spcAft>
                <a:spcPts val="0"/>
              </a:spcAft>
              <a:buFontTx/>
              <a:buAutoNum type="arabicPeriod"/>
            </a:pPr>
            <a:r>
              <a:rPr lang="de-DE" sz="2000" b="1" dirty="0" err="1">
                <a:latin typeface="Calibri" pitchFamily="34" charset="0"/>
              </a:rPr>
              <a:t>Hebrew</a:t>
            </a:r>
            <a:r>
              <a:rPr lang="de-DE" sz="2000" b="1" dirty="0">
                <a:latin typeface="Calibri" pitchFamily="34" charset="0"/>
              </a:rPr>
              <a:t> University in Jerusalem (Bachelor/Master)</a:t>
            </a:r>
          </a:p>
          <a:p>
            <a:pPr marL="457200" indent="-457200">
              <a:lnSpc>
                <a:spcPct val="150000"/>
              </a:lnSpc>
              <a:spcBef>
                <a:spcPts val="0"/>
              </a:spcBef>
              <a:spcAft>
                <a:spcPts val="0"/>
              </a:spcAft>
              <a:buFontTx/>
              <a:buAutoNum type="arabicPeriod"/>
            </a:pPr>
            <a:r>
              <a:rPr lang="de-DE" sz="2000" b="1" dirty="0">
                <a:solidFill>
                  <a:schemeClr val="accent4"/>
                </a:solidFill>
                <a:latin typeface="Calibri" pitchFamily="34" charset="0"/>
              </a:rPr>
              <a:t>University </a:t>
            </a:r>
            <a:r>
              <a:rPr lang="de-DE" sz="2000" b="1" dirty="0" err="1">
                <a:solidFill>
                  <a:schemeClr val="accent4"/>
                </a:solidFill>
                <a:latin typeface="Calibri" pitchFamily="34" charset="0"/>
              </a:rPr>
              <a:t>of</a:t>
            </a:r>
            <a:r>
              <a:rPr lang="de-DE" sz="2000" b="1" dirty="0">
                <a:solidFill>
                  <a:schemeClr val="accent4"/>
                </a:solidFill>
                <a:latin typeface="Calibri" pitchFamily="34" charset="0"/>
              </a:rPr>
              <a:t> Illinois at Chicago (Master)</a:t>
            </a:r>
          </a:p>
          <a:p>
            <a:pPr>
              <a:lnSpc>
                <a:spcPct val="150000"/>
              </a:lnSpc>
            </a:pPr>
            <a:endParaRPr lang="de-DE" sz="2000" dirty="0"/>
          </a:p>
        </p:txBody>
      </p:sp>
    </p:spTree>
    <p:extLst>
      <p:ext uri="{BB962C8B-B14F-4D97-AF65-F5344CB8AC3E}">
        <p14:creationId xmlns:p14="http://schemas.microsoft.com/office/powerpoint/2010/main" val="4113670016"/>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8F9865-FC5D-4E02-A237-7FBDEBF815E8}"/>
              </a:ext>
            </a:extLst>
          </p:cNvPr>
          <p:cNvSpPr>
            <a:spLocks noGrp="1"/>
          </p:cNvSpPr>
          <p:nvPr>
            <p:ph type="title"/>
          </p:nvPr>
        </p:nvSpPr>
        <p:spPr/>
        <p:txBody>
          <a:bodyPr/>
          <a:lstStyle/>
          <a:p>
            <a:r>
              <a:rPr lang="de-DE" sz="2800" dirty="0">
                <a:latin typeface="Calibri" panose="020F0502020204030204" pitchFamily="34" charset="0"/>
                <a:cs typeface="Calibri" panose="020F0502020204030204" pitchFamily="34" charset="0"/>
              </a:rPr>
              <a:t>Bachelor: weitere Austauschprogramme</a:t>
            </a:r>
            <a:endParaRPr lang="de-DE" sz="2800" dirty="0"/>
          </a:p>
        </p:txBody>
      </p:sp>
      <p:sp>
        <p:nvSpPr>
          <p:cNvPr id="3" name="Inhaltsplatzhalter 2">
            <a:extLst>
              <a:ext uri="{FF2B5EF4-FFF2-40B4-BE49-F238E27FC236}">
                <a16:creationId xmlns:a16="http://schemas.microsoft.com/office/drawing/2014/main" id="{A9D2050D-9225-4EA2-8C12-8F868FDE518A}"/>
              </a:ext>
            </a:extLst>
          </p:cNvPr>
          <p:cNvSpPr>
            <a:spLocks noGrp="1"/>
          </p:cNvSpPr>
          <p:nvPr>
            <p:ph idx="1"/>
          </p:nvPr>
        </p:nvSpPr>
        <p:spPr/>
        <p:txBody>
          <a:bodyPr/>
          <a:lstStyle/>
          <a:p>
            <a:pPr marL="355600" indent="-355600">
              <a:spcAft>
                <a:spcPct val="20000"/>
              </a:spcAft>
            </a:pPr>
            <a:endParaRPr lang="de-DE" sz="1800" dirty="0">
              <a:latin typeface="Calibri" pitchFamily="34" charset="0"/>
            </a:endParaRPr>
          </a:p>
          <a:p>
            <a:pPr marL="457200" indent="-457200">
              <a:lnSpc>
                <a:spcPct val="100000"/>
              </a:lnSpc>
              <a:spcBef>
                <a:spcPts val="0"/>
              </a:spcBef>
              <a:spcAft>
                <a:spcPts val="0"/>
              </a:spcAft>
            </a:pPr>
            <a:r>
              <a:rPr lang="de-DE" sz="1800" b="1" dirty="0">
                <a:latin typeface="Calibri" pitchFamily="34" charset="0"/>
              </a:rPr>
              <a:t>1. 	</a:t>
            </a:r>
            <a:r>
              <a:rPr lang="de-DE" sz="1800" b="1" dirty="0" err="1">
                <a:latin typeface="Calibri" pitchFamily="34" charset="0"/>
              </a:rPr>
              <a:t>Bayan</a:t>
            </a:r>
            <a:r>
              <a:rPr lang="de-DE" sz="1800" b="1" dirty="0">
                <a:latin typeface="Calibri" pitchFamily="34" charset="0"/>
              </a:rPr>
              <a:t> College, Muscat (Oman)</a:t>
            </a:r>
            <a:endParaRPr lang="de-DE" sz="1800" dirty="0">
              <a:latin typeface="Calibri" pitchFamily="34" charset="0"/>
            </a:endParaRPr>
          </a:p>
          <a:p>
            <a:pPr marL="342900" indent="-342900">
              <a:lnSpc>
                <a:spcPct val="100000"/>
              </a:lnSpc>
              <a:spcBef>
                <a:spcPts val="0"/>
              </a:spcBef>
              <a:spcAft>
                <a:spcPts val="0"/>
              </a:spcAft>
              <a:buFont typeface="Arial" pitchFamily="34" charset="0"/>
              <a:buChar char="•"/>
            </a:pPr>
            <a:endParaRPr lang="de-DE" sz="1800" dirty="0">
              <a:latin typeface="Calibri" pitchFamily="34" charset="0"/>
            </a:endParaRPr>
          </a:p>
          <a:p>
            <a:pPr marL="342900" indent="-342900">
              <a:lnSpc>
                <a:spcPct val="100000"/>
              </a:lnSpc>
              <a:spcBef>
                <a:spcPts val="0"/>
              </a:spcBef>
              <a:spcAft>
                <a:spcPts val="0"/>
              </a:spcAft>
              <a:buFont typeface="Wingdings" pitchFamily="2" charset="2"/>
              <a:buChar char="§"/>
            </a:pPr>
            <a:r>
              <a:rPr lang="de-DE" sz="1800" dirty="0">
                <a:latin typeface="Calibri" pitchFamily="34" charset="0"/>
              </a:rPr>
              <a:t>Studium komplett in Englisch in Programmen zertifiziert von Purdue University (USA)</a:t>
            </a:r>
          </a:p>
          <a:p>
            <a:pPr marL="342900" indent="-342900">
              <a:lnSpc>
                <a:spcPct val="100000"/>
              </a:lnSpc>
              <a:spcBef>
                <a:spcPts val="0"/>
              </a:spcBef>
              <a:spcAft>
                <a:spcPts val="0"/>
              </a:spcAft>
              <a:buFont typeface="Wingdings" pitchFamily="2" charset="2"/>
              <a:buChar char="§"/>
            </a:pPr>
            <a:endParaRPr lang="de-DE" sz="1800" dirty="0">
              <a:latin typeface="Calibri" pitchFamily="34" charset="0"/>
            </a:endParaRPr>
          </a:p>
          <a:p>
            <a:pPr marL="342900" indent="-342900">
              <a:lnSpc>
                <a:spcPct val="100000"/>
              </a:lnSpc>
              <a:spcBef>
                <a:spcPts val="0"/>
              </a:spcBef>
              <a:spcAft>
                <a:spcPts val="0"/>
              </a:spcAft>
              <a:buFont typeface="Wingdings" pitchFamily="2" charset="2"/>
              <a:buChar char="§"/>
            </a:pPr>
            <a:r>
              <a:rPr lang="de-DE" sz="1800" dirty="0">
                <a:latin typeface="Calibri" pitchFamily="34" charset="0"/>
              </a:rPr>
              <a:t>Finanzierung von Reise und Aufenthalt nötig </a:t>
            </a:r>
          </a:p>
          <a:p>
            <a:pPr>
              <a:lnSpc>
                <a:spcPct val="100000"/>
              </a:lnSpc>
              <a:spcBef>
                <a:spcPts val="0"/>
              </a:spcBef>
              <a:spcAft>
                <a:spcPts val="0"/>
              </a:spcAft>
            </a:pPr>
            <a:r>
              <a:rPr lang="de-DE" sz="1800" dirty="0">
                <a:latin typeface="Calibri" pitchFamily="34" charset="0"/>
              </a:rPr>
              <a:t>     (</a:t>
            </a:r>
            <a:r>
              <a:rPr lang="de-DE" sz="1800" dirty="0" err="1">
                <a:latin typeface="Calibri" pitchFamily="34" charset="0"/>
              </a:rPr>
              <a:t>Promos</a:t>
            </a:r>
            <a:r>
              <a:rPr lang="de-DE" sz="1800" dirty="0">
                <a:latin typeface="Calibri" pitchFamily="34" charset="0"/>
              </a:rPr>
              <a:t>, </a:t>
            </a:r>
            <a:r>
              <a:rPr lang="de-DE" sz="1800" dirty="0" err="1">
                <a:latin typeface="Calibri" pitchFamily="34" charset="0"/>
              </a:rPr>
              <a:t>Auslandsbafög</a:t>
            </a:r>
            <a:r>
              <a:rPr lang="de-DE" sz="1800" dirty="0">
                <a:latin typeface="Calibri" pitchFamily="34" charset="0"/>
              </a:rPr>
              <a:t>, Stiftungen...)</a:t>
            </a:r>
          </a:p>
          <a:p>
            <a:pPr marL="342900" indent="-342900">
              <a:lnSpc>
                <a:spcPct val="100000"/>
              </a:lnSpc>
              <a:spcBef>
                <a:spcPts val="0"/>
              </a:spcBef>
              <a:spcAft>
                <a:spcPts val="0"/>
              </a:spcAft>
              <a:buFont typeface="Wingdings" pitchFamily="2" charset="2"/>
              <a:buChar char="§"/>
            </a:pPr>
            <a:endParaRPr lang="de-DE" sz="1800" dirty="0">
              <a:latin typeface="Calibri" pitchFamily="34" charset="0"/>
            </a:endParaRPr>
          </a:p>
          <a:p>
            <a:pPr marL="342900" indent="-342900">
              <a:lnSpc>
                <a:spcPct val="100000"/>
              </a:lnSpc>
              <a:spcBef>
                <a:spcPts val="0"/>
              </a:spcBef>
              <a:spcAft>
                <a:spcPts val="0"/>
              </a:spcAft>
              <a:buFont typeface="Wingdings" pitchFamily="2" charset="2"/>
              <a:buChar char="§"/>
            </a:pPr>
            <a:r>
              <a:rPr lang="de-DE" sz="1800" dirty="0">
                <a:latin typeface="Calibri" pitchFamily="34" charset="0"/>
              </a:rPr>
              <a:t>Unterstützung bei Housing durch </a:t>
            </a:r>
          </a:p>
          <a:p>
            <a:pPr>
              <a:lnSpc>
                <a:spcPct val="100000"/>
              </a:lnSpc>
              <a:spcBef>
                <a:spcPts val="0"/>
              </a:spcBef>
              <a:spcAft>
                <a:spcPts val="0"/>
              </a:spcAft>
            </a:pPr>
            <a:r>
              <a:rPr lang="de-DE" sz="1800" dirty="0">
                <a:latin typeface="Calibri" pitchFamily="34" charset="0"/>
              </a:rPr>
              <a:t>      das College</a:t>
            </a:r>
          </a:p>
          <a:p>
            <a:pPr marL="457200" indent="-457200">
              <a:lnSpc>
                <a:spcPct val="100000"/>
              </a:lnSpc>
              <a:spcBef>
                <a:spcPts val="1800"/>
              </a:spcBef>
              <a:spcAft>
                <a:spcPts val="0"/>
              </a:spcAft>
            </a:pPr>
            <a:endParaRPr lang="de-DE" sz="1800" dirty="0">
              <a:latin typeface="Calibri" pitchFamily="34" charset="0"/>
            </a:endParaRPr>
          </a:p>
          <a:p>
            <a:endParaRPr lang="de-DE" sz="1800" dirty="0"/>
          </a:p>
        </p:txBody>
      </p:sp>
      <p:pic>
        <p:nvPicPr>
          <p:cNvPr id="5" name="Grafik 4">
            <a:extLst>
              <a:ext uri="{FF2B5EF4-FFF2-40B4-BE49-F238E27FC236}">
                <a16:creationId xmlns:a16="http://schemas.microsoft.com/office/drawing/2014/main" id="{184D0486-D593-4131-A2C4-8E8B532A831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73635" y="2710927"/>
            <a:ext cx="2729781" cy="1818034"/>
          </a:xfrm>
          <a:prstGeom prst="rect">
            <a:avLst/>
          </a:prstGeom>
        </p:spPr>
      </p:pic>
    </p:spTree>
    <p:extLst>
      <p:ext uri="{BB962C8B-B14F-4D97-AF65-F5344CB8AC3E}">
        <p14:creationId xmlns:p14="http://schemas.microsoft.com/office/powerpoint/2010/main" val="2037924975"/>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8F9865-FC5D-4E02-A237-7FBDEBF815E8}"/>
              </a:ext>
            </a:extLst>
          </p:cNvPr>
          <p:cNvSpPr>
            <a:spLocks noGrp="1"/>
          </p:cNvSpPr>
          <p:nvPr>
            <p:ph type="title"/>
          </p:nvPr>
        </p:nvSpPr>
        <p:spPr/>
        <p:txBody>
          <a:bodyPr/>
          <a:lstStyle/>
          <a:p>
            <a:r>
              <a:rPr lang="de-DE" sz="2800" dirty="0">
                <a:latin typeface="Calibri" panose="020F0502020204030204" pitchFamily="34" charset="0"/>
                <a:cs typeface="Calibri" panose="020F0502020204030204" pitchFamily="34" charset="0"/>
              </a:rPr>
              <a:t>Bachelor: weitere Austauschprogramme</a:t>
            </a:r>
            <a:endParaRPr lang="de-DE" sz="2800" dirty="0"/>
          </a:p>
        </p:txBody>
      </p:sp>
      <p:sp>
        <p:nvSpPr>
          <p:cNvPr id="3" name="Inhaltsplatzhalter 2">
            <a:extLst>
              <a:ext uri="{FF2B5EF4-FFF2-40B4-BE49-F238E27FC236}">
                <a16:creationId xmlns:a16="http://schemas.microsoft.com/office/drawing/2014/main" id="{A9D2050D-9225-4EA2-8C12-8F868FDE518A}"/>
              </a:ext>
            </a:extLst>
          </p:cNvPr>
          <p:cNvSpPr>
            <a:spLocks noGrp="1"/>
          </p:cNvSpPr>
          <p:nvPr>
            <p:ph idx="1"/>
          </p:nvPr>
        </p:nvSpPr>
        <p:spPr/>
        <p:txBody>
          <a:bodyPr/>
          <a:lstStyle/>
          <a:p>
            <a:pPr marL="457200" indent="-457200">
              <a:lnSpc>
                <a:spcPct val="100000"/>
              </a:lnSpc>
              <a:spcBef>
                <a:spcPts val="0"/>
              </a:spcBef>
              <a:spcAft>
                <a:spcPts val="1200"/>
              </a:spcAft>
            </a:pPr>
            <a:r>
              <a:rPr lang="de-DE" sz="1800" b="1" dirty="0">
                <a:latin typeface="Calibri" pitchFamily="34" charset="0"/>
              </a:rPr>
              <a:t>1. 	</a:t>
            </a:r>
            <a:r>
              <a:rPr lang="de-DE" sz="1800" b="1" dirty="0" err="1">
                <a:latin typeface="Calibri" pitchFamily="34" charset="0"/>
              </a:rPr>
              <a:t>Bayan</a:t>
            </a:r>
            <a:r>
              <a:rPr lang="de-DE" sz="1800" b="1" dirty="0">
                <a:latin typeface="Calibri" pitchFamily="34" charset="0"/>
              </a:rPr>
              <a:t> College, Muscat (Oman)</a:t>
            </a:r>
            <a:endParaRPr lang="de-DE" sz="1800" dirty="0">
              <a:latin typeface="Calibri" pitchFamily="34" charset="0"/>
            </a:endParaRPr>
          </a:p>
          <a:p>
            <a:pPr marL="342900" indent="-342900">
              <a:lnSpc>
                <a:spcPct val="100000"/>
              </a:lnSpc>
              <a:spcBef>
                <a:spcPts val="0"/>
              </a:spcBef>
              <a:spcAft>
                <a:spcPts val="0"/>
              </a:spcAft>
              <a:buFont typeface="Wingdings" pitchFamily="2" charset="2"/>
              <a:buChar char="§"/>
            </a:pPr>
            <a:r>
              <a:rPr lang="de-DE" sz="1800" dirty="0">
                <a:latin typeface="Calibri" pitchFamily="34" charset="0"/>
              </a:rPr>
              <a:t>2 Plätze für jeweils 1 Semester (Sep-Feb oder Feb-Mai)</a:t>
            </a:r>
          </a:p>
          <a:p>
            <a:pPr marL="342900" indent="-342900">
              <a:lnSpc>
                <a:spcPct val="100000"/>
              </a:lnSpc>
              <a:spcBef>
                <a:spcPts val="0"/>
              </a:spcBef>
              <a:spcAft>
                <a:spcPts val="0"/>
              </a:spcAft>
              <a:buFont typeface="Wingdings" pitchFamily="2" charset="2"/>
              <a:buChar char="§"/>
            </a:pPr>
            <a:r>
              <a:rPr lang="de-DE" sz="1800" dirty="0">
                <a:latin typeface="Calibri" pitchFamily="34" charset="0"/>
              </a:rPr>
              <a:t>Im 5. oder 6. Semester möglich</a:t>
            </a:r>
          </a:p>
          <a:p>
            <a:pPr marL="342900" indent="-342900">
              <a:lnSpc>
                <a:spcPct val="100000"/>
              </a:lnSpc>
              <a:spcBef>
                <a:spcPts val="0"/>
              </a:spcBef>
              <a:spcAft>
                <a:spcPts val="0"/>
              </a:spcAft>
              <a:buFont typeface="Wingdings" pitchFamily="2" charset="2"/>
              <a:buChar char="§"/>
            </a:pPr>
            <a:r>
              <a:rPr lang="de-DE" sz="1800" dirty="0">
                <a:latin typeface="Calibri" pitchFamily="34" charset="0"/>
              </a:rPr>
              <a:t>Bachelorstudiengänge </a:t>
            </a:r>
            <a:r>
              <a:rPr lang="de-DE" sz="1800" dirty="0" err="1">
                <a:latin typeface="Calibri" pitchFamily="34" charset="0"/>
              </a:rPr>
              <a:t>Journalism</a:t>
            </a:r>
            <a:r>
              <a:rPr lang="de-DE" sz="1800" dirty="0">
                <a:latin typeface="Calibri" pitchFamily="34" charset="0"/>
              </a:rPr>
              <a:t>, Radio &amp; Television, PR &amp; Advertising</a:t>
            </a:r>
          </a:p>
          <a:p>
            <a:pPr marL="342900" indent="-342900">
              <a:lnSpc>
                <a:spcPct val="100000"/>
              </a:lnSpc>
              <a:spcBef>
                <a:spcPts val="0"/>
              </a:spcBef>
              <a:spcAft>
                <a:spcPts val="0"/>
              </a:spcAft>
              <a:buFont typeface="Wingdings" pitchFamily="2" charset="2"/>
              <a:buChar char="§"/>
            </a:pPr>
            <a:r>
              <a:rPr lang="de-DE" sz="1800" dirty="0">
                <a:latin typeface="Calibri" pitchFamily="34" charset="0"/>
              </a:rPr>
              <a:t>Bewerbungsfrist: </a:t>
            </a:r>
            <a:r>
              <a:rPr lang="de-DE" sz="1800" dirty="0">
                <a:solidFill>
                  <a:srgbClr val="FF0000"/>
                </a:solidFill>
                <a:latin typeface="Calibri" pitchFamily="34" charset="0"/>
              </a:rPr>
              <a:t>31. Januar / 15. September für Restplätze </a:t>
            </a:r>
          </a:p>
          <a:p>
            <a:pPr>
              <a:lnSpc>
                <a:spcPct val="100000"/>
              </a:lnSpc>
              <a:spcBef>
                <a:spcPts val="0"/>
              </a:spcBef>
              <a:spcAft>
                <a:spcPts val="0"/>
              </a:spcAft>
            </a:pPr>
            <a:endParaRPr lang="de-DE" sz="1800" dirty="0">
              <a:latin typeface="Calibri" pitchFamily="34" charset="0"/>
            </a:endParaRPr>
          </a:p>
          <a:p>
            <a:pPr>
              <a:lnSpc>
                <a:spcPct val="90000"/>
              </a:lnSpc>
              <a:spcAft>
                <a:spcPts val="1200"/>
              </a:spcAft>
            </a:pPr>
            <a:r>
              <a:rPr lang="de-DE" sz="1800" b="1" dirty="0">
                <a:latin typeface="Calibri" pitchFamily="34" charset="0"/>
              </a:rPr>
              <a:t>Bewerbungen mit folgenden Unterlagen:</a:t>
            </a:r>
          </a:p>
          <a:p>
            <a:pPr marL="342900" indent="-342900">
              <a:lnSpc>
                <a:spcPct val="90000"/>
              </a:lnSpc>
              <a:buFont typeface="Wingdings" pitchFamily="2" charset="2"/>
              <a:buChar char="§"/>
            </a:pPr>
            <a:r>
              <a:rPr lang="de-DE" sz="1800" dirty="0">
                <a:latin typeface="Calibri" pitchFamily="34" charset="0"/>
              </a:rPr>
              <a:t>Motivationsschreiben + Lebenslauf (englisch)</a:t>
            </a:r>
          </a:p>
          <a:p>
            <a:pPr marL="342900" indent="-342900">
              <a:lnSpc>
                <a:spcPct val="90000"/>
              </a:lnSpc>
              <a:buFont typeface="Wingdings" pitchFamily="2" charset="2"/>
              <a:buChar char="§"/>
            </a:pPr>
            <a:r>
              <a:rPr lang="de-DE" sz="1800" dirty="0">
                <a:latin typeface="Calibri" pitchFamily="34" charset="0"/>
              </a:rPr>
              <a:t>Übersicht über das bisherige Studium (Campus-Management inkl. aller Noten)</a:t>
            </a:r>
          </a:p>
          <a:p>
            <a:pPr marL="342900" indent="-342900">
              <a:lnSpc>
                <a:spcPct val="90000"/>
              </a:lnSpc>
              <a:buFont typeface="Wingdings" pitchFamily="2" charset="2"/>
              <a:buChar char="§"/>
            </a:pPr>
            <a:r>
              <a:rPr lang="de-DE" sz="1800" dirty="0">
                <a:latin typeface="Calibri" pitchFamily="34" charset="0"/>
              </a:rPr>
              <a:t>Kopie Abiturzeugnis</a:t>
            </a:r>
          </a:p>
          <a:p>
            <a:pPr marL="342900" indent="-342900">
              <a:lnSpc>
                <a:spcPct val="90000"/>
              </a:lnSpc>
              <a:buFont typeface="Wingdings" pitchFamily="2" charset="2"/>
              <a:buChar char="§"/>
            </a:pPr>
            <a:r>
              <a:rPr lang="de-DE" sz="1800" dirty="0">
                <a:latin typeface="Calibri" pitchFamily="34" charset="0"/>
              </a:rPr>
              <a:t>Nachweis über gute Englischkenntnisse (Idealerweise TOEFL-(90) oder IELTS-Test (6.5), aber nicht zwingend nötig)</a:t>
            </a:r>
          </a:p>
          <a:p>
            <a:pPr marL="457200" indent="-457200">
              <a:lnSpc>
                <a:spcPct val="100000"/>
              </a:lnSpc>
              <a:spcBef>
                <a:spcPts val="1800"/>
              </a:spcBef>
              <a:spcAft>
                <a:spcPts val="0"/>
              </a:spcAft>
            </a:pPr>
            <a:endParaRPr lang="de-DE" sz="1800" dirty="0">
              <a:latin typeface="Calibri" pitchFamily="34" charset="0"/>
            </a:endParaRPr>
          </a:p>
          <a:p>
            <a:endParaRPr lang="de-DE" sz="1800" dirty="0"/>
          </a:p>
        </p:txBody>
      </p:sp>
    </p:spTree>
    <p:extLst>
      <p:ext uri="{BB962C8B-B14F-4D97-AF65-F5344CB8AC3E}">
        <p14:creationId xmlns:p14="http://schemas.microsoft.com/office/powerpoint/2010/main" val="713879693"/>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8F9865-FC5D-4E02-A237-7FBDEBF815E8}"/>
              </a:ext>
            </a:extLst>
          </p:cNvPr>
          <p:cNvSpPr>
            <a:spLocks noGrp="1"/>
          </p:cNvSpPr>
          <p:nvPr>
            <p:ph type="title"/>
          </p:nvPr>
        </p:nvSpPr>
        <p:spPr/>
        <p:txBody>
          <a:bodyPr/>
          <a:lstStyle/>
          <a:p>
            <a:r>
              <a:rPr lang="de-DE" sz="2800" dirty="0">
                <a:latin typeface="Calibri" panose="020F0502020204030204" pitchFamily="34" charset="0"/>
                <a:cs typeface="Calibri" panose="020F0502020204030204" pitchFamily="34" charset="0"/>
              </a:rPr>
              <a:t>Bachelor: weitere Austauschprogramme</a:t>
            </a:r>
            <a:endParaRPr lang="de-DE" sz="2800" dirty="0"/>
          </a:p>
        </p:txBody>
      </p:sp>
      <p:sp>
        <p:nvSpPr>
          <p:cNvPr id="3" name="Inhaltsplatzhalter 2">
            <a:extLst>
              <a:ext uri="{FF2B5EF4-FFF2-40B4-BE49-F238E27FC236}">
                <a16:creationId xmlns:a16="http://schemas.microsoft.com/office/drawing/2014/main" id="{A9D2050D-9225-4EA2-8C12-8F868FDE518A}"/>
              </a:ext>
            </a:extLst>
          </p:cNvPr>
          <p:cNvSpPr>
            <a:spLocks noGrp="1"/>
          </p:cNvSpPr>
          <p:nvPr>
            <p:ph idx="1"/>
          </p:nvPr>
        </p:nvSpPr>
        <p:spPr/>
        <p:txBody>
          <a:bodyPr/>
          <a:lstStyle/>
          <a:p>
            <a:pPr marL="355600" indent="-355600">
              <a:spcAft>
                <a:spcPct val="20000"/>
              </a:spcAft>
            </a:pPr>
            <a:endParaRPr lang="de-DE" sz="1800" dirty="0">
              <a:latin typeface="Calibri" pitchFamily="34" charset="0"/>
            </a:endParaRPr>
          </a:p>
          <a:p>
            <a:pPr marL="457200" indent="-457200">
              <a:lnSpc>
                <a:spcPct val="100000"/>
              </a:lnSpc>
              <a:spcBef>
                <a:spcPts val="0"/>
              </a:spcBef>
              <a:spcAft>
                <a:spcPts val="0"/>
              </a:spcAft>
            </a:pPr>
            <a:r>
              <a:rPr lang="de-DE" sz="1800" b="1" dirty="0">
                <a:latin typeface="Calibri" pitchFamily="34" charset="0"/>
              </a:rPr>
              <a:t>2. 	</a:t>
            </a:r>
            <a:r>
              <a:rPr lang="de-DE" sz="1800" b="1" dirty="0" err="1">
                <a:latin typeface="Calibri" pitchFamily="34" charset="0"/>
              </a:rPr>
              <a:t>Ahram</a:t>
            </a:r>
            <a:r>
              <a:rPr lang="de-DE" sz="1800" b="1" dirty="0">
                <a:latin typeface="Calibri" pitchFamily="34" charset="0"/>
              </a:rPr>
              <a:t> Canadian University (Kairo)</a:t>
            </a:r>
            <a:endParaRPr lang="de-DE" sz="1800" dirty="0">
              <a:latin typeface="Calibri" pitchFamily="34" charset="0"/>
            </a:endParaRPr>
          </a:p>
          <a:p>
            <a:pPr marL="342900" indent="-342900">
              <a:lnSpc>
                <a:spcPct val="100000"/>
              </a:lnSpc>
              <a:spcBef>
                <a:spcPts val="0"/>
              </a:spcBef>
              <a:spcAft>
                <a:spcPts val="0"/>
              </a:spcAft>
              <a:buFont typeface="Arial" pitchFamily="34" charset="0"/>
              <a:buChar char="•"/>
            </a:pPr>
            <a:endParaRPr lang="de-DE" sz="1800" dirty="0">
              <a:latin typeface="Calibri" pitchFamily="34" charset="0"/>
            </a:endParaRPr>
          </a:p>
          <a:p>
            <a:pPr marL="342900" indent="-342900">
              <a:lnSpc>
                <a:spcPct val="100000"/>
              </a:lnSpc>
              <a:spcBef>
                <a:spcPts val="0"/>
              </a:spcBef>
              <a:spcAft>
                <a:spcPts val="0"/>
              </a:spcAft>
              <a:buFont typeface="Wingdings" pitchFamily="2" charset="2"/>
              <a:buChar char="§"/>
            </a:pPr>
            <a:r>
              <a:rPr lang="de-DE" sz="1800" dirty="0">
                <a:latin typeface="Calibri" pitchFamily="34" charset="0"/>
              </a:rPr>
              <a:t>Studium komplett in Englisch</a:t>
            </a:r>
          </a:p>
          <a:p>
            <a:pPr marL="342900" indent="-342900">
              <a:lnSpc>
                <a:spcPct val="100000"/>
              </a:lnSpc>
              <a:spcBef>
                <a:spcPts val="0"/>
              </a:spcBef>
              <a:spcAft>
                <a:spcPts val="0"/>
              </a:spcAft>
              <a:buFont typeface="Wingdings" pitchFamily="2" charset="2"/>
              <a:buChar char="§"/>
            </a:pPr>
            <a:endParaRPr lang="de-DE" sz="1800" dirty="0">
              <a:latin typeface="Calibri" pitchFamily="34" charset="0"/>
            </a:endParaRPr>
          </a:p>
          <a:p>
            <a:pPr marL="342900" indent="-342900">
              <a:lnSpc>
                <a:spcPct val="100000"/>
              </a:lnSpc>
              <a:spcBef>
                <a:spcPts val="0"/>
              </a:spcBef>
              <a:spcAft>
                <a:spcPts val="0"/>
              </a:spcAft>
              <a:buFont typeface="Wingdings" pitchFamily="2" charset="2"/>
              <a:buChar char="§"/>
            </a:pPr>
            <a:r>
              <a:rPr lang="de-DE" sz="1800" dirty="0">
                <a:latin typeface="Calibri" pitchFamily="34" charset="0"/>
              </a:rPr>
              <a:t>Finanzierung von Reise und Aufenthalt nötig </a:t>
            </a:r>
          </a:p>
          <a:p>
            <a:pPr>
              <a:lnSpc>
                <a:spcPct val="100000"/>
              </a:lnSpc>
              <a:spcBef>
                <a:spcPts val="0"/>
              </a:spcBef>
              <a:spcAft>
                <a:spcPts val="0"/>
              </a:spcAft>
            </a:pPr>
            <a:r>
              <a:rPr lang="de-DE" sz="1800" dirty="0">
                <a:latin typeface="Calibri" pitchFamily="34" charset="0"/>
              </a:rPr>
              <a:t>     (</a:t>
            </a:r>
            <a:r>
              <a:rPr lang="de-DE" sz="1800" dirty="0" err="1">
                <a:latin typeface="Calibri" pitchFamily="34" charset="0"/>
              </a:rPr>
              <a:t>Promos</a:t>
            </a:r>
            <a:r>
              <a:rPr lang="de-DE" sz="1800" dirty="0">
                <a:latin typeface="Calibri" pitchFamily="34" charset="0"/>
              </a:rPr>
              <a:t>, </a:t>
            </a:r>
            <a:r>
              <a:rPr lang="de-DE" sz="1800" dirty="0" err="1">
                <a:latin typeface="Calibri" pitchFamily="34" charset="0"/>
              </a:rPr>
              <a:t>Auslandsbafög</a:t>
            </a:r>
            <a:r>
              <a:rPr lang="de-DE" sz="1800" dirty="0">
                <a:latin typeface="Calibri" pitchFamily="34" charset="0"/>
              </a:rPr>
              <a:t>, Stiftungen...)</a:t>
            </a:r>
          </a:p>
          <a:p>
            <a:pPr marL="342900" indent="-342900">
              <a:lnSpc>
                <a:spcPct val="100000"/>
              </a:lnSpc>
              <a:spcBef>
                <a:spcPts val="0"/>
              </a:spcBef>
              <a:spcAft>
                <a:spcPts val="0"/>
              </a:spcAft>
              <a:buFont typeface="Wingdings" pitchFamily="2" charset="2"/>
              <a:buChar char="§"/>
            </a:pPr>
            <a:endParaRPr lang="de-DE" sz="1800" dirty="0">
              <a:latin typeface="Calibri" pitchFamily="34" charset="0"/>
            </a:endParaRPr>
          </a:p>
          <a:p>
            <a:pPr marL="342900" indent="-342900">
              <a:lnSpc>
                <a:spcPct val="100000"/>
              </a:lnSpc>
              <a:spcBef>
                <a:spcPts val="0"/>
              </a:spcBef>
              <a:spcAft>
                <a:spcPts val="0"/>
              </a:spcAft>
              <a:buFont typeface="Wingdings" pitchFamily="2" charset="2"/>
              <a:buChar char="§"/>
            </a:pPr>
            <a:r>
              <a:rPr lang="de-DE" sz="1800" dirty="0">
                <a:latin typeface="Calibri" pitchFamily="34" charset="0"/>
              </a:rPr>
              <a:t>Unterstützung bei Housing und Transportation</a:t>
            </a:r>
          </a:p>
          <a:p>
            <a:pPr>
              <a:lnSpc>
                <a:spcPct val="100000"/>
              </a:lnSpc>
              <a:spcBef>
                <a:spcPts val="0"/>
              </a:spcBef>
              <a:spcAft>
                <a:spcPts val="0"/>
              </a:spcAft>
            </a:pPr>
            <a:r>
              <a:rPr lang="de-DE" sz="1800" dirty="0">
                <a:latin typeface="Calibri" pitchFamily="34" charset="0"/>
              </a:rPr>
              <a:t>      durch die Universität</a:t>
            </a:r>
          </a:p>
          <a:p>
            <a:pPr marL="457200" indent="-457200">
              <a:lnSpc>
                <a:spcPct val="100000"/>
              </a:lnSpc>
              <a:spcBef>
                <a:spcPts val="1800"/>
              </a:spcBef>
              <a:spcAft>
                <a:spcPts val="0"/>
              </a:spcAft>
            </a:pPr>
            <a:endParaRPr lang="de-DE" sz="1800" dirty="0">
              <a:latin typeface="Calibri" pitchFamily="34" charset="0"/>
            </a:endParaRPr>
          </a:p>
          <a:p>
            <a:endParaRPr lang="de-DE" sz="1800" dirty="0"/>
          </a:p>
        </p:txBody>
      </p:sp>
      <p:pic>
        <p:nvPicPr>
          <p:cNvPr id="5" name="Grafik 4">
            <a:extLst>
              <a:ext uri="{FF2B5EF4-FFF2-40B4-BE49-F238E27FC236}">
                <a16:creationId xmlns:a16="http://schemas.microsoft.com/office/drawing/2014/main" id="{77FC0665-9AEE-4D32-BD7A-26D3BA0C307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5359269" y="1869142"/>
            <a:ext cx="3431228" cy="1930066"/>
          </a:xfrm>
          <a:prstGeom prst="rect">
            <a:avLst/>
          </a:prstGeom>
        </p:spPr>
      </p:pic>
    </p:spTree>
    <p:extLst>
      <p:ext uri="{BB962C8B-B14F-4D97-AF65-F5344CB8AC3E}">
        <p14:creationId xmlns:p14="http://schemas.microsoft.com/office/powerpoint/2010/main" val="1464190245"/>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8F9865-FC5D-4E02-A237-7FBDEBF815E8}"/>
              </a:ext>
            </a:extLst>
          </p:cNvPr>
          <p:cNvSpPr>
            <a:spLocks noGrp="1"/>
          </p:cNvSpPr>
          <p:nvPr>
            <p:ph type="title"/>
          </p:nvPr>
        </p:nvSpPr>
        <p:spPr/>
        <p:txBody>
          <a:bodyPr/>
          <a:lstStyle/>
          <a:p>
            <a:r>
              <a:rPr lang="de-DE" sz="2800" dirty="0">
                <a:latin typeface="Calibri" panose="020F0502020204030204" pitchFamily="34" charset="0"/>
                <a:cs typeface="Calibri" panose="020F0502020204030204" pitchFamily="34" charset="0"/>
              </a:rPr>
              <a:t>Bachelor: weitere Austauschprogramme</a:t>
            </a:r>
            <a:endParaRPr lang="de-DE" sz="2800" dirty="0"/>
          </a:p>
        </p:txBody>
      </p:sp>
      <p:sp>
        <p:nvSpPr>
          <p:cNvPr id="3" name="Inhaltsplatzhalter 2">
            <a:extLst>
              <a:ext uri="{FF2B5EF4-FFF2-40B4-BE49-F238E27FC236}">
                <a16:creationId xmlns:a16="http://schemas.microsoft.com/office/drawing/2014/main" id="{A9D2050D-9225-4EA2-8C12-8F868FDE518A}"/>
              </a:ext>
            </a:extLst>
          </p:cNvPr>
          <p:cNvSpPr>
            <a:spLocks noGrp="1"/>
          </p:cNvSpPr>
          <p:nvPr>
            <p:ph idx="1"/>
          </p:nvPr>
        </p:nvSpPr>
        <p:spPr/>
        <p:txBody>
          <a:bodyPr/>
          <a:lstStyle/>
          <a:p>
            <a:pPr marL="457200" indent="-457200">
              <a:lnSpc>
                <a:spcPct val="100000"/>
              </a:lnSpc>
              <a:spcBef>
                <a:spcPts val="0"/>
              </a:spcBef>
              <a:spcAft>
                <a:spcPts val="1200"/>
              </a:spcAft>
            </a:pPr>
            <a:r>
              <a:rPr lang="de-DE" sz="1800" b="1" dirty="0">
                <a:latin typeface="Calibri" pitchFamily="34" charset="0"/>
              </a:rPr>
              <a:t>2. 	</a:t>
            </a:r>
            <a:r>
              <a:rPr lang="de-DE" sz="1800" b="1" dirty="0" err="1">
                <a:latin typeface="Calibri" pitchFamily="34" charset="0"/>
              </a:rPr>
              <a:t>Ahram</a:t>
            </a:r>
            <a:r>
              <a:rPr lang="de-DE" sz="1800" b="1" dirty="0">
                <a:latin typeface="Calibri" pitchFamily="34" charset="0"/>
              </a:rPr>
              <a:t> Canadian University (Kairo)</a:t>
            </a:r>
            <a:endParaRPr lang="de-DE" sz="1800" dirty="0">
              <a:latin typeface="Calibri" pitchFamily="34" charset="0"/>
            </a:endParaRPr>
          </a:p>
          <a:p>
            <a:pPr marL="457200" indent="-457200">
              <a:lnSpc>
                <a:spcPct val="100000"/>
              </a:lnSpc>
              <a:spcBef>
                <a:spcPts val="0"/>
              </a:spcBef>
              <a:spcAft>
                <a:spcPts val="0"/>
              </a:spcAft>
              <a:buFont typeface="Wingdings" pitchFamily="2" charset="2"/>
              <a:buChar char="§"/>
            </a:pPr>
            <a:r>
              <a:rPr lang="de-DE" sz="1800" dirty="0">
                <a:latin typeface="Calibri" pitchFamily="34" charset="0"/>
              </a:rPr>
              <a:t>2 Plätze für jeweils 1 Semester (Sep-Feb oder Feb-Mai)</a:t>
            </a:r>
          </a:p>
          <a:p>
            <a:pPr marL="457200" indent="-457200">
              <a:lnSpc>
                <a:spcPct val="100000"/>
              </a:lnSpc>
              <a:spcBef>
                <a:spcPts val="0"/>
              </a:spcBef>
              <a:spcAft>
                <a:spcPts val="0"/>
              </a:spcAft>
              <a:buFont typeface="Wingdings" pitchFamily="2" charset="2"/>
              <a:buChar char="§"/>
            </a:pPr>
            <a:r>
              <a:rPr lang="de-DE" sz="1800" dirty="0">
                <a:latin typeface="Calibri" pitchFamily="34" charset="0"/>
              </a:rPr>
              <a:t>Im 5. oder 6. Semester möglich</a:t>
            </a:r>
          </a:p>
          <a:p>
            <a:pPr marL="457200" indent="-457200">
              <a:lnSpc>
                <a:spcPct val="100000"/>
              </a:lnSpc>
              <a:spcBef>
                <a:spcPts val="0"/>
              </a:spcBef>
              <a:spcAft>
                <a:spcPts val="0"/>
              </a:spcAft>
              <a:buFont typeface="Wingdings" pitchFamily="2" charset="2"/>
              <a:buChar char="§"/>
            </a:pPr>
            <a:r>
              <a:rPr lang="de-DE" sz="1800" dirty="0">
                <a:latin typeface="Calibri" pitchFamily="34" charset="0"/>
              </a:rPr>
              <a:t>Bachelorstudiengänge </a:t>
            </a:r>
            <a:r>
              <a:rPr lang="de-DE" sz="1800" dirty="0" err="1">
                <a:latin typeface="Calibri" pitchFamily="34" charset="0"/>
              </a:rPr>
              <a:t>Journalism</a:t>
            </a:r>
            <a:r>
              <a:rPr lang="de-DE" sz="1800" dirty="0">
                <a:latin typeface="Calibri" pitchFamily="34" charset="0"/>
              </a:rPr>
              <a:t>, Radio &amp; Television, PR &amp; Advertising</a:t>
            </a:r>
          </a:p>
          <a:p>
            <a:pPr marL="457200" indent="-457200">
              <a:lnSpc>
                <a:spcPct val="100000"/>
              </a:lnSpc>
              <a:spcBef>
                <a:spcPts val="0"/>
              </a:spcBef>
              <a:spcAft>
                <a:spcPts val="0"/>
              </a:spcAft>
              <a:buFont typeface="Wingdings" pitchFamily="2" charset="2"/>
              <a:buChar char="§"/>
            </a:pPr>
            <a:r>
              <a:rPr lang="de-DE" sz="1800" dirty="0">
                <a:latin typeface="Calibri" pitchFamily="34" charset="0"/>
              </a:rPr>
              <a:t>Bewerbungsfrist: </a:t>
            </a:r>
            <a:r>
              <a:rPr lang="de-DE" sz="1800" dirty="0">
                <a:solidFill>
                  <a:srgbClr val="FF0000"/>
                </a:solidFill>
                <a:latin typeface="Calibri" pitchFamily="34" charset="0"/>
              </a:rPr>
              <a:t>31. Januar / 15. September für Restplätze </a:t>
            </a:r>
          </a:p>
          <a:p>
            <a:pPr>
              <a:lnSpc>
                <a:spcPct val="100000"/>
              </a:lnSpc>
              <a:spcBef>
                <a:spcPts val="0"/>
              </a:spcBef>
              <a:spcAft>
                <a:spcPts val="0"/>
              </a:spcAft>
            </a:pPr>
            <a:endParaRPr lang="de-DE" sz="1800" dirty="0">
              <a:latin typeface="Calibri" pitchFamily="34" charset="0"/>
            </a:endParaRPr>
          </a:p>
          <a:p>
            <a:pPr>
              <a:lnSpc>
                <a:spcPct val="90000"/>
              </a:lnSpc>
              <a:spcAft>
                <a:spcPts val="1200"/>
              </a:spcAft>
            </a:pPr>
            <a:r>
              <a:rPr lang="de-DE" sz="1800" b="1" dirty="0">
                <a:latin typeface="Calibri" pitchFamily="34" charset="0"/>
              </a:rPr>
              <a:t>Bewerbungen mit folgenden Unterlagen:</a:t>
            </a:r>
          </a:p>
          <a:p>
            <a:pPr marL="342900" indent="-342900">
              <a:lnSpc>
                <a:spcPct val="90000"/>
              </a:lnSpc>
              <a:buFont typeface="Wingdings" pitchFamily="2" charset="2"/>
              <a:buChar char="§"/>
            </a:pPr>
            <a:r>
              <a:rPr lang="de-DE" sz="1800" dirty="0">
                <a:latin typeface="Calibri" pitchFamily="34" charset="0"/>
              </a:rPr>
              <a:t>Motivationsschreiben + Lebenslauf (englisch)</a:t>
            </a:r>
          </a:p>
          <a:p>
            <a:pPr marL="342900" indent="-342900">
              <a:lnSpc>
                <a:spcPct val="90000"/>
              </a:lnSpc>
              <a:buFont typeface="Wingdings" pitchFamily="2" charset="2"/>
              <a:buChar char="§"/>
            </a:pPr>
            <a:r>
              <a:rPr lang="de-DE" sz="1800" dirty="0">
                <a:latin typeface="Calibri" pitchFamily="34" charset="0"/>
              </a:rPr>
              <a:t>Übersicht über das bisherige Studium (Campus-Management inkl. aller Noten)</a:t>
            </a:r>
          </a:p>
          <a:p>
            <a:pPr marL="342900" indent="-342900">
              <a:lnSpc>
                <a:spcPct val="90000"/>
              </a:lnSpc>
              <a:buFont typeface="Wingdings" pitchFamily="2" charset="2"/>
              <a:buChar char="§"/>
            </a:pPr>
            <a:r>
              <a:rPr lang="de-DE" sz="1800" dirty="0">
                <a:latin typeface="Calibri" pitchFamily="34" charset="0"/>
              </a:rPr>
              <a:t>Kopie Abiturzeugnis</a:t>
            </a:r>
          </a:p>
          <a:p>
            <a:pPr marL="342900" indent="-342900">
              <a:lnSpc>
                <a:spcPct val="90000"/>
              </a:lnSpc>
              <a:buFont typeface="Wingdings" pitchFamily="2" charset="2"/>
              <a:buChar char="§"/>
            </a:pPr>
            <a:r>
              <a:rPr lang="de-DE" sz="1800" dirty="0">
                <a:latin typeface="Calibri" pitchFamily="34" charset="0"/>
              </a:rPr>
              <a:t>Nachweis über gute Englischkenntnisse (Idealerweise TOEFL-(90) oder IELTS-Test (6.5), aber nicht zwingend nötig)</a:t>
            </a:r>
          </a:p>
          <a:p>
            <a:endParaRPr lang="de-DE" sz="1800" dirty="0"/>
          </a:p>
        </p:txBody>
      </p:sp>
    </p:spTree>
    <p:extLst>
      <p:ext uri="{BB962C8B-B14F-4D97-AF65-F5344CB8AC3E}">
        <p14:creationId xmlns:p14="http://schemas.microsoft.com/office/powerpoint/2010/main" val="4241016900"/>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8F9865-FC5D-4E02-A237-7FBDEBF815E8}"/>
              </a:ext>
            </a:extLst>
          </p:cNvPr>
          <p:cNvSpPr>
            <a:spLocks noGrp="1"/>
          </p:cNvSpPr>
          <p:nvPr>
            <p:ph type="title"/>
          </p:nvPr>
        </p:nvSpPr>
        <p:spPr/>
        <p:txBody>
          <a:bodyPr/>
          <a:lstStyle/>
          <a:p>
            <a:r>
              <a:rPr lang="de-DE" sz="2800" dirty="0">
                <a:latin typeface="Calibri" panose="020F0502020204030204" pitchFamily="34" charset="0"/>
                <a:cs typeface="Calibri" panose="020F0502020204030204" pitchFamily="34" charset="0"/>
              </a:rPr>
              <a:t>Bachelor: weitere Austauschprogramme</a:t>
            </a:r>
            <a:endParaRPr lang="de-DE" sz="2800" dirty="0"/>
          </a:p>
        </p:txBody>
      </p:sp>
      <p:sp>
        <p:nvSpPr>
          <p:cNvPr id="3" name="Inhaltsplatzhalter 2">
            <a:extLst>
              <a:ext uri="{FF2B5EF4-FFF2-40B4-BE49-F238E27FC236}">
                <a16:creationId xmlns:a16="http://schemas.microsoft.com/office/drawing/2014/main" id="{A9D2050D-9225-4EA2-8C12-8F868FDE518A}"/>
              </a:ext>
            </a:extLst>
          </p:cNvPr>
          <p:cNvSpPr>
            <a:spLocks noGrp="1"/>
          </p:cNvSpPr>
          <p:nvPr>
            <p:ph idx="1"/>
          </p:nvPr>
        </p:nvSpPr>
        <p:spPr/>
        <p:txBody>
          <a:bodyPr/>
          <a:lstStyle/>
          <a:p>
            <a:pPr marL="457200" indent="-457200">
              <a:lnSpc>
                <a:spcPct val="100000"/>
              </a:lnSpc>
              <a:spcBef>
                <a:spcPts val="0"/>
              </a:spcBef>
              <a:spcAft>
                <a:spcPts val="0"/>
              </a:spcAft>
            </a:pPr>
            <a:r>
              <a:rPr lang="de-DE" sz="1800" b="1" dirty="0">
                <a:latin typeface="Calibri" pitchFamily="34" charset="0"/>
              </a:rPr>
              <a:t>3. 	University </a:t>
            </a:r>
            <a:r>
              <a:rPr lang="de-DE" sz="1800" b="1" dirty="0" err="1">
                <a:latin typeface="Calibri" pitchFamily="34" charset="0"/>
              </a:rPr>
              <a:t>of</a:t>
            </a:r>
            <a:r>
              <a:rPr lang="de-DE" sz="1800" b="1" dirty="0">
                <a:latin typeface="Calibri" pitchFamily="34" charset="0"/>
              </a:rPr>
              <a:t> Vancouver, British Columbia (Canada)</a:t>
            </a:r>
          </a:p>
          <a:p>
            <a:pPr>
              <a:lnSpc>
                <a:spcPct val="100000"/>
              </a:lnSpc>
              <a:spcBef>
                <a:spcPts val="0"/>
              </a:spcBef>
              <a:spcAft>
                <a:spcPts val="0"/>
              </a:spcAft>
            </a:pPr>
            <a:endParaRPr lang="de-DE" sz="1800" dirty="0">
              <a:latin typeface="Calibri" pitchFamily="34" charset="0"/>
            </a:endParaRPr>
          </a:p>
          <a:p>
            <a:pPr marL="342900" indent="-342900">
              <a:lnSpc>
                <a:spcPct val="100000"/>
              </a:lnSpc>
              <a:spcBef>
                <a:spcPts val="0"/>
              </a:spcBef>
              <a:spcAft>
                <a:spcPts val="0"/>
              </a:spcAft>
              <a:buFont typeface="Wingdings" pitchFamily="2" charset="2"/>
              <a:buChar char="§"/>
            </a:pPr>
            <a:r>
              <a:rPr lang="de-DE" sz="1800" dirty="0">
                <a:latin typeface="Calibri" pitchFamily="34" charset="0"/>
              </a:rPr>
              <a:t>Studium komplett in Englisch</a:t>
            </a:r>
          </a:p>
          <a:p>
            <a:pPr>
              <a:lnSpc>
                <a:spcPct val="100000"/>
              </a:lnSpc>
              <a:spcBef>
                <a:spcPts val="0"/>
              </a:spcBef>
              <a:spcAft>
                <a:spcPts val="0"/>
              </a:spcAft>
            </a:pPr>
            <a:endParaRPr lang="de-DE" sz="1800" dirty="0">
              <a:latin typeface="Calibri" pitchFamily="34" charset="0"/>
            </a:endParaRPr>
          </a:p>
          <a:p>
            <a:pPr marL="342900" indent="-342900">
              <a:lnSpc>
                <a:spcPct val="100000"/>
              </a:lnSpc>
              <a:spcBef>
                <a:spcPts val="0"/>
              </a:spcBef>
              <a:spcAft>
                <a:spcPts val="0"/>
              </a:spcAft>
              <a:buFont typeface="Wingdings" pitchFamily="2" charset="2"/>
              <a:buChar char="§"/>
            </a:pPr>
            <a:r>
              <a:rPr lang="de-DE" sz="1800" dirty="0">
                <a:latin typeface="Calibri" pitchFamily="34" charset="0"/>
              </a:rPr>
              <a:t>Orientiert an kritischen Medienstudien, </a:t>
            </a:r>
          </a:p>
          <a:p>
            <a:pPr>
              <a:lnSpc>
                <a:spcPct val="100000"/>
              </a:lnSpc>
              <a:spcBef>
                <a:spcPts val="0"/>
              </a:spcBef>
              <a:spcAft>
                <a:spcPts val="0"/>
              </a:spcAft>
            </a:pPr>
            <a:r>
              <a:rPr lang="de-DE" sz="1800" dirty="0">
                <a:latin typeface="Calibri" pitchFamily="34" charset="0"/>
              </a:rPr>
              <a:t>      Filmstudien, praktischer Journalismus</a:t>
            </a:r>
          </a:p>
          <a:p>
            <a:pPr>
              <a:lnSpc>
                <a:spcPct val="100000"/>
              </a:lnSpc>
              <a:spcBef>
                <a:spcPts val="0"/>
              </a:spcBef>
              <a:spcAft>
                <a:spcPts val="0"/>
              </a:spcAft>
            </a:pPr>
            <a:endParaRPr lang="de-DE" sz="1800" dirty="0">
              <a:latin typeface="Calibri" pitchFamily="34" charset="0"/>
            </a:endParaRPr>
          </a:p>
          <a:p>
            <a:pPr marL="342900" indent="-342900">
              <a:lnSpc>
                <a:spcPct val="100000"/>
              </a:lnSpc>
              <a:spcBef>
                <a:spcPts val="0"/>
              </a:spcBef>
              <a:spcAft>
                <a:spcPts val="0"/>
              </a:spcAft>
              <a:buFont typeface="Wingdings" pitchFamily="2" charset="2"/>
              <a:buChar char="§"/>
            </a:pPr>
            <a:r>
              <a:rPr lang="de-DE" sz="1800" dirty="0">
                <a:latin typeface="Calibri" pitchFamily="34" charset="0"/>
              </a:rPr>
              <a:t>Finanzierung von Reise und Aufenthalt </a:t>
            </a:r>
          </a:p>
          <a:p>
            <a:pPr>
              <a:lnSpc>
                <a:spcPct val="100000"/>
              </a:lnSpc>
              <a:spcBef>
                <a:spcPts val="0"/>
              </a:spcBef>
              <a:spcAft>
                <a:spcPts val="0"/>
              </a:spcAft>
            </a:pPr>
            <a:r>
              <a:rPr lang="de-DE" sz="1800" dirty="0">
                <a:latin typeface="Calibri" pitchFamily="34" charset="0"/>
              </a:rPr>
              <a:t>      nötig (</a:t>
            </a:r>
            <a:r>
              <a:rPr lang="de-DE" sz="1800" dirty="0" err="1">
                <a:latin typeface="Calibri" pitchFamily="34" charset="0"/>
              </a:rPr>
              <a:t>Promos</a:t>
            </a:r>
            <a:r>
              <a:rPr lang="de-DE" sz="1800" dirty="0">
                <a:latin typeface="Calibri" pitchFamily="34" charset="0"/>
              </a:rPr>
              <a:t>, </a:t>
            </a:r>
            <a:r>
              <a:rPr lang="de-DE" sz="1800" dirty="0" err="1">
                <a:latin typeface="Calibri" pitchFamily="34" charset="0"/>
              </a:rPr>
              <a:t>Auslandsbafög</a:t>
            </a:r>
            <a:r>
              <a:rPr lang="de-DE" sz="1800" dirty="0">
                <a:latin typeface="Calibri" pitchFamily="34" charset="0"/>
              </a:rPr>
              <a:t>, </a:t>
            </a:r>
          </a:p>
          <a:p>
            <a:pPr>
              <a:lnSpc>
                <a:spcPct val="100000"/>
              </a:lnSpc>
              <a:spcBef>
                <a:spcPts val="0"/>
              </a:spcBef>
              <a:spcAft>
                <a:spcPts val="0"/>
              </a:spcAft>
            </a:pPr>
            <a:r>
              <a:rPr lang="de-DE" sz="1800" dirty="0">
                <a:latin typeface="Calibri" pitchFamily="34" charset="0"/>
              </a:rPr>
              <a:t>      Stiftungen...)</a:t>
            </a:r>
          </a:p>
          <a:p>
            <a:pPr marL="342900" indent="-342900">
              <a:lnSpc>
                <a:spcPct val="100000"/>
              </a:lnSpc>
              <a:spcBef>
                <a:spcPts val="0"/>
              </a:spcBef>
              <a:spcAft>
                <a:spcPts val="0"/>
              </a:spcAft>
              <a:buFont typeface="Arial" pitchFamily="34" charset="0"/>
              <a:buChar char="•"/>
            </a:pPr>
            <a:endParaRPr lang="de-DE" sz="1800" dirty="0">
              <a:latin typeface="Calibri" pitchFamily="34" charset="0"/>
            </a:endParaRPr>
          </a:p>
          <a:p>
            <a:pPr marL="457200" indent="-457200">
              <a:lnSpc>
                <a:spcPct val="100000"/>
              </a:lnSpc>
              <a:spcBef>
                <a:spcPts val="1800"/>
              </a:spcBef>
              <a:spcAft>
                <a:spcPts val="0"/>
              </a:spcAft>
            </a:pPr>
            <a:endParaRPr lang="de-DE" sz="1800" dirty="0">
              <a:latin typeface="Calibri" pitchFamily="34" charset="0"/>
            </a:endParaRPr>
          </a:p>
          <a:p>
            <a:endParaRPr lang="de-DE" sz="1800" dirty="0"/>
          </a:p>
        </p:txBody>
      </p:sp>
      <p:pic>
        <p:nvPicPr>
          <p:cNvPr id="5" name="Grafik 4">
            <a:extLst>
              <a:ext uri="{FF2B5EF4-FFF2-40B4-BE49-F238E27FC236}">
                <a16:creationId xmlns:a16="http://schemas.microsoft.com/office/drawing/2014/main" id="{28C00B8B-C552-4A08-B3BF-DB0AE21EF5B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7459" y="2237591"/>
            <a:ext cx="2803043" cy="2082661"/>
          </a:xfrm>
          <a:prstGeom prst="rect">
            <a:avLst/>
          </a:prstGeom>
        </p:spPr>
      </p:pic>
    </p:spTree>
    <p:extLst>
      <p:ext uri="{BB962C8B-B14F-4D97-AF65-F5344CB8AC3E}">
        <p14:creationId xmlns:p14="http://schemas.microsoft.com/office/powerpoint/2010/main" val="3163516684"/>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818D60-62AD-4BDF-9DF8-8668B176E795}"/>
              </a:ext>
            </a:extLst>
          </p:cNvPr>
          <p:cNvSpPr>
            <a:spLocks noGrp="1"/>
          </p:cNvSpPr>
          <p:nvPr>
            <p:ph type="title"/>
          </p:nvPr>
        </p:nvSpPr>
        <p:spPr/>
        <p:txBody>
          <a:bodyPr/>
          <a:lstStyle/>
          <a:p>
            <a:r>
              <a:rPr lang="de-DE" sz="2800" dirty="0">
                <a:latin typeface="Calibri" pitchFamily="34" charset="0"/>
              </a:rPr>
              <a:t>Was ist ERASMUS+?</a:t>
            </a:r>
            <a:endParaRPr lang="de-DE" sz="2800" dirty="0"/>
          </a:p>
        </p:txBody>
      </p:sp>
      <p:sp>
        <p:nvSpPr>
          <p:cNvPr id="3" name="Inhaltsplatzhalter 2">
            <a:extLst>
              <a:ext uri="{FF2B5EF4-FFF2-40B4-BE49-F238E27FC236}">
                <a16:creationId xmlns:a16="http://schemas.microsoft.com/office/drawing/2014/main" id="{2FA4680C-B546-4106-A31F-09FC00E26847}"/>
              </a:ext>
            </a:extLst>
          </p:cNvPr>
          <p:cNvSpPr>
            <a:spLocks noGrp="1"/>
          </p:cNvSpPr>
          <p:nvPr>
            <p:ph idx="1"/>
          </p:nvPr>
        </p:nvSpPr>
        <p:spPr/>
        <p:txBody>
          <a:bodyPr/>
          <a:lstStyle/>
          <a:p>
            <a:pPr>
              <a:buFont typeface="Wingdings" pitchFamily="2" charset="2"/>
              <a:buChar char="§"/>
            </a:pPr>
            <a:r>
              <a:rPr lang="de-DE" sz="2000" dirty="0">
                <a:latin typeface="Calibri" pitchFamily="34" charset="0"/>
              </a:rPr>
              <a:t> Europäisches Studierendenaustausch-Programm </a:t>
            </a:r>
          </a:p>
          <a:p>
            <a:pPr>
              <a:buFont typeface="Wingdings" pitchFamily="2" charset="2"/>
              <a:buChar char="§"/>
            </a:pPr>
            <a:r>
              <a:rPr lang="de-DE" sz="2000" dirty="0">
                <a:latin typeface="Calibri" pitchFamily="34" charset="0"/>
              </a:rPr>
              <a:t> Studium oder Praktikum</a:t>
            </a:r>
          </a:p>
          <a:p>
            <a:pPr>
              <a:buFont typeface="Wingdings" pitchFamily="2" charset="2"/>
              <a:buChar char="§"/>
            </a:pPr>
            <a:r>
              <a:rPr lang="de-DE" sz="2000" dirty="0">
                <a:latin typeface="Calibri" pitchFamily="34" charset="0"/>
              </a:rPr>
              <a:t> FU-Partnerschaften mit europäischen Ländern</a:t>
            </a:r>
          </a:p>
          <a:p>
            <a:pPr>
              <a:buFont typeface="Wingdings" pitchFamily="2" charset="2"/>
              <a:buChar char="§"/>
            </a:pPr>
            <a:endParaRPr lang="de-DE" sz="2000" dirty="0">
              <a:latin typeface="Calibri" pitchFamily="34" charset="0"/>
            </a:endParaRPr>
          </a:p>
          <a:p>
            <a:pPr>
              <a:buFont typeface="Arial" pitchFamily="34" charset="0"/>
              <a:buChar char="•"/>
            </a:pPr>
            <a:r>
              <a:rPr lang="de-DE" sz="2000" dirty="0">
                <a:latin typeface="Calibri" pitchFamily="34" charset="0"/>
              </a:rPr>
              <a:t> Erleichterte Bewerbungsverfahren an der Gastuniversität</a:t>
            </a:r>
          </a:p>
          <a:p>
            <a:pPr>
              <a:buFont typeface="Arial" pitchFamily="34" charset="0"/>
              <a:buChar char="•"/>
            </a:pPr>
            <a:r>
              <a:rPr lang="de-DE" sz="2000" dirty="0">
                <a:latin typeface="Calibri" pitchFamily="34" charset="0"/>
              </a:rPr>
              <a:t> Erlass der Studiengebühren an der Gastuniversität</a:t>
            </a:r>
          </a:p>
          <a:p>
            <a:pPr>
              <a:buFont typeface="Arial" pitchFamily="34" charset="0"/>
              <a:buChar char="•"/>
            </a:pPr>
            <a:r>
              <a:rPr lang="de-DE" sz="2000" dirty="0">
                <a:latin typeface="Calibri" pitchFamily="34" charset="0"/>
              </a:rPr>
              <a:t> i.d.R. Erasmus-Mobilitätskostenzuschuss (ca. 490-600 €/Monat)</a:t>
            </a:r>
          </a:p>
          <a:p>
            <a:pPr>
              <a:buFont typeface="Arial" pitchFamily="34" charset="0"/>
              <a:buChar char="•"/>
            </a:pPr>
            <a:r>
              <a:rPr lang="de-DE" sz="2000" dirty="0">
                <a:latin typeface="Calibri" pitchFamily="34" charset="0"/>
              </a:rPr>
              <a:t> Erwerb und Ausbau von Sprachkenntnissen</a:t>
            </a:r>
          </a:p>
          <a:p>
            <a:pPr>
              <a:buFont typeface="Arial" pitchFamily="34" charset="0"/>
              <a:buChar char="•"/>
            </a:pPr>
            <a:r>
              <a:rPr lang="de-DE" sz="2000" dirty="0">
                <a:latin typeface="Calibri" pitchFamily="34" charset="0"/>
              </a:rPr>
              <a:t> Geregelte Anerkennung von Studienleistungen</a:t>
            </a:r>
          </a:p>
          <a:p>
            <a:endParaRPr lang="de-DE" sz="2000" dirty="0"/>
          </a:p>
        </p:txBody>
      </p:sp>
      <p:pic>
        <p:nvPicPr>
          <p:cNvPr id="5" name="Picture 3">
            <a:extLst>
              <a:ext uri="{FF2B5EF4-FFF2-40B4-BE49-F238E27FC236}">
                <a16:creationId xmlns:a16="http://schemas.microsoft.com/office/drawing/2014/main" id="{E1D124AC-5D87-49A5-9985-AA1D0F9A43B8}"/>
              </a:ext>
            </a:extLst>
          </p:cNvPr>
          <p:cNvPicPr>
            <a:picLocks noChangeAspect="1" noChangeArrowheads="1"/>
          </p:cNvPicPr>
          <p:nvPr/>
        </p:nvPicPr>
        <p:blipFill>
          <a:blip r:embed="rId2"/>
          <a:srcRect/>
          <a:stretch>
            <a:fillRect/>
          </a:stretch>
        </p:blipFill>
        <p:spPr bwMode="auto">
          <a:xfrm>
            <a:off x="6876288" y="870346"/>
            <a:ext cx="1804385" cy="1718089"/>
          </a:xfrm>
          <a:prstGeom prst="rect">
            <a:avLst/>
          </a:prstGeom>
          <a:noFill/>
          <a:ln w="9525">
            <a:noFill/>
            <a:miter lim="800000"/>
            <a:headEnd/>
            <a:tailEnd/>
          </a:ln>
          <a:effectLst/>
        </p:spPr>
      </p:pic>
    </p:spTree>
    <p:extLst>
      <p:ext uri="{BB962C8B-B14F-4D97-AF65-F5344CB8AC3E}">
        <p14:creationId xmlns:p14="http://schemas.microsoft.com/office/powerpoint/2010/main" val="3179264610"/>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8F9865-FC5D-4E02-A237-7FBDEBF815E8}"/>
              </a:ext>
            </a:extLst>
          </p:cNvPr>
          <p:cNvSpPr>
            <a:spLocks noGrp="1"/>
          </p:cNvSpPr>
          <p:nvPr>
            <p:ph type="title"/>
          </p:nvPr>
        </p:nvSpPr>
        <p:spPr/>
        <p:txBody>
          <a:bodyPr/>
          <a:lstStyle/>
          <a:p>
            <a:r>
              <a:rPr lang="de-DE" sz="2800" dirty="0">
                <a:latin typeface="Calibri" panose="020F0502020204030204" pitchFamily="34" charset="0"/>
                <a:cs typeface="Calibri" panose="020F0502020204030204" pitchFamily="34" charset="0"/>
              </a:rPr>
              <a:t>Bachelor: weitere Austauschprogramme</a:t>
            </a:r>
            <a:endParaRPr lang="de-DE" sz="2800" dirty="0"/>
          </a:p>
        </p:txBody>
      </p:sp>
      <p:sp>
        <p:nvSpPr>
          <p:cNvPr id="3" name="Inhaltsplatzhalter 2">
            <a:extLst>
              <a:ext uri="{FF2B5EF4-FFF2-40B4-BE49-F238E27FC236}">
                <a16:creationId xmlns:a16="http://schemas.microsoft.com/office/drawing/2014/main" id="{A9D2050D-9225-4EA2-8C12-8F868FDE518A}"/>
              </a:ext>
            </a:extLst>
          </p:cNvPr>
          <p:cNvSpPr>
            <a:spLocks noGrp="1"/>
          </p:cNvSpPr>
          <p:nvPr>
            <p:ph idx="1"/>
          </p:nvPr>
        </p:nvSpPr>
        <p:spPr/>
        <p:txBody>
          <a:bodyPr/>
          <a:lstStyle/>
          <a:p>
            <a:pPr marL="457200" indent="-457200">
              <a:lnSpc>
                <a:spcPct val="100000"/>
              </a:lnSpc>
              <a:spcBef>
                <a:spcPts val="0"/>
              </a:spcBef>
              <a:spcAft>
                <a:spcPts val="1200"/>
              </a:spcAft>
            </a:pPr>
            <a:r>
              <a:rPr lang="de-DE" sz="1800" b="1" dirty="0">
                <a:latin typeface="Calibri" pitchFamily="34" charset="0"/>
              </a:rPr>
              <a:t>3. 	University </a:t>
            </a:r>
            <a:r>
              <a:rPr lang="de-DE" sz="1800" b="1" dirty="0" err="1">
                <a:latin typeface="Calibri" pitchFamily="34" charset="0"/>
              </a:rPr>
              <a:t>of</a:t>
            </a:r>
            <a:r>
              <a:rPr lang="de-DE" sz="1800" b="1" dirty="0">
                <a:latin typeface="Calibri" pitchFamily="34" charset="0"/>
              </a:rPr>
              <a:t> Vancouver, British Columbia (Canada)</a:t>
            </a:r>
            <a:endParaRPr lang="de-DE" sz="1800" dirty="0">
              <a:latin typeface="Calibri" pitchFamily="34" charset="0"/>
            </a:endParaRPr>
          </a:p>
          <a:p>
            <a:pPr marL="457200" indent="-457200">
              <a:lnSpc>
                <a:spcPct val="100000"/>
              </a:lnSpc>
              <a:spcBef>
                <a:spcPts val="0"/>
              </a:spcBef>
              <a:spcAft>
                <a:spcPts val="0"/>
              </a:spcAft>
              <a:buFont typeface="Wingdings" pitchFamily="2" charset="2"/>
              <a:buChar char="§"/>
            </a:pPr>
            <a:r>
              <a:rPr lang="de-DE" sz="1800" dirty="0">
                <a:latin typeface="Calibri" pitchFamily="34" charset="0"/>
              </a:rPr>
              <a:t>4 Plätze für jeweils 1 Semester (Sep-</a:t>
            </a:r>
            <a:r>
              <a:rPr lang="de-DE" sz="1800" dirty="0" err="1">
                <a:latin typeface="Calibri" pitchFamily="34" charset="0"/>
              </a:rPr>
              <a:t>Dec</a:t>
            </a:r>
            <a:r>
              <a:rPr lang="de-DE" sz="1800" dirty="0">
                <a:latin typeface="Calibri" pitchFamily="34" charset="0"/>
              </a:rPr>
              <a:t> oder Jan-Apr)</a:t>
            </a:r>
          </a:p>
          <a:p>
            <a:pPr marL="457200" indent="-457200">
              <a:lnSpc>
                <a:spcPct val="100000"/>
              </a:lnSpc>
              <a:spcBef>
                <a:spcPts val="0"/>
              </a:spcBef>
              <a:spcAft>
                <a:spcPts val="0"/>
              </a:spcAft>
              <a:buFont typeface="Wingdings" pitchFamily="2" charset="2"/>
              <a:buChar char="§"/>
            </a:pPr>
            <a:r>
              <a:rPr lang="de-DE" sz="1800" dirty="0">
                <a:latin typeface="Calibri" pitchFamily="34" charset="0"/>
              </a:rPr>
              <a:t>Im 5. oder 6. Semester möglich</a:t>
            </a:r>
          </a:p>
          <a:p>
            <a:pPr marL="457200" indent="-457200">
              <a:lnSpc>
                <a:spcPct val="100000"/>
              </a:lnSpc>
              <a:spcBef>
                <a:spcPts val="0"/>
              </a:spcBef>
              <a:spcAft>
                <a:spcPts val="0"/>
              </a:spcAft>
              <a:buFont typeface="Wingdings" pitchFamily="2" charset="2"/>
              <a:buChar char="§"/>
            </a:pPr>
            <a:r>
              <a:rPr lang="de-DE" sz="1800" dirty="0">
                <a:latin typeface="Calibri" pitchFamily="34" charset="0"/>
              </a:rPr>
              <a:t>Bachelorstudiengang: „Media Studies“</a:t>
            </a:r>
          </a:p>
          <a:p>
            <a:pPr marL="457200" indent="-457200">
              <a:lnSpc>
                <a:spcPct val="100000"/>
              </a:lnSpc>
              <a:spcBef>
                <a:spcPts val="0"/>
              </a:spcBef>
              <a:spcAft>
                <a:spcPts val="0"/>
              </a:spcAft>
              <a:buFont typeface="Wingdings" pitchFamily="2" charset="2"/>
              <a:buChar char="§"/>
            </a:pPr>
            <a:r>
              <a:rPr lang="de-DE" sz="1800" dirty="0">
                <a:solidFill>
                  <a:schemeClr val="accent4"/>
                </a:solidFill>
                <a:latin typeface="Calibri" pitchFamily="34" charset="0"/>
              </a:rPr>
              <a:t>Bewerbungsfrist: </a:t>
            </a:r>
            <a:r>
              <a:rPr lang="de-DE" sz="1800" dirty="0">
                <a:solidFill>
                  <a:srgbClr val="FF0000"/>
                </a:solidFill>
                <a:latin typeface="Calibri" pitchFamily="34" charset="0"/>
              </a:rPr>
              <a:t>31. Januar</a:t>
            </a:r>
          </a:p>
          <a:p>
            <a:pPr>
              <a:lnSpc>
                <a:spcPct val="90000"/>
              </a:lnSpc>
            </a:pPr>
            <a:endParaRPr lang="de-DE" sz="1800" dirty="0">
              <a:latin typeface="Calibri" pitchFamily="34" charset="0"/>
            </a:endParaRPr>
          </a:p>
          <a:p>
            <a:pPr>
              <a:lnSpc>
                <a:spcPct val="90000"/>
              </a:lnSpc>
              <a:spcAft>
                <a:spcPts val="1200"/>
              </a:spcAft>
            </a:pPr>
            <a:r>
              <a:rPr lang="de-DE" sz="1800" b="1" dirty="0">
                <a:latin typeface="Calibri" pitchFamily="34" charset="0"/>
              </a:rPr>
              <a:t>Bewerbungen mit folgenden Unterlagen:</a:t>
            </a:r>
          </a:p>
          <a:p>
            <a:pPr marL="355600" indent="-355600">
              <a:lnSpc>
                <a:spcPct val="90000"/>
              </a:lnSpc>
              <a:buFont typeface="Wingdings" pitchFamily="2" charset="2"/>
              <a:buChar char="§"/>
            </a:pPr>
            <a:r>
              <a:rPr lang="de-DE" sz="1800" dirty="0">
                <a:latin typeface="Calibri" pitchFamily="34" charset="0"/>
              </a:rPr>
              <a:t>Motivationsschreiben + Lebenslauf (englisch)</a:t>
            </a:r>
          </a:p>
          <a:p>
            <a:pPr marL="355600" indent="-355600">
              <a:lnSpc>
                <a:spcPct val="90000"/>
              </a:lnSpc>
              <a:buFont typeface="Wingdings" pitchFamily="2" charset="2"/>
              <a:buChar char="§"/>
            </a:pPr>
            <a:r>
              <a:rPr lang="de-DE" sz="1800" dirty="0">
                <a:latin typeface="Calibri" pitchFamily="34" charset="0"/>
              </a:rPr>
              <a:t>Übersicht über das bisherige Studium (Campus-Management inkl. aller Noten)</a:t>
            </a:r>
          </a:p>
          <a:p>
            <a:pPr marL="355600" indent="-355600">
              <a:lnSpc>
                <a:spcPct val="90000"/>
              </a:lnSpc>
              <a:buFont typeface="Wingdings" pitchFamily="2" charset="2"/>
              <a:buChar char="§"/>
            </a:pPr>
            <a:r>
              <a:rPr lang="de-DE" sz="1800" dirty="0">
                <a:latin typeface="Calibri" pitchFamily="34" charset="0"/>
              </a:rPr>
              <a:t>Kopie Abiturzeugnis</a:t>
            </a:r>
          </a:p>
          <a:p>
            <a:pPr marL="355600" indent="-355600">
              <a:lnSpc>
                <a:spcPct val="90000"/>
              </a:lnSpc>
              <a:buFont typeface="Wingdings" pitchFamily="2" charset="2"/>
              <a:buChar char="§"/>
            </a:pPr>
            <a:r>
              <a:rPr lang="de-DE" sz="1800" dirty="0">
                <a:latin typeface="Calibri" pitchFamily="34" charset="0"/>
              </a:rPr>
              <a:t>Zertifikat über Englischkenntnisse (TOEFL-Test mindestens Paper 550 bzw. Internet 90 oder IELTS mindestens 6.5) </a:t>
            </a:r>
          </a:p>
          <a:p>
            <a:endParaRPr lang="de-DE" sz="1800" dirty="0"/>
          </a:p>
        </p:txBody>
      </p:sp>
    </p:spTree>
    <p:extLst>
      <p:ext uri="{BB962C8B-B14F-4D97-AF65-F5344CB8AC3E}">
        <p14:creationId xmlns:p14="http://schemas.microsoft.com/office/powerpoint/2010/main" val="4082003526"/>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8F9865-FC5D-4E02-A237-7FBDEBF815E8}"/>
              </a:ext>
            </a:extLst>
          </p:cNvPr>
          <p:cNvSpPr>
            <a:spLocks noGrp="1"/>
          </p:cNvSpPr>
          <p:nvPr>
            <p:ph type="title"/>
          </p:nvPr>
        </p:nvSpPr>
        <p:spPr/>
        <p:txBody>
          <a:bodyPr/>
          <a:lstStyle/>
          <a:p>
            <a:r>
              <a:rPr lang="de-DE" sz="2800" dirty="0">
                <a:latin typeface="Calibri" panose="020F0502020204030204" pitchFamily="34" charset="0"/>
                <a:cs typeface="Calibri" panose="020F0502020204030204" pitchFamily="34" charset="0"/>
              </a:rPr>
              <a:t>Bachelor/Master: weitere Austauschprogramme</a:t>
            </a:r>
            <a:endParaRPr lang="de-DE" sz="2800" dirty="0"/>
          </a:p>
        </p:txBody>
      </p:sp>
      <p:sp>
        <p:nvSpPr>
          <p:cNvPr id="3" name="Inhaltsplatzhalter 2">
            <a:extLst>
              <a:ext uri="{FF2B5EF4-FFF2-40B4-BE49-F238E27FC236}">
                <a16:creationId xmlns:a16="http://schemas.microsoft.com/office/drawing/2014/main" id="{A9D2050D-9225-4EA2-8C12-8F868FDE518A}"/>
              </a:ext>
            </a:extLst>
          </p:cNvPr>
          <p:cNvSpPr>
            <a:spLocks noGrp="1"/>
          </p:cNvSpPr>
          <p:nvPr>
            <p:ph idx="1"/>
          </p:nvPr>
        </p:nvSpPr>
        <p:spPr/>
        <p:txBody>
          <a:bodyPr/>
          <a:lstStyle/>
          <a:p>
            <a:pPr>
              <a:spcAft>
                <a:spcPts val="1200"/>
              </a:spcAft>
            </a:pPr>
            <a:r>
              <a:rPr lang="de-DE" sz="1800" b="1" dirty="0">
                <a:latin typeface="Calibri" pitchFamily="34" charset="0"/>
              </a:rPr>
              <a:t>4. </a:t>
            </a:r>
            <a:r>
              <a:rPr lang="de-DE" sz="1800" b="1" dirty="0" err="1">
                <a:latin typeface="Calibri" pitchFamily="34" charset="0"/>
              </a:rPr>
              <a:t>Hebrew</a:t>
            </a:r>
            <a:r>
              <a:rPr lang="de-DE" sz="1800" b="1" dirty="0">
                <a:latin typeface="Calibri" pitchFamily="34" charset="0"/>
              </a:rPr>
              <a:t> University in Jerusalem, Israel</a:t>
            </a:r>
          </a:p>
          <a:p>
            <a:pPr marL="342900" indent="-342900">
              <a:spcBef>
                <a:spcPts val="0"/>
              </a:spcBef>
              <a:spcAft>
                <a:spcPts val="0"/>
              </a:spcAft>
              <a:buFont typeface="Wingdings" pitchFamily="2" charset="2"/>
              <a:buChar char="§"/>
            </a:pPr>
            <a:r>
              <a:rPr lang="de-DE" sz="1800" dirty="0">
                <a:latin typeface="Calibri" pitchFamily="34" charset="0"/>
              </a:rPr>
              <a:t>Studienaufenthalt nur im WS möglich – </a:t>
            </a:r>
            <a:r>
              <a:rPr lang="de-DE" sz="1800" dirty="0">
                <a:solidFill>
                  <a:srgbClr val="FF0000"/>
                </a:solidFill>
                <a:latin typeface="Calibri" pitchFamily="34" charset="0"/>
              </a:rPr>
              <a:t>Studium für ISAP-Finanzierung notwendig</a:t>
            </a:r>
          </a:p>
          <a:p>
            <a:pPr marL="342900" indent="-342900">
              <a:spcBef>
                <a:spcPts val="0"/>
              </a:spcBef>
              <a:spcAft>
                <a:spcPts val="0"/>
              </a:spcAft>
              <a:buFont typeface="Wingdings" pitchFamily="2" charset="2"/>
              <a:buChar char="§"/>
            </a:pPr>
            <a:endParaRPr lang="de-DE" sz="1800" dirty="0">
              <a:latin typeface="Calibri" pitchFamily="34" charset="0"/>
            </a:endParaRPr>
          </a:p>
          <a:p>
            <a:pPr marL="342900" indent="-342900">
              <a:spcBef>
                <a:spcPts val="0"/>
              </a:spcBef>
              <a:spcAft>
                <a:spcPts val="0"/>
              </a:spcAft>
              <a:buFont typeface="Wingdings" pitchFamily="2" charset="2"/>
              <a:buChar char="§"/>
            </a:pPr>
            <a:r>
              <a:rPr lang="de-DE" sz="1800" dirty="0">
                <a:latin typeface="Calibri" pitchFamily="34" charset="0"/>
              </a:rPr>
              <a:t>Kursangebote auch auf Englisch, auch in Kommunikationswissenschaft</a:t>
            </a:r>
          </a:p>
          <a:p>
            <a:pPr marL="342900" indent="-342900">
              <a:spcBef>
                <a:spcPts val="0"/>
              </a:spcBef>
              <a:spcAft>
                <a:spcPts val="0"/>
              </a:spcAft>
              <a:buFont typeface="Wingdings" pitchFamily="2" charset="2"/>
              <a:buChar char="§"/>
            </a:pPr>
            <a:endParaRPr lang="de-DE" sz="1800" dirty="0">
              <a:latin typeface="Calibri" pitchFamily="34" charset="0"/>
            </a:endParaRPr>
          </a:p>
          <a:p>
            <a:pPr marL="342900" indent="-342900">
              <a:spcBef>
                <a:spcPts val="0"/>
              </a:spcBef>
              <a:spcAft>
                <a:spcPts val="0"/>
              </a:spcAft>
              <a:buFont typeface="Wingdings" pitchFamily="2" charset="2"/>
              <a:buChar char="§"/>
            </a:pPr>
            <a:r>
              <a:rPr lang="de-DE" sz="1800" dirty="0">
                <a:solidFill>
                  <a:srgbClr val="FF0000"/>
                </a:solidFill>
                <a:latin typeface="Calibri" pitchFamily="34" charset="0"/>
              </a:rPr>
              <a:t>Finanzierung des Aufenthalts durch ISAP</a:t>
            </a:r>
          </a:p>
          <a:p>
            <a:pPr marL="342900" indent="-342900">
              <a:spcBef>
                <a:spcPts val="0"/>
              </a:spcBef>
              <a:spcAft>
                <a:spcPts val="0"/>
              </a:spcAft>
              <a:buFont typeface="Wingdings" pitchFamily="2" charset="2"/>
              <a:buChar char="§"/>
            </a:pPr>
            <a:r>
              <a:rPr lang="de-DE" sz="1800" dirty="0">
                <a:latin typeface="Calibri" pitchFamily="34" charset="0"/>
              </a:rPr>
              <a:t>= Monatspauschale von 1125€</a:t>
            </a:r>
          </a:p>
          <a:p>
            <a:pPr marL="342900" indent="-342900">
              <a:spcBef>
                <a:spcPts val="0"/>
              </a:spcBef>
              <a:spcAft>
                <a:spcPts val="0"/>
              </a:spcAft>
              <a:buFont typeface="Wingdings" pitchFamily="2" charset="2"/>
              <a:buChar char="§"/>
            </a:pPr>
            <a:r>
              <a:rPr lang="de-DE" sz="1800" dirty="0">
                <a:latin typeface="Calibri" pitchFamily="34" charset="0"/>
              </a:rPr>
              <a:t>= Reisekostenpauschale von 400€</a:t>
            </a:r>
          </a:p>
          <a:p>
            <a:pPr marL="342900" indent="-342900">
              <a:spcBef>
                <a:spcPts val="0"/>
              </a:spcBef>
              <a:spcAft>
                <a:spcPts val="0"/>
              </a:spcAft>
              <a:buFont typeface="Wingdings" pitchFamily="2" charset="2"/>
              <a:buChar char="§"/>
            </a:pPr>
            <a:r>
              <a:rPr lang="de-DE" sz="1800" dirty="0">
                <a:latin typeface="Calibri" pitchFamily="34" charset="0"/>
              </a:rPr>
              <a:t>= AKV-Pauschale von 35€/Monat</a:t>
            </a:r>
          </a:p>
          <a:p>
            <a:endParaRPr lang="de-DE" sz="1800" dirty="0"/>
          </a:p>
        </p:txBody>
      </p:sp>
      <p:pic>
        <p:nvPicPr>
          <p:cNvPr id="5" name="Grafik 4">
            <a:extLst>
              <a:ext uri="{FF2B5EF4-FFF2-40B4-BE49-F238E27FC236}">
                <a16:creationId xmlns:a16="http://schemas.microsoft.com/office/drawing/2014/main" id="{8A04F2D7-0583-4E20-9B0F-825C03440FB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11938" y="2656565"/>
            <a:ext cx="2943602" cy="2204758"/>
          </a:xfrm>
          <a:prstGeom prst="rect">
            <a:avLst/>
          </a:prstGeom>
        </p:spPr>
      </p:pic>
    </p:spTree>
    <p:extLst>
      <p:ext uri="{BB962C8B-B14F-4D97-AF65-F5344CB8AC3E}">
        <p14:creationId xmlns:p14="http://schemas.microsoft.com/office/powerpoint/2010/main" val="749357120"/>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8F9865-FC5D-4E02-A237-7FBDEBF815E8}"/>
              </a:ext>
            </a:extLst>
          </p:cNvPr>
          <p:cNvSpPr>
            <a:spLocks noGrp="1"/>
          </p:cNvSpPr>
          <p:nvPr>
            <p:ph type="title"/>
          </p:nvPr>
        </p:nvSpPr>
        <p:spPr/>
        <p:txBody>
          <a:bodyPr/>
          <a:lstStyle/>
          <a:p>
            <a:r>
              <a:rPr lang="de-DE" sz="2800" dirty="0">
                <a:latin typeface="Calibri" panose="020F0502020204030204" pitchFamily="34" charset="0"/>
                <a:cs typeface="Calibri" panose="020F0502020204030204" pitchFamily="34" charset="0"/>
              </a:rPr>
              <a:t>Bachelor/Master: weitere Austauschprogramme</a:t>
            </a:r>
            <a:endParaRPr lang="de-DE" sz="2800" dirty="0"/>
          </a:p>
        </p:txBody>
      </p:sp>
      <p:sp>
        <p:nvSpPr>
          <p:cNvPr id="3" name="Inhaltsplatzhalter 2">
            <a:extLst>
              <a:ext uri="{FF2B5EF4-FFF2-40B4-BE49-F238E27FC236}">
                <a16:creationId xmlns:a16="http://schemas.microsoft.com/office/drawing/2014/main" id="{A9D2050D-9225-4EA2-8C12-8F868FDE518A}"/>
              </a:ext>
            </a:extLst>
          </p:cNvPr>
          <p:cNvSpPr>
            <a:spLocks noGrp="1"/>
          </p:cNvSpPr>
          <p:nvPr>
            <p:ph idx="1"/>
          </p:nvPr>
        </p:nvSpPr>
        <p:spPr/>
        <p:txBody>
          <a:bodyPr/>
          <a:lstStyle/>
          <a:p>
            <a:pPr>
              <a:lnSpc>
                <a:spcPct val="100000"/>
              </a:lnSpc>
              <a:spcBef>
                <a:spcPts val="0"/>
              </a:spcBef>
              <a:spcAft>
                <a:spcPts val="1200"/>
              </a:spcAft>
            </a:pPr>
            <a:r>
              <a:rPr lang="de-DE" sz="1800" b="1" dirty="0">
                <a:latin typeface="Calibri" pitchFamily="34" charset="0"/>
              </a:rPr>
              <a:t>4. </a:t>
            </a:r>
            <a:r>
              <a:rPr lang="de-DE" sz="1800" b="1" dirty="0" err="1">
                <a:latin typeface="Calibri" pitchFamily="34" charset="0"/>
              </a:rPr>
              <a:t>Hebrew</a:t>
            </a:r>
            <a:r>
              <a:rPr lang="de-DE" sz="1800" b="1" dirty="0">
                <a:latin typeface="Calibri" pitchFamily="34" charset="0"/>
              </a:rPr>
              <a:t> University in Jerusalem, Israel</a:t>
            </a:r>
          </a:p>
          <a:p>
            <a:pPr marL="355600" indent="-355600">
              <a:lnSpc>
                <a:spcPct val="100000"/>
              </a:lnSpc>
              <a:spcBef>
                <a:spcPts val="0"/>
              </a:spcBef>
              <a:spcAft>
                <a:spcPts val="0"/>
              </a:spcAft>
              <a:buFont typeface="Wingdings" pitchFamily="2" charset="2"/>
              <a:buChar char="§"/>
            </a:pPr>
            <a:r>
              <a:rPr lang="de-DE" sz="1800" dirty="0">
                <a:latin typeface="Calibri" pitchFamily="34" charset="0"/>
              </a:rPr>
              <a:t>3 Plätze für WS (Okt-Jan)</a:t>
            </a:r>
          </a:p>
          <a:p>
            <a:pPr marL="355600" indent="-355600">
              <a:lnSpc>
                <a:spcPct val="100000"/>
              </a:lnSpc>
              <a:spcBef>
                <a:spcPts val="0"/>
              </a:spcBef>
              <a:spcAft>
                <a:spcPts val="0"/>
              </a:spcAft>
              <a:buFont typeface="Wingdings" pitchFamily="2" charset="2"/>
              <a:buChar char="§"/>
            </a:pPr>
            <a:r>
              <a:rPr lang="de-DE" sz="1800" dirty="0">
                <a:latin typeface="Calibri" pitchFamily="34" charset="0"/>
              </a:rPr>
              <a:t>Reguläres Studium und Finanzierung über ISAP</a:t>
            </a:r>
          </a:p>
          <a:p>
            <a:pPr marL="355600" indent="-355600">
              <a:lnSpc>
                <a:spcPct val="100000"/>
              </a:lnSpc>
              <a:spcBef>
                <a:spcPts val="0"/>
              </a:spcBef>
              <a:spcAft>
                <a:spcPts val="1200"/>
              </a:spcAft>
              <a:buFont typeface="Wingdings" pitchFamily="2" charset="2"/>
              <a:buChar char="§"/>
            </a:pPr>
            <a:r>
              <a:rPr lang="de-DE" sz="1800" dirty="0">
                <a:solidFill>
                  <a:schemeClr val="accent4"/>
                </a:solidFill>
                <a:latin typeface="Calibri" pitchFamily="34" charset="0"/>
              </a:rPr>
              <a:t>Bewerbungsfrist: </a:t>
            </a:r>
            <a:r>
              <a:rPr lang="de-DE" sz="1800" dirty="0">
                <a:solidFill>
                  <a:srgbClr val="FF0000"/>
                </a:solidFill>
                <a:latin typeface="Calibri" pitchFamily="34" charset="0"/>
              </a:rPr>
              <a:t>31. Januar </a:t>
            </a:r>
            <a:endParaRPr lang="de-DE" sz="1800" dirty="0">
              <a:latin typeface="Calibri" pitchFamily="34" charset="0"/>
            </a:endParaRPr>
          </a:p>
          <a:p>
            <a:pPr>
              <a:spcAft>
                <a:spcPts val="1200"/>
              </a:spcAft>
            </a:pPr>
            <a:r>
              <a:rPr lang="de-DE" sz="1800" b="1" dirty="0">
                <a:latin typeface="Calibri" pitchFamily="34" charset="0"/>
                <a:cs typeface="Calibri" pitchFamily="34" charset="0"/>
              </a:rPr>
              <a:t>Bewerbungen mit folgenden Unterlagen:</a:t>
            </a:r>
          </a:p>
          <a:p>
            <a:pPr marL="342900" indent="-342900">
              <a:lnSpc>
                <a:spcPct val="100000"/>
              </a:lnSpc>
              <a:spcBef>
                <a:spcPts val="0"/>
              </a:spcBef>
              <a:buFont typeface="Wingdings" pitchFamily="2" charset="2"/>
              <a:buChar char="§"/>
            </a:pPr>
            <a:r>
              <a:rPr lang="de-DE" sz="1800" dirty="0">
                <a:latin typeface="Calibri" panose="020F0502020204030204" pitchFamily="34" charset="0"/>
              </a:rPr>
              <a:t>Motivationsschreiben (2-3 Seiten, englisch) </a:t>
            </a:r>
          </a:p>
          <a:p>
            <a:pPr marL="342900" indent="-342900">
              <a:lnSpc>
                <a:spcPct val="100000"/>
              </a:lnSpc>
              <a:spcBef>
                <a:spcPts val="0"/>
              </a:spcBef>
              <a:buFont typeface="Wingdings" pitchFamily="2" charset="2"/>
              <a:buChar char="§"/>
            </a:pPr>
            <a:r>
              <a:rPr lang="de-DE" sz="1800" dirty="0">
                <a:latin typeface="Calibri" panose="020F0502020204030204" pitchFamily="34" charset="0"/>
              </a:rPr>
              <a:t>tabellarischer Lebenslauf mit Passfoto (englisch) </a:t>
            </a:r>
          </a:p>
          <a:p>
            <a:pPr marL="342900" indent="-342900">
              <a:lnSpc>
                <a:spcPct val="100000"/>
              </a:lnSpc>
              <a:spcBef>
                <a:spcPts val="0"/>
              </a:spcBef>
              <a:buFont typeface="Wingdings" pitchFamily="2" charset="2"/>
              <a:buChar char="§"/>
            </a:pPr>
            <a:r>
              <a:rPr lang="de-DE" sz="1800" dirty="0">
                <a:latin typeface="Calibri" panose="020F0502020204030204" pitchFamily="34" charset="0"/>
              </a:rPr>
              <a:t>CM-Ausdruck mit Noten aus dem bisherigen Masterstudium</a:t>
            </a:r>
          </a:p>
          <a:p>
            <a:pPr marL="342900" indent="-342900">
              <a:lnSpc>
                <a:spcPct val="100000"/>
              </a:lnSpc>
              <a:spcBef>
                <a:spcPts val="0"/>
              </a:spcBef>
              <a:buFont typeface="Wingdings" pitchFamily="2" charset="2"/>
              <a:buChar char="§"/>
            </a:pPr>
            <a:r>
              <a:rPr lang="de-DE" sz="1800" dirty="0">
                <a:latin typeface="Calibri" panose="020F0502020204030204" pitchFamily="34" charset="0"/>
              </a:rPr>
              <a:t>Ggf. auch BA-Abschlusszeugnis (in Englisch) für Master-BewerberInnen</a:t>
            </a:r>
          </a:p>
          <a:p>
            <a:pPr marL="342900" indent="-342900">
              <a:lnSpc>
                <a:spcPct val="100000"/>
              </a:lnSpc>
              <a:spcBef>
                <a:spcPts val="0"/>
              </a:spcBef>
              <a:buFont typeface="Wingdings" pitchFamily="2" charset="2"/>
              <a:buChar char="§"/>
            </a:pPr>
            <a:r>
              <a:rPr lang="de-DE" sz="1800" dirty="0">
                <a:latin typeface="Calibri" panose="020F0502020204030204" pitchFamily="34" charset="0"/>
              </a:rPr>
              <a:t>aktuelle Immatrikulationsbescheinigung </a:t>
            </a:r>
          </a:p>
          <a:p>
            <a:pPr marL="342900" indent="-342900">
              <a:lnSpc>
                <a:spcPct val="100000"/>
              </a:lnSpc>
              <a:spcBef>
                <a:spcPts val="0"/>
              </a:spcBef>
              <a:buFont typeface="Wingdings" pitchFamily="2" charset="2"/>
              <a:buChar char="§"/>
            </a:pPr>
            <a:r>
              <a:rPr lang="de-DE" sz="1800" dirty="0">
                <a:latin typeface="Calibri" panose="020F0502020204030204" pitchFamily="34" charset="0"/>
              </a:rPr>
              <a:t>TOEFL-Test mind. 90 </a:t>
            </a:r>
            <a:r>
              <a:rPr lang="de-DE" sz="1800" i="1" dirty="0">
                <a:latin typeface="Calibri" panose="020F0502020204030204" pitchFamily="34" charset="0"/>
              </a:rPr>
              <a:t>oder</a:t>
            </a:r>
            <a:r>
              <a:rPr lang="de-DE" sz="1800" dirty="0">
                <a:latin typeface="Calibri" panose="020F0502020204030204" pitchFamily="34" charset="0"/>
              </a:rPr>
              <a:t> IELTS mindestens 6.5 </a:t>
            </a:r>
            <a:r>
              <a:rPr lang="de-DE" sz="1800" i="1" dirty="0">
                <a:latin typeface="Calibri" panose="020F0502020204030204" pitchFamily="34" charset="0"/>
              </a:rPr>
              <a:t>oder</a:t>
            </a:r>
            <a:r>
              <a:rPr lang="de-DE" sz="1800" dirty="0">
                <a:latin typeface="Calibri" panose="020F0502020204030204" pitchFamily="34" charset="0"/>
              </a:rPr>
              <a:t> ESOL mind. CAE oder CPE</a:t>
            </a:r>
          </a:p>
          <a:p>
            <a:pPr marL="285750" indent="-285750">
              <a:lnSpc>
                <a:spcPct val="100000"/>
              </a:lnSpc>
              <a:spcBef>
                <a:spcPts val="0"/>
              </a:spcBef>
              <a:buFont typeface="Wingdings" panose="05000000000000000000" pitchFamily="2" charset="2"/>
              <a:buChar char="§"/>
            </a:pPr>
            <a:r>
              <a:rPr lang="de-DE" sz="1800" dirty="0">
                <a:latin typeface="Calibri" pitchFamily="34" charset="0"/>
                <a:sym typeface="Wingdings" pitchFamily="2" charset="2"/>
              </a:rPr>
              <a:t> Abschluss Bewerbungsverfahren: Anfang März</a:t>
            </a:r>
            <a:endParaRPr lang="de-DE" sz="1800" dirty="0">
              <a:latin typeface="Calibri" pitchFamily="34" charset="0"/>
            </a:endParaRPr>
          </a:p>
          <a:p>
            <a:endParaRPr lang="de-DE" sz="1800" dirty="0"/>
          </a:p>
        </p:txBody>
      </p:sp>
    </p:spTree>
    <p:extLst>
      <p:ext uri="{BB962C8B-B14F-4D97-AF65-F5344CB8AC3E}">
        <p14:creationId xmlns:p14="http://schemas.microsoft.com/office/powerpoint/2010/main" val="973698290"/>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10297A-AB9E-4BA6-87CE-70F6D998A9AD}"/>
              </a:ext>
            </a:extLst>
          </p:cNvPr>
          <p:cNvSpPr>
            <a:spLocks noGrp="1"/>
          </p:cNvSpPr>
          <p:nvPr>
            <p:ph type="title"/>
          </p:nvPr>
        </p:nvSpPr>
        <p:spPr/>
        <p:txBody>
          <a:bodyPr/>
          <a:lstStyle/>
          <a:p>
            <a:r>
              <a:rPr lang="de-DE" sz="2800" dirty="0">
                <a:latin typeface="Calibri" panose="020F0502020204030204" pitchFamily="34" charset="0"/>
                <a:cs typeface="Calibri" panose="020F0502020204030204" pitchFamily="34" charset="0"/>
              </a:rPr>
              <a:t>Master: weitere Austauschprogramme</a:t>
            </a:r>
          </a:p>
        </p:txBody>
      </p:sp>
      <p:sp>
        <p:nvSpPr>
          <p:cNvPr id="3" name="Inhaltsplatzhalter 2">
            <a:extLst>
              <a:ext uri="{FF2B5EF4-FFF2-40B4-BE49-F238E27FC236}">
                <a16:creationId xmlns:a16="http://schemas.microsoft.com/office/drawing/2014/main" id="{8F9F5C57-4299-4749-A159-693ACB05D289}"/>
              </a:ext>
            </a:extLst>
          </p:cNvPr>
          <p:cNvSpPr>
            <a:spLocks noGrp="1"/>
          </p:cNvSpPr>
          <p:nvPr>
            <p:ph idx="1"/>
          </p:nvPr>
        </p:nvSpPr>
        <p:spPr/>
        <p:txBody>
          <a:bodyPr/>
          <a:lstStyle/>
          <a:p>
            <a:pPr>
              <a:lnSpc>
                <a:spcPct val="100000"/>
              </a:lnSpc>
              <a:spcBef>
                <a:spcPts val="0"/>
              </a:spcBef>
              <a:spcAft>
                <a:spcPts val="1200"/>
              </a:spcAft>
            </a:pPr>
            <a:r>
              <a:rPr lang="de-DE" sz="1800" b="1" dirty="0">
                <a:latin typeface="Calibri" pitchFamily="34" charset="0"/>
              </a:rPr>
              <a:t>5. University </a:t>
            </a:r>
            <a:r>
              <a:rPr lang="de-DE" sz="1800" b="1" dirty="0" err="1">
                <a:latin typeface="Calibri" pitchFamily="34" charset="0"/>
              </a:rPr>
              <a:t>of</a:t>
            </a:r>
            <a:r>
              <a:rPr lang="de-DE" sz="1800" b="1" dirty="0">
                <a:latin typeface="Calibri" pitchFamily="34" charset="0"/>
              </a:rPr>
              <a:t> Illinois at Chicago </a:t>
            </a:r>
          </a:p>
          <a:p>
            <a:pPr marL="342900" indent="-342900">
              <a:lnSpc>
                <a:spcPct val="150000"/>
              </a:lnSpc>
              <a:spcBef>
                <a:spcPts val="0"/>
              </a:spcBef>
              <a:spcAft>
                <a:spcPts val="0"/>
              </a:spcAft>
              <a:buFont typeface="Wingdings" pitchFamily="2" charset="2"/>
              <a:buChar char="§"/>
            </a:pPr>
            <a:r>
              <a:rPr lang="de-DE" sz="1800" dirty="0">
                <a:latin typeface="Calibri" pitchFamily="34" charset="0"/>
              </a:rPr>
              <a:t>Research-Master: </a:t>
            </a:r>
            <a:r>
              <a:rPr lang="de-DE" sz="1800" dirty="0">
                <a:latin typeface="Calibri" pitchFamily="34" charset="0"/>
                <a:hlinkClick r:id="rId2"/>
              </a:rPr>
              <a:t>http://catalog.uic.edu/gcat/colleges-schools/liberal-arts-sciences/comm/ma/</a:t>
            </a:r>
            <a:r>
              <a:rPr lang="de-DE" sz="1800" dirty="0">
                <a:latin typeface="Calibri" pitchFamily="34" charset="0"/>
              </a:rPr>
              <a:t> </a:t>
            </a:r>
          </a:p>
          <a:p>
            <a:pPr marL="342900" indent="-342900">
              <a:lnSpc>
                <a:spcPct val="150000"/>
              </a:lnSpc>
              <a:spcBef>
                <a:spcPts val="0"/>
              </a:spcBef>
              <a:spcAft>
                <a:spcPts val="0"/>
              </a:spcAft>
              <a:buFont typeface="Wingdings" pitchFamily="2" charset="2"/>
              <a:buChar char="§"/>
            </a:pPr>
            <a:r>
              <a:rPr lang="de-DE" sz="1800" dirty="0">
                <a:latin typeface="Calibri" pitchFamily="34" charset="0"/>
              </a:rPr>
              <a:t>Finanzierung von Reise und Aufenthalt nötig (</a:t>
            </a:r>
            <a:r>
              <a:rPr lang="de-DE" sz="1800" dirty="0" err="1">
                <a:latin typeface="Calibri" pitchFamily="34" charset="0"/>
              </a:rPr>
              <a:t>Promos</a:t>
            </a:r>
            <a:r>
              <a:rPr lang="de-DE" sz="1800" dirty="0">
                <a:latin typeface="Calibri" pitchFamily="34" charset="0"/>
              </a:rPr>
              <a:t>, </a:t>
            </a:r>
            <a:r>
              <a:rPr lang="de-DE" sz="1800" dirty="0" err="1">
                <a:latin typeface="Calibri" pitchFamily="34" charset="0"/>
              </a:rPr>
              <a:t>Auslandsbafög</a:t>
            </a:r>
            <a:r>
              <a:rPr lang="de-DE" sz="1800" dirty="0">
                <a:latin typeface="Calibri" pitchFamily="34" charset="0"/>
              </a:rPr>
              <a:t>, Stiftungen...)</a:t>
            </a:r>
          </a:p>
          <a:p>
            <a:pPr marL="342900" indent="-342900">
              <a:lnSpc>
                <a:spcPct val="150000"/>
              </a:lnSpc>
              <a:spcBef>
                <a:spcPts val="0"/>
              </a:spcBef>
              <a:spcAft>
                <a:spcPts val="0"/>
              </a:spcAft>
              <a:buFont typeface="Wingdings" pitchFamily="2" charset="2"/>
              <a:buChar char="§"/>
            </a:pPr>
            <a:r>
              <a:rPr lang="de-DE" sz="1800" dirty="0">
                <a:latin typeface="Calibri" pitchFamily="34" charset="0"/>
              </a:rPr>
              <a:t>Semestergebühren von ca. 570 USD </a:t>
            </a:r>
          </a:p>
          <a:p>
            <a:pPr marL="342900" indent="-342900">
              <a:lnSpc>
                <a:spcPct val="150000"/>
              </a:lnSpc>
              <a:spcBef>
                <a:spcPts val="0"/>
              </a:spcBef>
              <a:spcAft>
                <a:spcPts val="0"/>
              </a:spcAft>
              <a:buFont typeface="Wingdings" pitchFamily="2" charset="2"/>
              <a:buChar char="§"/>
            </a:pPr>
            <a:r>
              <a:rPr lang="de-DE" sz="1800" dirty="0">
                <a:latin typeface="Calibri" pitchFamily="34" charset="0"/>
              </a:rPr>
              <a:t>Visa-Prozeduren beachten!</a:t>
            </a:r>
          </a:p>
          <a:p>
            <a:pPr marL="457200" indent="-457200">
              <a:lnSpc>
                <a:spcPct val="100000"/>
              </a:lnSpc>
              <a:spcBef>
                <a:spcPts val="1800"/>
              </a:spcBef>
              <a:spcAft>
                <a:spcPts val="0"/>
              </a:spcAft>
            </a:pPr>
            <a:endParaRPr lang="de-DE" sz="1800" dirty="0">
              <a:latin typeface="Calibri" pitchFamily="34" charset="0"/>
            </a:endParaRPr>
          </a:p>
          <a:p>
            <a:endParaRPr lang="de-DE" sz="1800" dirty="0"/>
          </a:p>
        </p:txBody>
      </p:sp>
      <p:pic>
        <p:nvPicPr>
          <p:cNvPr id="5" name="Grafik 4">
            <a:extLst>
              <a:ext uri="{FF2B5EF4-FFF2-40B4-BE49-F238E27FC236}">
                <a16:creationId xmlns:a16="http://schemas.microsoft.com/office/drawing/2014/main" id="{EDB734D3-1986-40DF-AA2D-57642D4693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12136" y="3145025"/>
            <a:ext cx="2538903" cy="1716298"/>
          </a:xfrm>
          <a:prstGeom prst="rect">
            <a:avLst/>
          </a:prstGeom>
        </p:spPr>
      </p:pic>
    </p:spTree>
    <p:extLst>
      <p:ext uri="{BB962C8B-B14F-4D97-AF65-F5344CB8AC3E}">
        <p14:creationId xmlns:p14="http://schemas.microsoft.com/office/powerpoint/2010/main" val="1510073915"/>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10297A-AB9E-4BA6-87CE-70F6D998A9AD}"/>
              </a:ext>
            </a:extLst>
          </p:cNvPr>
          <p:cNvSpPr>
            <a:spLocks noGrp="1"/>
          </p:cNvSpPr>
          <p:nvPr>
            <p:ph type="title"/>
          </p:nvPr>
        </p:nvSpPr>
        <p:spPr/>
        <p:txBody>
          <a:bodyPr/>
          <a:lstStyle/>
          <a:p>
            <a:r>
              <a:rPr lang="de-DE" sz="2800" dirty="0">
                <a:latin typeface="Calibri" panose="020F0502020204030204" pitchFamily="34" charset="0"/>
                <a:cs typeface="Calibri" panose="020F0502020204030204" pitchFamily="34" charset="0"/>
              </a:rPr>
              <a:t>Master: weitere Austauschprogramme</a:t>
            </a:r>
          </a:p>
        </p:txBody>
      </p:sp>
      <p:sp>
        <p:nvSpPr>
          <p:cNvPr id="3" name="Inhaltsplatzhalter 2">
            <a:extLst>
              <a:ext uri="{FF2B5EF4-FFF2-40B4-BE49-F238E27FC236}">
                <a16:creationId xmlns:a16="http://schemas.microsoft.com/office/drawing/2014/main" id="{8F9F5C57-4299-4749-A159-693ACB05D289}"/>
              </a:ext>
            </a:extLst>
          </p:cNvPr>
          <p:cNvSpPr>
            <a:spLocks noGrp="1"/>
          </p:cNvSpPr>
          <p:nvPr>
            <p:ph idx="1"/>
          </p:nvPr>
        </p:nvSpPr>
        <p:spPr/>
        <p:txBody>
          <a:bodyPr/>
          <a:lstStyle/>
          <a:p>
            <a:pPr>
              <a:lnSpc>
                <a:spcPct val="100000"/>
              </a:lnSpc>
              <a:spcBef>
                <a:spcPts val="0"/>
              </a:spcBef>
              <a:spcAft>
                <a:spcPts val="1200"/>
              </a:spcAft>
            </a:pPr>
            <a:r>
              <a:rPr lang="de-DE" sz="1600" b="1" dirty="0">
                <a:latin typeface="Calibri" pitchFamily="34" charset="0"/>
              </a:rPr>
              <a:t>5. University </a:t>
            </a:r>
            <a:r>
              <a:rPr lang="de-DE" sz="1600" b="1" dirty="0" err="1">
                <a:latin typeface="Calibri" pitchFamily="34" charset="0"/>
              </a:rPr>
              <a:t>of</a:t>
            </a:r>
            <a:r>
              <a:rPr lang="de-DE" sz="1600" b="1" dirty="0">
                <a:latin typeface="Calibri" pitchFamily="34" charset="0"/>
              </a:rPr>
              <a:t> Illinois at Chicago </a:t>
            </a:r>
          </a:p>
          <a:p>
            <a:pPr marL="285750" indent="-285750">
              <a:lnSpc>
                <a:spcPct val="114000"/>
              </a:lnSpc>
              <a:spcBef>
                <a:spcPts val="0"/>
              </a:spcBef>
              <a:spcAft>
                <a:spcPts val="0"/>
              </a:spcAft>
              <a:buFont typeface="Wingdings" pitchFamily="2" charset="2"/>
              <a:buChar char="§"/>
            </a:pPr>
            <a:r>
              <a:rPr lang="de-DE" sz="1600" dirty="0">
                <a:latin typeface="Calibri" pitchFamily="34" charset="0"/>
              </a:rPr>
              <a:t>2 Plätze für 1 Semester Studienaufenthalt (Aug-Dez) oder (Feb-Mai)</a:t>
            </a:r>
          </a:p>
          <a:p>
            <a:pPr marL="285750" indent="-285750">
              <a:lnSpc>
                <a:spcPct val="114000"/>
              </a:lnSpc>
              <a:spcBef>
                <a:spcPts val="0"/>
              </a:spcBef>
              <a:spcAft>
                <a:spcPts val="0"/>
              </a:spcAft>
              <a:buFont typeface="Wingdings" pitchFamily="2" charset="2"/>
              <a:buChar char="§"/>
            </a:pPr>
            <a:r>
              <a:rPr lang="en-US" sz="1600" dirty="0">
                <a:latin typeface="Calibri" pitchFamily="34" charset="0"/>
              </a:rPr>
              <a:t>Department of Communication am College of Liberal Arts and Sciences </a:t>
            </a:r>
            <a:endParaRPr lang="de-DE" sz="1600" dirty="0">
              <a:latin typeface="Calibri" pitchFamily="34" charset="0"/>
            </a:endParaRPr>
          </a:p>
          <a:p>
            <a:pPr marL="285750" indent="-285750">
              <a:lnSpc>
                <a:spcPct val="114000"/>
              </a:lnSpc>
              <a:spcBef>
                <a:spcPts val="0"/>
              </a:spcBef>
              <a:spcAft>
                <a:spcPts val="0"/>
              </a:spcAft>
              <a:buFont typeface="Wingdings" pitchFamily="2" charset="2"/>
              <a:buChar char="§"/>
            </a:pPr>
            <a:r>
              <a:rPr lang="de-DE" sz="1600" dirty="0">
                <a:solidFill>
                  <a:schemeClr val="accent4"/>
                </a:solidFill>
                <a:latin typeface="Calibri" pitchFamily="34" charset="0"/>
              </a:rPr>
              <a:t>Bewerbungsfrist: </a:t>
            </a:r>
            <a:r>
              <a:rPr lang="de-DE" sz="1600" dirty="0">
                <a:solidFill>
                  <a:srgbClr val="FF0000"/>
                </a:solidFill>
                <a:latin typeface="Calibri" pitchFamily="34" charset="0"/>
              </a:rPr>
              <a:t>15. Januar, für Restplätze für dortiges Spring Term – 15. Mai</a:t>
            </a:r>
          </a:p>
          <a:p>
            <a:pPr marL="285750" indent="-285750">
              <a:lnSpc>
                <a:spcPct val="114000"/>
              </a:lnSpc>
              <a:spcBef>
                <a:spcPts val="0"/>
              </a:spcBef>
              <a:spcAft>
                <a:spcPts val="0"/>
              </a:spcAft>
              <a:buFont typeface="Wingdings" pitchFamily="2" charset="2"/>
              <a:buChar char="§"/>
            </a:pPr>
            <a:endParaRPr lang="de-DE" sz="1600" b="1" dirty="0">
              <a:latin typeface="Calibri" pitchFamily="34" charset="0"/>
            </a:endParaRPr>
          </a:p>
          <a:p>
            <a:pPr>
              <a:lnSpc>
                <a:spcPct val="114000"/>
              </a:lnSpc>
              <a:spcBef>
                <a:spcPts val="0"/>
              </a:spcBef>
              <a:spcAft>
                <a:spcPts val="600"/>
              </a:spcAft>
            </a:pPr>
            <a:r>
              <a:rPr lang="de-DE" sz="1600" b="1" dirty="0">
                <a:latin typeface="Calibri" pitchFamily="34" charset="0"/>
              </a:rPr>
              <a:t>Bewerbungen mit folgenden Unterlagen: </a:t>
            </a:r>
          </a:p>
          <a:p>
            <a:pPr marL="285750" indent="-285750">
              <a:lnSpc>
                <a:spcPct val="114000"/>
              </a:lnSpc>
              <a:spcBef>
                <a:spcPts val="0"/>
              </a:spcBef>
              <a:spcAft>
                <a:spcPts val="0"/>
              </a:spcAft>
              <a:buFont typeface="Wingdings" pitchFamily="2" charset="2"/>
              <a:buChar char="§"/>
            </a:pPr>
            <a:r>
              <a:rPr lang="de-DE" sz="1600" dirty="0">
                <a:latin typeface="Calibri" pitchFamily="34" charset="0"/>
              </a:rPr>
              <a:t>Motivationsschreiben (englisch) + Lebenslauf (englisch)</a:t>
            </a:r>
          </a:p>
          <a:p>
            <a:pPr marL="285750" indent="-285750">
              <a:lnSpc>
                <a:spcPct val="114000"/>
              </a:lnSpc>
              <a:spcBef>
                <a:spcPts val="0"/>
              </a:spcBef>
              <a:spcAft>
                <a:spcPts val="0"/>
              </a:spcAft>
              <a:buFont typeface="Wingdings" pitchFamily="2" charset="2"/>
              <a:buChar char="§"/>
            </a:pPr>
            <a:r>
              <a:rPr lang="de-DE" sz="1600" dirty="0">
                <a:latin typeface="Calibri" pitchFamily="34" charset="0"/>
              </a:rPr>
              <a:t>BA-Abschlusszeugnis (einschließlich der englischen Version des </a:t>
            </a:r>
            <a:r>
              <a:rPr lang="de-DE" sz="1600" dirty="0" err="1">
                <a:latin typeface="Calibri" pitchFamily="34" charset="0"/>
              </a:rPr>
              <a:t>Transcript</a:t>
            </a:r>
            <a:r>
              <a:rPr lang="de-DE" sz="1600" dirty="0">
                <a:latin typeface="Calibri" pitchFamily="34" charset="0"/>
              </a:rPr>
              <a:t> </a:t>
            </a:r>
            <a:r>
              <a:rPr lang="de-DE" sz="1600" dirty="0" err="1">
                <a:latin typeface="Calibri" pitchFamily="34" charset="0"/>
              </a:rPr>
              <a:t>of</a:t>
            </a:r>
            <a:r>
              <a:rPr lang="de-DE" sz="1600" dirty="0">
                <a:latin typeface="Calibri" pitchFamily="34" charset="0"/>
              </a:rPr>
              <a:t> Records)</a:t>
            </a:r>
          </a:p>
          <a:p>
            <a:pPr marL="285750" indent="-285750">
              <a:lnSpc>
                <a:spcPct val="114000"/>
              </a:lnSpc>
              <a:spcBef>
                <a:spcPts val="0"/>
              </a:spcBef>
              <a:spcAft>
                <a:spcPts val="0"/>
              </a:spcAft>
              <a:buFont typeface="Wingdings" pitchFamily="2" charset="2"/>
              <a:buChar char="§"/>
            </a:pPr>
            <a:r>
              <a:rPr lang="de-DE" sz="1600" dirty="0">
                <a:latin typeface="Calibri" pitchFamily="34" charset="0"/>
              </a:rPr>
              <a:t>Auflistung aller bislang im Master absolvierten Lehrveranstaltungen (einschließlich Noten aus dem Masterstudium, soweit bereits vorliegend)</a:t>
            </a:r>
          </a:p>
          <a:p>
            <a:pPr marL="285750" indent="-285750">
              <a:lnSpc>
                <a:spcPct val="114000"/>
              </a:lnSpc>
              <a:spcBef>
                <a:spcPts val="0"/>
              </a:spcBef>
              <a:spcAft>
                <a:spcPts val="0"/>
              </a:spcAft>
              <a:buFont typeface="Wingdings" pitchFamily="2" charset="2"/>
              <a:buChar char="§"/>
            </a:pPr>
            <a:r>
              <a:rPr lang="de-DE" sz="1600" dirty="0">
                <a:latin typeface="Calibri" pitchFamily="34" charset="0"/>
              </a:rPr>
              <a:t>aktuelle Immatrikulationsbescheinigung mit Angabe des Studiengangs</a:t>
            </a:r>
          </a:p>
          <a:p>
            <a:pPr marL="285750" indent="-285750">
              <a:lnSpc>
                <a:spcPct val="114000"/>
              </a:lnSpc>
              <a:spcBef>
                <a:spcPts val="0"/>
              </a:spcBef>
              <a:spcAft>
                <a:spcPts val="0"/>
              </a:spcAft>
              <a:buFont typeface="Wingdings" pitchFamily="2" charset="2"/>
              <a:buChar char="§"/>
            </a:pPr>
            <a:r>
              <a:rPr lang="de-DE" sz="1600" dirty="0">
                <a:latin typeface="Calibri" pitchFamily="34" charset="0"/>
              </a:rPr>
              <a:t>Zertifikat über Englischkenntnisse (TOEFL-Test mindestens Paper 550 bzw. Internet 90 oder IELTS mindestens 6.5); das Zertifikat darf zum Bewerbungszeitpunkt nicht älter als zwei Jahre sein.</a:t>
            </a:r>
          </a:p>
          <a:p>
            <a:pPr>
              <a:lnSpc>
                <a:spcPct val="114000"/>
              </a:lnSpc>
              <a:spcBef>
                <a:spcPts val="0"/>
              </a:spcBef>
              <a:spcAft>
                <a:spcPts val="0"/>
              </a:spcAft>
            </a:pPr>
            <a:endParaRPr lang="de-DE" sz="1800" dirty="0">
              <a:latin typeface="Calibri" pitchFamily="34" charset="0"/>
            </a:endParaRPr>
          </a:p>
          <a:p>
            <a:endParaRPr lang="de-DE" sz="1800" dirty="0"/>
          </a:p>
        </p:txBody>
      </p:sp>
    </p:spTree>
    <p:extLst>
      <p:ext uri="{BB962C8B-B14F-4D97-AF65-F5344CB8AC3E}">
        <p14:creationId xmlns:p14="http://schemas.microsoft.com/office/powerpoint/2010/main" val="1884330300"/>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866E2E-2730-4009-84D6-9C6C1EBDDB28}"/>
              </a:ext>
            </a:extLst>
          </p:cNvPr>
          <p:cNvSpPr>
            <a:spLocks noGrp="1"/>
          </p:cNvSpPr>
          <p:nvPr>
            <p:ph type="title"/>
          </p:nvPr>
        </p:nvSpPr>
        <p:spPr/>
        <p:txBody>
          <a:bodyPr/>
          <a:lstStyle/>
          <a:p>
            <a:r>
              <a:rPr lang="de-DE" sz="2800" dirty="0">
                <a:latin typeface="Calibri" panose="020F0502020204030204" pitchFamily="34" charset="0"/>
                <a:cs typeface="Calibri" panose="020F0502020204030204" pitchFamily="34" charset="0"/>
              </a:rPr>
              <a:t>Fragen?</a:t>
            </a:r>
          </a:p>
        </p:txBody>
      </p:sp>
      <p:sp>
        <p:nvSpPr>
          <p:cNvPr id="3" name="Inhaltsplatzhalter 2">
            <a:extLst>
              <a:ext uri="{FF2B5EF4-FFF2-40B4-BE49-F238E27FC236}">
                <a16:creationId xmlns:a16="http://schemas.microsoft.com/office/drawing/2014/main" id="{D0A6D878-2EB2-4ED4-AE13-801AD0D3B6F7}"/>
              </a:ext>
            </a:extLst>
          </p:cNvPr>
          <p:cNvSpPr>
            <a:spLocks noGrp="1"/>
          </p:cNvSpPr>
          <p:nvPr>
            <p:ph idx="1"/>
          </p:nvPr>
        </p:nvSpPr>
        <p:spPr/>
        <p:txBody>
          <a:bodyPr/>
          <a:lstStyle/>
          <a:p>
            <a:endParaRPr lang="de-DE" sz="2400" b="1" dirty="0">
              <a:latin typeface="Calibri" pitchFamily="34" charset="0"/>
            </a:endParaRPr>
          </a:p>
          <a:p>
            <a:r>
              <a:rPr lang="de-DE" sz="2400" b="1" dirty="0">
                <a:latin typeface="Calibri" pitchFamily="34" charset="0"/>
              </a:rPr>
              <a:t>ANTWORTEN! </a:t>
            </a:r>
            <a:br>
              <a:rPr lang="de-DE" sz="2000" b="1" dirty="0">
                <a:latin typeface="Calibri" pitchFamily="34" charset="0"/>
              </a:rPr>
            </a:br>
            <a:r>
              <a:rPr lang="de-DE" sz="2000" dirty="0">
                <a:latin typeface="Calibri" pitchFamily="34" charset="0"/>
              </a:rPr>
              <a:t>Erasmus-Koordinatorin: Carola Richter</a:t>
            </a:r>
            <a:br>
              <a:rPr lang="de-DE" sz="2000" dirty="0">
                <a:latin typeface="Calibri" pitchFamily="34" charset="0"/>
              </a:rPr>
            </a:br>
            <a:r>
              <a:rPr lang="de-DE" sz="2000" dirty="0">
                <a:latin typeface="Calibri" pitchFamily="34" charset="0"/>
              </a:rPr>
              <a:t>Email: </a:t>
            </a:r>
            <a:r>
              <a:rPr lang="de-DE" sz="2000" dirty="0">
                <a:latin typeface="Calibri" pitchFamily="34" charset="0"/>
                <a:hlinkClick r:id="rId2"/>
              </a:rPr>
              <a:t>erasmus@kommwiss.fu-berlin.de</a:t>
            </a:r>
            <a:br>
              <a:rPr lang="de-DE" sz="2000" dirty="0">
                <a:latin typeface="Calibri" pitchFamily="34" charset="0"/>
              </a:rPr>
            </a:br>
            <a:r>
              <a:rPr lang="de-DE" sz="2000" dirty="0">
                <a:latin typeface="Calibri" pitchFamily="34" charset="0"/>
              </a:rPr>
              <a:t>Telefon: 030 – 838 58898</a:t>
            </a:r>
            <a:br>
              <a:rPr lang="de-DE" sz="2000" dirty="0">
                <a:latin typeface="Calibri" pitchFamily="34" charset="0"/>
              </a:rPr>
            </a:br>
            <a:r>
              <a:rPr lang="de-DE" sz="2000" dirty="0">
                <a:latin typeface="Calibri" pitchFamily="34" charset="0"/>
              </a:rPr>
              <a:t>Sprechstunden online: </a:t>
            </a:r>
            <a:r>
              <a:rPr lang="de-DE" sz="2000" dirty="0">
                <a:latin typeface="Calibri" pitchFamily="34" charset="0"/>
                <a:hlinkClick r:id="rId3"/>
              </a:rPr>
              <a:t>https://docs.google.com/document/d/1kke6Lwh9CQAH2FCoDfXhJCWborbZPQ4wqhvf08_pwgU/edit</a:t>
            </a:r>
            <a:r>
              <a:rPr lang="de-DE" sz="2000" dirty="0">
                <a:latin typeface="Calibri" pitchFamily="34" charset="0"/>
              </a:rPr>
              <a:t> </a:t>
            </a:r>
            <a:br>
              <a:rPr lang="de-DE" sz="2000" b="1" dirty="0">
                <a:latin typeface="Calibri" pitchFamily="34" charset="0"/>
              </a:rPr>
            </a:br>
            <a:br>
              <a:rPr lang="de-DE" sz="2000" b="1" dirty="0">
                <a:latin typeface="Calibri" pitchFamily="34" charset="0"/>
              </a:rPr>
            </a:br>
            <a:endParaRPr lang="de-DE" sz="2000" dirty="0"/>
          </a:p>
        </p:txBody>
      </p:sp>
    </p:spTree>
    <p:extLst>
      <p:ext uri="{BB962C8B-B14F-4D97-AF65-F5344CB8AC3E}">
        <p14:creationId xmlns:p14="http://schemas.microsoft.com/office/powerpoint/2010/main" val="2015315090"/>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a:latin typeface="Calibri" panose="020F0502020204030204" pitchFamily="34" charset="0"/>
                <a:cs typeface="Calibri" panose="020F0502020204030204" pitchFamily="34" charset="0"/>
              </a:rPr>
              <a:t>Erasmus: Teilnahmebedingungen</a:t>
            </a:r>
          </a:p>
        </p:txBody>
      </p:sp>
      <p:sp>
        <p:nvSpPr>
          <p:cNvPr id="3" name="Inhaltsplatzhalter 2"/>
          <p:cNvSpPr>
            <a:spLocks noGrp="1"/>
          </p:cNvSpPr>
          <p:nvPr>
            <p:ph idx="1"/>
          </p:nvPr>
        </p:nvSpPr>
        <p:spPr/>
        <p:txBody>
          <a:bodyPr/>
          <a:lstStyle/>
          <a:p>
            <a:pPr marL="355600" indent="-355600">
              <a:lnSpc>
                <a:spcPct val="90000"/>
              </a:lnSpc>
              <a:spcAft>
                <a:spcPct val="15000"/>
              </a:spcAft>
              <a:buFont typeface="Wingdings" pitchFamily="2" charset="2"/>
              <a:buChar char="§"/>
            </a:pPr>
            <a:r>
              <a:rPr lang="de-DE" sz="1800" dirty="0">
                <a:latin typeface="Calibri" pitchFamily="34" charset="0"/>
              </a:rPr>
              <a:t>Vollimmatrikulation an der FU</a:t>
            </a:r>
          </a:p>
          <a:p>
            <a:pPr marL="355600" indent="-355600">
              <a:lnSpc>
                <a:spcPct val="90000"/>
              </a:lnSpc>
              <a:spcAft>
                <a:spcPct val="15000"/>
              </a:spcAft>
              <a:buFont typeface="Wingdings" pitchFamily="2" charset="2"/>
              <a:buChar char="§"/>
            </a:pPr>
            <a:r>
              <a:rPr lang="de-DE" sz="1800" dirty="0">
                <a:latin typeface="Calibri" pitchFamily="34" charset="0"/>
              </a:rPr>
              <a:t>Erasmus-Auslandsstudium darf pro Studienzyklus bis zu 12 Monate in Anspruch genommen werden </a:t>
            </a:r>
          </a:p>
          <a:p>
            <a:pPr marL="355600" indent="-355600">
              <a:lnSpc>
                <a:spcPct val="90000"/>
              </a:lnSpc>
              <a:spcAft>
                <a:spcPct val="15000"/>
              </a:spcAft>
              <a:buFont typeface="Wingdings" pitchFamily="2" charset="2"/>
              <a:buChar char="§"/>
            </a:pPr>
            <a:r>
              <a:rPr lang="de-DE" sz="1800" dirty="0">
                <a:latin typeface="Calibri" pitchFamily="34" charset="0"/>
                <a:sym typeface="Wingdings" panose="05000000000000000000" pitchFamily="2" charset="2"/>
              </a:rPr>
              <a:t>sowohl im Bachelor als auch im Master ins Ausland möglich</a:t>
            </a:r>
          </a:p>
          <a:p>
            <a:pPr marL="342900" indent="-342900">
              <a:lnSpc>
                <a:spcPct val="90000"/>
              </a:lnSpc>
              <a:spcAft>
                <a:spcPct val="15000"/>
              </a:spcAft>
              <a:buFont typeface="Wingdings"/>
              <a:buChar char="à"/>
            </a:pPr>
            <a:r>
              <a:rPr lang="de-DE" sz="1800" dirty="0">
                <a:latin typeface="Calibri" pitchFamily="34" charset="0"/>
                <a:sym typeface="Wingdings" panose="05000000000000000000" pitchFamily="2" charset="2"/>
              </a:rPr>
              <a:t>ggf. sogar 2x im Bachelor</a:t>
            </a:r>
          </a:p>
          <a:p>
            <a:pPr marL="342900" indent="-342900">
              <a:lnSpc>
                <a:spcPct val="90000"/>
              </a:lnSpc>
              <a:spcAft>
                <a:spcPct val="15000"/>
              </a:spcAft>
              <a:buFont typeface="Wingdings"/>
              <a:buChar char="à"/>
            </a:pPr>
            <a:r>
              <a:rPr lang="de-DE" sz="1800" dirty="0" err="1">
                <a:latin typeface="Calibri" pitchFamily="34" charset="0"/>
                <a:sym typeface="Wingdings" panose="05000000000000000000" pitchFamily="2" charset="2"/>
              </a:rPr>
              <a:t>PuK</a:t>
            </a:r>
            <a:r>
              <a:rPr lang="de-DE" sz="1800" dirty="0">
                <a:latin typeface="Calibri" pitchFamily="34" charset="0"/>
                <a:sym typeface="Wingdings" panose="05000000000000000000" pitchFamily="2" charset="2"/>
              </a:rPr>
              <a:t>: pro Standort 1 Semester</a:t>
            </a:r>
          </a:p>
          <a:p>
            <a:pPr marL="342900" indent="-342900">
              <a:lnSpc>
                <a:spcPct val="90000"/>
              </a:lnSpc>
              <a:spcAft>
                <a:spcPct val="15000"/>
              </a:spcAft>
              <a:buFont typeface="Wingdings"/>
              <a:buChar char="à"/>
            </a:pPr>
            <a:endParaRPr lang="de-DE" sz="1800" dirty="0">
              <a:latin typeface="Calibri" pitchFamily="34" charset="0"/>
            </a:endParaRPr>
          </a:p>
          <a:p>
            <a:pPr marL="355600" indent="-355600">
              <a:lnSpc>
                <a:spcPct val="90000"/>
              </a:lnSpc>
              <a:spcAft>
                <a:spcPct val="40000"/>
              </a:spcAft>
              <a:buFont typeface="Wingdings" pitchFamily="2" charset="2"/>
              <a:buChar char="§"/>
            </a:pPr>
            <a:r>
              <a:rPr lang="de-DE" sz="1800" dirty="0">
                <a:latin typeface="Calibri" pitchFamily="34" charset="0"/>
              </a:rPr>
              <a:t>Zusätzlich zum Erasmus-Studium kann ein Erasmus-Auslands-Praktikum absolviert werden</a:t>
            </a:r>
          </a:p>
          <a:p>
            <a:pPr marL="342900" indent="-342900">
              <a:lnSpc>
                <a:spcPct val="90000"/>
              </a:lnSpc>
              <a:spcAft>
                <a:spcPct val="40000"/>
              </a:spcAft>
              <a:buFont typeface="Wingdings" panose="05000000000000000000" pitchFamily="2" charset="2"/>
              <a:buChar char="à"/>
            </a:pPr>
            <a:r>
              <a:rPr lang="de-DE" sz="1800" dirty="0">
                <a:latin typeface="Calibri" pitchFamily="34" charset="0"/>
                <a:sym typeface="Wingdings" panose="05000000000000000000" pitchFamily="2" charset="2"/>
              </a:rPr>
              <a:t>Informationen dazu beim Erasmus+ Praktikumsbüro: </a:t>
            </a:r>
            <a:r>
              <a:rPr lang="de-DE" sz="1800" dirty="0">
                <a:solidFill>
                  <a:schemeClr val="accent1">
                    <a:lumMod val="25000"/>
                  </a:schemeClr>
                </a:solidFill>
                <a:latin typeface="Calibri" pitchFamily="34" charset="0"/>
                <a:sym typeface="Wingdings" panose="05000000000000000000" pitchFamily="2" charset="2"/>
                <a:hlinkClick r:id="rId2">
                  <a:extLst>
                    <a:ext uri="{A12FA001-AC4F-418D-AE19-62706E023703}">
                      <ahyp:hlinkClr xmlns:ahyp="http://schemas.microsoft.com/office/drawing/2018/hyperlinkcolor" val="tx"/>
                    </a:ext>
                  </a:extLst>
                </a:hlinkClick>
              </a:rPr>
              <a:t>http://www.fu-berlin.de/studium/international/studium_ausland/erasmus_praktikum/</a:t>
            </a:r>
            <a:r>
              <a:rPr lang="de-DE" sz="1800" dirty="0">
                <a:solidFill>
                  <a:schemeClr val="accent1">
                    <a:lumMod val="25000"/>
                  </a:schemeClr>
                </a:solidFill>
                <a:latin typeface="Calibri" pitchFamily="34" charset="0"/>
                <a:sym typeface="Wingdings" panose="05000000000000000000" pitchFamily="2" charset="2"/>
              </a:rPr>
              <a:t> </a:t>
            </a:r>
          </a:p>
          <a:p>
            <a:endParaRPr lang="de-DE" sz="1800" dirty="0"/>
          </a:p>
        </p:txBody>
      </p:sp>
    </p:spTree>
    <p:extLst>
      <p:ext uri="{BB962C8B-B14F-4D97-AF65-F5344CB8AC3E}">
        <p14:creationId xmlns:p14="http://schemas.microsoft.com/office/powerpoint/2010/main" val="1388444092"/>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8CA057-9814-47D7-8F59-69C65917E313}"/>
              </a:ext>
            </a:extLst>
          </p:cNvPr>
          <p:cNvSpPr>
            <a:spLocks noGrp="1"/>
          </p:cNvSpPr>
          <p:nvPr>
            <p:ph type="title"/>
          </p:nvPr>
        </p:nvSpPr>
        <p:spPr/>
        <p:txBody>
          <a:bodyPr/>
          <a:lstStyle/>
          <a:p>
            <a:r>
              <a:rPr lang="de-DE" sz="2800" dirty="0">
                <a:latin typeface="Calibri" panose="020F0502020204030204" pitchFamily="34" charset="0"/>
                <a:cs typeface="Calibri" panose="020F0502020204030204" pitchFamily="34" charset="0"/>
              </a:rPr>
              <a:t>Erasmus: Anforderungen an Studienleistungen</a:t>
            </a:r>
          </a:p>
        </p:txBody>
      </p:sp>
      <p:sp>
        <p:nvSpPr>
          <p:cNvPr id="3" name="Inhaltsplatzhalter 2">
            <a:extLst>
              <a:ext uri="{FF2B5EF4-FFF2-40B4-BE49-F238E27FC236}">
                <a16:creationId xmlns:a16="http://schemas.microsoft.com/office/drawing/2014/main" id="{8F5C78A9-CE9C-467C-88CC-21B66EB9EEB1}"/>
              </a:ext>
            </a:extLst>
          </p:cNvPr>
          <p:cNvSpPr>
            <a:spLocks noGrp="1"/>
          </p:cNvSpPr>
          <p:nvPr>
            <p:ph idx="1"/>
          </p:nvPr>
        </p:nvSpPr>
        <p:spPr/>
        <p:txBody>
          <a:bodyPr/>
          <a:lstStyle/>
          <a:p>
            <a:pPr marL="355600" indent="-355600">
              <a:lnSpc>
                <a:spcPct val="90000"/>
              </a:lnSpc>
              <a:spcAft>
                <a:spcPct val="15000"/>
              </a:spcAft>
              <a:buFont typeface="Wingdings" pitchFamily="2" charset="2"/>
              <a:buChar char="§"/>
            </a:pPr>
            <a:r>
              <a:rPr lang="de-DE" sz="1600" dirty="0">
                <a:latin typeface="Calibri" pitchFamily="34" charset="0"/>
              </a:rPr>
              <a:t>Beginn Erasmus-Studium frühestens im 3. Fachsemester           </a:t>
            </a:r>
          </a:p>
          <a:p>
            <a:pPr>
              <a:lnSpc>
                <a:spcPct val="90000"/>
              </a:lnSpc>
              <a:spcAft>
                <a:spcPct val="15000"/>
              </a:spcAft>
            </a:pPr>
            <a:r>
              <a:rPr lang="de-DE" sz="1600" dirty="0">
                <a:latin typeface="Calibri" pitchFamily="34" charset="0"/>
              </a:rPr>
              <a:t>       (Empfehlung für BA: 5. FS oder 6. FS, ggf. 4;  für MA: 3. oder 4. FS)</a:t>
            </a:r>
          </a:p>
          <a:p>
            <a:pPr marL="285750" indent="-285750">
              <a:lnSpc>
                <a:spcPct val="90000"/>
              </a:lnSpc>
              <a:spcAft>
                <a:spcPct val="15000"/>
              </a:spcAft>
              <a:buFont typeface="Wingdings" panose="05000000000000000000" pitchFamily="2" charset="2"/>
              <a:buChar char="à"/>
            </a:pPr>
            <a:r>
              <a:rPr lang="de-DE" sz="1600" dirty="0">
                <a:latin typeface="Calibri" pitchFamily="34" charset="0"/>
                <a:sym typeface="Wingdings" panose="05000000000000000000" pitchFamily="2" charset="2"/>
              </a:rPr>
              <a:t>Möglichst im Wintersemester gehen (für </a:t>
            </a:r>
            <a:r>
              <a:rPr lang="de-DE" sz="1600" dirty="0" err="1">
                <a:latin typeface="Calibri" pitchFamily="34" charset="0"/>
                <a:sym typeface="Wingdings" panose="05000000000000000000" pitchFamily="2" charset="2"/>
              </a:rPr>
              <a:t>SoSe</a:t>
            </a:r>
            <a:r>
              <a:rPr lang="de-DE" sz="1600" dirty="0">
                <a:latin typeface="Calibri" pitchFamily="34" charset="0"/>
                <a:sym typeface="Wingdings" panose="05000000000000000000" pitchFamily="2" charset="2"/>
              </a:rPr>
              <a:t> Überschneidungszeiten beachten!)</a:t>
            </a:r>
            <a:endParaRPr lang="de-DE" sz="1600" dirty="0">
              <a:latin typeface="Calibri" pitchFamily="34" charset="0"/>
            </a:endParaRPr>
          </a:p>
          <a:p>
            <a:pPr>
              <a:spcAft>
                <a:spcPct val="20000"/>
              </a:spcAft>
            </a:pPr>
            <a:r>
              <a:rPr lang="de-DE" sz="1600" b="1" dirty="0">
                <a:latin typeface="Calibri" pitchFamily="34" charset="0"/>
                <a:cs typeface="Calibri" pitchFamily="34" charset="0"/>
              </a:rPr>
              <a:t>Bachelor (PO 2013): </a:t>
            </a:r>
          </a:p>
          <a:p>
            <a:pPr marL="355600" indent="-355600">
              <a:spcAft>
                <a:spcPct val="20000"/>
              </a:spcAft>
              <a:buFont typeface="Wingdings" pitchFamily="2" charset="2"/>
              <a:buChar char="§"/>
            </a:pPr>
            <a:r>
              <a:rPr lang="de-DE" sz="1600" dirty="0">
                <a:latin typeface="Calibri" pitchFamily="34" charset="0"/>
                <a:cs typeface="Calibri" pitchFamily="34" charset="0"/>
              </a:rPr>
              <a:t>4. FS:  Medienwirkung bzw. </a:t>
            </a:r>
            <a:r>
              <a:rPr lang="de-DE" sz="1600" dirty="0" err="1">
                <a:latin typeface="Calibri" pitchFamily="34" charset="0"/>
                <a:cs typeface="Calibri" pitchFamily="34" charset="0"/>
              </a:rPr>
              <a:t>Journalismusforschung</a:t>
            </a:r>
            <a:r>
              <a:rPr lang="de-DE" sz="1600" dirty="0">
                <a:latin typeface="Calibri" pitchFamily="34" charset="0"/>
                <a:cs typeface="Calibri" pitchFamily="34" charset="0"/>
              </a:rPr>
              <a:t> / Organisationskommunikation </a:t>
            </a:r>
          </a:p>
          <a:p>
            <a:pPr marL="355600" indent="-355600">
              <a:spcAft>
                <a:spcPct val="20000"/>
              </a:spcAft>
              <a:buFont typeface="Wingdings" pitchFamily="2" charset="2"/>
              <a:buChar char="§"/>
            </a:pPr>
            <a:r>
              <a:rPr lang="de-DE" sz="1600" dirty="0">
                <a:latin typeface="Calibri" pitchFamily="34" charset="0"/>
                <a:cs typeface="Calibri" pitchFamily="34" charset="0"/>
              </a:rPr>
              <a:t>5. FS:  Medienpraxis bzw. Perspektiven öffentlicher Kommunikation </a:t>
            </a:r>
          </a:p>
          <a:p>
            <a:pPr marL="355600" indent="-355600">
              <a:spcAft>
                <a:spcPct val="20000"/>
              </a:spcAft>
              <a:buFont typeface="Wingdings" pitchFamily="2" charset="2"/>
              <a:buChar char="§"/>
            </a:pPr>
            <a:r>
              <a:rPr lang="de-DE" sz="1600" dirty="0">
                <a:latin typeface="Calibri" pitchFamily="34" charset="0"/>
                <a:cs typeface="Calibri" pitchFamily="34" charset="0"/>
              </a:rPr>
              <a:t>6. FS:  Bachelorarbeit (mit begleitendem Kolloquium)</a:t>
            </a:r>
          </a:p>
          <a:p>
            <a:pPr>
              <a:spcAft>
                <a:spcPct val="20000"/>
              </a:spcAft>
            </a:pPr>
            <a:r>
              <a:rPr lang="de-DE" sz="1600" b="1" dirty="0">
                <a:latin typeface="Calibri" pitchFamily="34" charset="0"/>
                <a:cs typeface="Calibri" pitchFamily="34" charset="0"/>
              </a:rPr>
              <a:t>Master (PO 2017): </a:t>
            </a:r>
          </a:p>
          <a:p>
            <a:pPr marL="355600" indent="-355600">
              <a:spcAft>
                <a:spcPct val="20000"/>
              </a:spcAft>
              <a:buFont typeface="Wingdings" pitchFamily="2" charset="2"/>
              <a:buChar char="§"/>
            </a:pPr>
            <a:r>
              <a:rPr lang="de-DE" sz="1600" dirty="0">
                <a:latin typeface="Calibri" pitchFamily="34" charset="0"/>
                <a:cs typeface="Calibri" pitchFamily="34" charset="0"/>
              </a:rPr>
              <a:t>3. FS: „Strategische Komm“ bzw. „Internationale /vergleichende Kommunikation“ bzw. Tauschmodul PoWi ODER „</a:t>
            </a:r>
            <a:r>
              <a:rPr lang="de-DE" sz="1600" dirty="0" err="1">
                <a:latin typeface="Calibri" pitchFamily="34" charset="0"/>
                <a:cs typeface="Calibri" pitchFamily="34" charset="0"/>
              </a:rPr>
              <a:t>Orgakomm</a:t>
            </a:r>
            <a:r>
              <a:rPr lang="de-DE" sz="1600" dirty="0">
                <a:latin typeface="Calibri" pitchFamily="34" charset="0"/>
                <a:cs typeface="Calibri" pitchFamily="34" charset="0"/>
              </a:rPr>
              <a:t>/PR“ bzw. „Aktuelle Herausforderungen“</a:t>
            </a:r>
          </a:p>
          <a:p>
            <a:pPr marL="355600" indent="-355600">
              <a:spcAft>
                <a:spcPct val="20000"/>
              </a:spcAft>
              <a:buFont typeface="Wingdings" pitchFamily="2" charset="2"/>
              <a:buChar char="§"/>
            </a:pPr>
            <a:r>
              <a:rPr lang="de-DE" sz="1600" dirty="0">
                <a:latin typeface="Calibri" pitchFamily="34" charset="0"/>
                <a:cs typeface="Calibri" pitchFamily="34" charset="0"/>
              </a:rPr>
              <a:t>4. FS: Masterarbeit (+begleitendes Forschungskolloquium)</a:t>
            </a:r>
          </a:p>
        </p:txBody>
      </p:sp>
    </p:spTree>
    <p:extLst>
      <p:ext uri="{BB962C8B-B14F-4D97-AF65-F5344CB8AC3E}">
        <p14:creationId xmlns:p14="http://schemas.microsoft.com/office/powerpoint/2010/main" val="1959301929"/>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636535-6BB1-45AE-982B-C19F99E5C9C0}"/>
              </a:ext>
            </a:extLst>
          </p:cNvPr>
          <p:cNvSpPr>
            <a:spLocks noGrp="1"/>
          </p:cNvSpPr>
          <p:nvPr>
            <p:ph type="title"/>
          </p:nvPr>
        </p:nvSpPr>
        <p:spPr/>
        <p:txBody>
          <a:bodyPr/>
          <a:lstStyle/>
          <a:p>
            <a:r>
              <a:rPr lang="de-DE" sz="2800" dirty="0">
                <a:latin typeface="Calibri" panose="020F0502020204030204" pitchFamily="34" charset="0"/>
                <a:cs typeface="Calibri" panose="020F0502020204030204" pitchFamily="34" charset="0"/>
              </a:rPr>
              <a:t>Erasmus: Bewerbungsfristen</a:t>
            </a:r>
          </a:p>
        </p:txBody>
      </p:sp>
      <p:sp>
        <p:nvSpPr>
          <p:cNvPr id="3" name="Inhaltsplatzhalter 2">
            <a:extLst>
              <a:ext uri="{FF2B5EF4-FFF2-40B4-BE49-F238E27FC236}">
                <a16:creationId xmlns:a16="http://schemas.microsoft.com/office/drawing/2014/main" id="{31F71545-EA7A-46BB-BC72-439ADD3228B7}"/>
              </a:ext>
            </a:extLst>
          </p:cNvPr>
          <p:cNvSpPr>
            <a:spLocks noGrp="1"/>
          </p:cNvSpPr>
          <p:nvPr>
            <p:ph idx="1"/>
          </p:nvPr>
        </p:nvSpPr>
        <p:spPr/>
        <p:txBody>
          <a:bodyPr/>
          <a:lstStyle/>
          <a:p>
            <a:r>
              <a:rPr lang="de-DE" sz="1800" b="1" dirty="0">
                <a:latin typeface="Calibri" pitchFamily="34" charset="0"/>
              </a:rPr>
              <a:t>...für Studierende des Instituts für Publizistik- und Kommunikationswissenschaft</a:t>
            </a:r>
            <a:endParaRPr lang="de-DE" sz="1800" dirty="0">
              <a:latin typeface="Calibri" pitchFamily="34" charset="0"/>
            </a:endParaRPr>
          </a:p>
          <a:p>
            <a:endParaRPr lang="de-DE" sz="1800" dirty="0">
              <a:latin typeface="Calibri" pitchFamily="34" charset="0"/>
            </a:endParaRPr>
          </a:p>
          <a:p>
            <a:pPr>
              <a:spcAft>
                <a:spcPts val="1200"/>
              </a:spcAft>
            </a:pPr>
            <a:r>
              <a:rPr lang="de-DE" sz="1800" dirty="0">
                <a:latin typeface="Calibri" pitchFamily="34" charset="0"/>
              </a:rPr>
              <a:t>Für das Wintersemester 2023/2024 + Sommersemester 2024:</a:t>
            </a:r>
          </a:p>
          <a:p>
            <a:r>
              <a:rPr lang="de-DE" sz="1800" dirty="0">
                <a:latin typeface="Calibri" pitchFamily="34" charset="0"/>
              </a:rPr>
              <a:t>bis</a:t>
            </a:r>
            <a:r>
              <a:rPr lang="de-DE" sz="1800" b="1" dirty="0">
                <a:latin typeface="Calibri" pitchFamily="34" charset="0"/>
              </a:rPr>
              <a:t> spätestens 31. Januar 2023</a:t>
            </a:r>
            <a:endParaRPr lang="de-DE" sz="1800" dirty="0">
              <a:latin typeface="Calibri" pitchFamily="34" charset="0"/>
            </a:endParaRPr>
          </a:p>
          <a:p>
            <a:endParaRPr lang="de-DE" sz="1800" dirty="0">
              <a:latin typeface="Calibri" pitchFamily="34" charset="0"/>
            </a:endParaRPr>
          </a:p>
          <a:p>
            <a:endParaRPr lang="de-DE" sz="1800" dirty="0">
              <a:latin typeface="Calibri" pitchFamily="34" charset="0"/>
            </a:endParaRPr>
          </a:p>
          <a:p>
            <a:pPr>
              <a:spcAft>
                <a:spcPts val="1200"/>
              </a:spcAft>
            </a:pPr>
            <a:r>
              <a:rPr lang="de-DE" sz="1800" dirty="0">
                <a:latin typeface="Calibri" pitchFamily="34" charset="0"/>
              </a:rPr>
              <a:t>Für noch freie Plätze des Sommersemesters 2024:</a:t>
            </a:r>
          </a:p>
          <a:p>
            <a:r>
              <a:rPr lang="de-DE" sz="1800" dirty="0">
                <a:latin typeface="Calibri" pitchFamily="34" charset="0"/>
              </a:rPr>
              <a:t>Zwischen 1. bis</a:t>
            </a:r>
            <a:r>
              <a:rPr lang="de-DE" sz="1800" b="1" dirty="0">
                <a:latin typeface="Calibri" pitchFamily="34" charset="0"/>
              </a:rPr>
              <a:t> spätestens 15. Mai 2023</a:t>
            </a:r>
            <a:endParaRPr lang="de-DE" sz="1800" b="1" u="sng" dirty="0">
              <a:latin typeface="Calibri" pitchFamily="34" charset="0"/>
            </a:endParaRPr>
          </a:p>
          <a:p>
            <a:endParaRPr lang="de-DE" sz="1400" dirty="0">
              <a:latin typeface="Calibri" pitchFamily="34" charset="0"/>
            </a:endParaRPr>
          </a:p>
          <a:p>
            <a:endParaRPr lang="de-DE" sz="1400" dirty="0"/>
          </a:p>
        </p:txBody>
      </p:sp>
      <p:cxnSp>
        <p:nvCxnSpPr>
          <p:cNvPr id="5" name="Gerade Verbindung 2">
            <a:extLst>
              <a:ext uri="{FF2B5EF4-FFF2-40B4-BE49-F238E27FC236}">
                <a16:creationId xmlns:a16="http://schemas.microsoft.com/office/drawing/2014/main" id="{C8AB7761-AD9C-4B70-B2F9-1E2ADB2366F0}"/>
              </a:ext>
            </a:extLst>
          </p:cNvPr>
          <p:cNvCxnSpPr/>
          <p:nvPr/>
        </p:nvCxnSpPr>
        <p:spPr bwMode="auto">
          <a:xfrm>
            <a:off x="250825" y="3074670"/>
            <a:ext cx="510401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6" name="Picture 5">
            <a:extLst>
              <a:ext uri="{FF2B5EF4-FFF2-40B4-BE49-F238E27FC236}">
                <a16:creationId xmlns:a16="http://schemas.microsoft.com/office/drawing/2014/main" id="{67ADE73A-71CA-470B-94B6-93C95A05C7E2}"/>
              </a:ext>
            </a:extLst>
          </p:cNvPr>
          <p:cNvPicPr>
            <a:picLocks noChangeAspect="1" noChangeArrowheads="1"/>
          </p:cNvPicPr>
          <p:nvPr/>
        </p:nvPicPr>
        <p:blipFill>
          <a:blip r:embed="rId2"/>
          <a:srcRect/>
          <a:stretch>
            <a:fillRect/>
          </a:stretch>
        </p:blipFill>
        <p:spPr bwMode="auto">
          <a:xfrm>
            <a:off x="5442404" y="3148003"/>
            <a:ext cx="3248549" cy="1285884"/>
          </a:xfrm>
          <a:prstGeom prst="rect">
            <a:avLst/>
          </a:prstGeom>
          <a:noFill/>
          <a:ln w="9525">
            <a:noFill/>
            <a:miter lim="800000"/>
            <a:headEnd/>
            <a:tailEnd/>
          </a:ln>
          <a:effectLst/>
        </p:spPr>
      </p:pic>
    </p:spTree>
    <p:extLst>
      <p:ext uri="{BB962C8B-B14F-4D97-AF65-F5344CB8AC3E}">
        <p14:creationId xmlns:p14="http://schemas.microsoft.com/office/powerpoint/2010/main" val="58550846"/>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8320DA-4B1A-47DE-A0D1-FA2F9790E44F}"/>
              </a:ext>
            </a:extLst>
          </p:cNvPr>
          <p:cNvSpPr>
            <a:spLocks noGrp="1"/>
          </p:cNvSpPr>
          <p:nvPr>
            <p:ph type="title"/>
          </p:nvPr>
        </p:nvSpPr>
        <p:spPr/>
        <p:txBody>
          <a:bodyPr/>
          <a:lstStyle/>
          <a:p>
            <a:r>
              <a:rPr lang="de-DE" sz="2800" dirty="0">
                <a:latin typeface="Calibri" panose="020F0502020204030204" pitchFamily="34" charset="0"/>
                <a:cs typeface="Calibri" panose="020F0502020204030204" pitchFamily="34" charset="0"/>
              </a:rPr>
              <a:t>Erasmus: Bewerbungsunterlagen</a:t>
            </a:r>
            <a:endParaRPr lang="de-DE" sz="2800" dirty="0"/>
          </a:p>
        </p:txBody>
      </p:sp>
      <p:sp>
        <p:nvSpPr>
          <p:cNvPr id="3" name="Inhaltsplatzhalter 2">
            <a:extLst>
              <a:ext uri="{FF2B5EF4-FFF2-40B4-BE49-F238E27FC236}">
                <a16:creationId xmlns:a16="http://schemas.microsoft.com/office/drawing/2014/main" id="{AA4608F3-E4F9-4BBE-927B-1DA46555B8CE}"/>
              </a:ext>
            </a:extLst>
          </p:cNvPr>
          <p:cNvSpPr>
            <a:spLocks noGrp="1"/>
          </p:cNvSpPr>
          <p:nvPr>
            <p:ph idx="1"/>
          </p:nvPr>
        </p:nvSpPr>
        <p:spPr/>
        <p:txBody>
          <a:bodyPr/>
          <a:lstStyle/>
          <a:p>
            <a:pPr marL="342900" indent="-342900">
              <a:buFont typeface="Wingdings" panose="05000000000000000000" pitchFamily="2" charset="2"/>
              <a:buChar char="§"/>
            </a:pPr>
            <a:r>
              <a:rPr lang="de-DE" sz="1600" dirty="0">
                <a:latin typeface="Calibri" panose="020F0502020204030204" pitchFamily="34" charset="0"/>
                <a:cs typeface="Calibri" panose="020F0502020204030204" pitchFamily="34" charset="0"/>
              </a:rPr>
              <a:t>Online-Bewerbung über </a:t>
            </a:r>
            <a:r>
              <a:rPr lang="de-DE" sz="1600" dirty="0" err="1">
                <a:latin typeface="Calibri" panose="020F0502020204030204" pitchFamily="34" charset="0"/>
                <a:cs typeface="Calibri" panose="020F0502020204030204" pitchFamily="34" charset="0"/>
              </a:rPr>
              <a:t>MoveOn</a:t>
            </a:r>
            <a:r>
              <a:rPr lang="de-DE" sz="1600" dirty="0">
                <a:latin typeface="Calibri" panose="020F0502020204030204" pitchFamily="34" charset="0"/>
                <a:cs typeface="Calibri" panose="020F0502020204030204" pitchFamily="34" charset="0"/>
              </a:rPr>
              <a:t> </a:t>
            </a:r>
          </a:p>
          <a:p>
            <a:r>
              <a:rPr lang="de-DE" sz="1600" dirty="0">
                <a:latin typeface="Calibri" panose="020F0502020204030204" pitchFamily="34" charset="0"/>
                <a:cs typeface="Calibri" panose="020F0502020204030204" pitchFamily="34" charset="0"/>
                <a:hlinkClick r:id="rId2"/>
              </a:rPr>
              <a:t>https://fuberlin.moveon4.de/locallogin/587268d285fb96d8253eb7d5/deu</a:t>
            </a:r>
            <a:r>
              <a:rPr lang="de-DE" sz="1600" dirty="0">
                <a:latin typeface="Calibri" panose="020F0502020204030204" pitchFamily="34" charset="0"/>
                <a:cs typeface="Calibri" panose="020F0502020204030204" pitchFamily="34" charset="0"/>
              </a:rPr>
              <a:t> </a:t>
            </a:r>
          </a:p>
          <a:p>
            <a:pPr>
              <a:spcAft>
                <a:spcPct val="20000"/>
              </a:spcAft>
            </a:pPr>
            <a:r>
              <a:rPr lang="de-DE" sz="1600" dirty="0">
                <a:latin typeface="Calibri" panose="020F0502020204030204" pitchFamily="34" charset="0"/>
                <a:cs typeface="Calibri" panose="020F0502020204030204" pitchFamily="34" charset="0"/>
                <a:sym typeface="Wingdings" pitchFamily="2" charset="2"/>
              </a:rPr>
              <a:t> absenden! und als </a:t>
            </a:r>
            <a:r>
              <a:rPr lang="de-DE" sz="1600" dirty="0" err="1">
                <a:latin typeface="Calibri" panose="020F0502020204030204" pitchFamily="34" charset="0"/>
                <a:cs typeface="Calibri" panose="020F0502020204030204" pitchFamily="34" charset="0"/>
                <a:sym typeface="Wingdings" pitchFamily="2" charset="2"/>
              </a:rPr>
              <a:t>pdf</a:t>
            </a:r>
            <a:r>
              <a:rPr lang="de-DE" sz="1600" dirty="0">
                <a:latin typeface="Calibri" panose="020F0502020204030204" pitchFamily="34" charset="0"/>
                <a:cs typeface="Calibri" panose="020F0502020204030204" pitchFamily="34" charset="0"/>
                <a:sym typeface="Wingdings" pitchFamily="2" charset="2"/>
              </a:rPr>
              <a:t>-Dokument einreichen</a:t>
            </a:r>
          </a:p>
          <a:p>
            <a:pPr marL="355600" indent="-355600">
              <a:spcAft>
                <a:spcPct val="20000"/>
              </a:spcAft>
              <a:buFont typeface="Wingdings" pitchFamily="2" charset="2"/>
              <a:buChar char="§"/>
            </a:pPr>
            <a:r>
              <a:rPr lang="de-DE" sz="1600" dirty="0">
                <a:latin typeface="Calibri" panose="020F0502020204030204" pitchFamily="34" charset="0"/>
                <a:cs typeface="Calibri" panose="020F0502020204030204" pitchFamily="34" charset="0"/>
              </a:rPr>
              <a:t>Tabellarischer Lebenslauf mit Bild</a:t>
            </a:r>
          </a:p>
          <a:p>
            <a:pPr marL="355600" indent="-355600">
              <a:buFont typeface="Wingdings" pitchFamily="2" charset="2"/>
              <a:buChar char="§"/>
            </a:pPr>
            <a:r>
              <a:rPr lang="de-DE" sz="1600" dirty="0">
                <a:latin typeface="Calibri" panose="020F0502020204030204" pitchFamily="34" charset="0"/>
                <a:cs typeface="Calibri" panose="020F0502020204030204" pitchFamily="34" charset="0"/>
              </a:rPr>
              <a:t>Immatrikulationsbescheinigung mit Angabe des Studiengangs</a:t>
            </a:r>
          </a:p>
          <a:p>
            <a:pPr marL="355600" indent="-355600">
              <a:buFont typeface="Wingdings" pitchFamily="2" charset="2"/>
              <a:buChar char="§"/>
            </a:pPr>
            <a:r>
              <a:rPr lang="de-DE" sz="1600" dirty="0">
                <a:latin typeface="Calibri" panose="020F0502020204030204" pitchFamily="34" charset="0"/>
                <a:cs typeface="Calibri" panose="020F0502020204030204" pitchFamily="34" charset="0"/>
              </a:rPr>
              <a:t>Übersicht über das bisherige Studium (Campus-Management)</a:t>
            </a:r>
          </a:p>
          <a:p>
            <a:pPr marL="355600" indent="-355600">
              <a:buFont typeface="Wingdings" pitchFamily="2" charset="2"/>
              <a:buChar char="§"/>
            </a:pPr>
            <a:r>
              <a:rPr lang="de-DE" sz="1600" dirty="0">
                <a:latin typeface="Calibri" panose="020F0502020204030204" pitchFamily="34" charset="0"/>
                <a:cs typeface="Calibri" panose="020F0502020204030204" pitchFamily="34" charset="0"/>
              </a:rPr>
              <a:t>Kopie des Abiturzeugnisses (bei Master: + BA-Zeugnis)</a:t>
            </a:r>
          </a:p>
          <a:p>
            <a:pPr marL="355600" indent="-355600">
              <a:buFont typeface="Wingdings" pitchFamily="2" charset="2"/>
              <a:buChar char="§"/>
            </a:pPr>
            <a:r>
              <a:rPr lang="de-DE" sz="1600" dirty="0">
                <a:latin typeface="Calibri" panose="020F0502020204030204" pitchFamily="34" charset="0"/>
                <a:cs typeface="Calibri" panose="020F0502020204030204" pitchFamily="34" charset="0"/>
              </a:rPr>
              <a:t>Sprachnachweis für die jeweilige Unterrichtssprache </a:t>
            </a:r>
          </a:p>
          <a:p>
            <a:pPr marL="355600" indent="-355600">
              <a:buFont typeface="Wingdings" pitchFamily="2" charset="2"/>
              <a:buChar char="§"/>
            </a:pPr>
            <a:r>
              <a:rPr lang="de-DE" sz="1600" dirty="0">
                <a:latin typeface="Calibri" panose="020F0502020204030204" pitchFamily="34" charset="0"/>
                <a:cs typeface="Calibri" panose="020F0502020204030204" pitchFamily="34" charset="0"/>
              </a:rPr>
              <a:t>Motivationsschreiben </a:t>
            </a:r>
            <a:r>
              <a:rPr lang="de-DE" sz="1600" b="1" i="1" dirty="0">
                <a:latin typeface="Calibri" panose="020F0502020204030204" pitchFamily="34" charset="0"/>
                <a:cs typeface="Calibri" panose="020F0502020204030204" pitchFamily="34" charset="0"/>
              </a:rPr>
              <a:t>für die erste Präferenz </a:t>
            </a:r>
            <a:r>
              <a:rPr lang="de-DE" sz="1600" dirty="0">
                <a:latin typeface="Calibri" panose="020F0502020204030204" pitchFamily="34" charset="0"/>
                <a:cs typeface="Calibri" panose="020F0502020204030204" pitchFamily="34" charset="0"/>
              </a:rPr>
              <a:t>(ca. 2-3 Seiten), in deutsch + in der Unterrichtssprache der gewünschten Universität</a:t>
            </a:r>
          </a:p>
          <a:p>
            <a:pPr marL="355600" indent="-355600"/>
            <a:r>
              <a:rPr lang="de-DE" sz="1600" dirty="0">
                <a:latin typeface="Calibri" panose="020F0502020204030204" pitchFamily="34" charset="0"/>
                <a:cs typeface="Calibri" panose="020F0502020204030204" pitchFamily="34" charset="0"/>
              </a:rPr>
              <a:t>Digital einreichen bei: Prof. Dr. Carola Richter (Erasmus-Koordinatorin am </a:t>
            </a:r>
            <a:r>
              <a:rPr lang="de-DE" sz="1600" dirty="0" err="1">
                <a:latin typeface="Calibri" panose="020F0502020204030204" pitchFamily="34" charset="0"/>
                <a:cs typeface="Calibri" panose="020F0502020204030204" pitchFamily="34" charset="0"/>
              </a:rPr>
              <a:t>IfPuK</a:t>
            </a:r>
            <a:r>
              <a:rPr lang="de-DE" sz="1600" dirty="0">
                <a:latin typeface="Calibri" panose="020F0502020204030204" pitchFamily="34" charset="0"/>
                <a:cs typeface="Calibri" panose="020F0502020204030204" pitchFamily="34" charset="0"/>
              </a:rPr>
              <a:t>) als 1 Sammel-PDF über </a:t>
            </a:r>
            <a:r>
              <a:rPr lang="de-DE" sz="1600" dirty="0">
                <a:latin typeface="Calibri" panose="020F0502020204030204" pitchFamily="34" charset="0"/>
                <a:cs typeface="Calibri" panose="020F0502020204030204" pitchFamily="34" charset="0"/>
                <a:hlinkClick r:id="rId3"/>
              </a:rPr>
              <a:t>erasmus@kommwiss.fu-berlin.de</a:t>
            </a:r>
            <a:r>
              <a:rPr lang="de-DE" sz="1600" dirty="0">
                <a:latin typeface="Calibri" panose="020F0502020204030204" pitchFamily="34" charset="0"/>
                <a:cs typeface="Calibri" panose="020F0502020204030204" pitchFamily="34" charset="0"/>
              </a:rPr>
              <a:t> </a:t>
            </a:r>
          </a:p>
          <a:p>
            <a:pPr marL="355600" indent="-355600"/>
            <a:r>
              <a:rPr lang="de-DE" sz="1600" b="1" dirty="0">
                <a:latin typeface="Calibri" panose="020F0502020204030204" pitchFamily="34" charset="0"/>
                <a:cs typeface="Calibri" panose="020F0502020204030204" pitchFamily="34" charset="0"/>
                <a:sym typeface="Wingdings" pitchFamily="2" charset="2"/>
              </a:rPr>
              <a:t>	</a:t>
            </a:r>
            <a:endParaRPr lang="de-DE" sz="1600" dirty="0">
              <a:latin typeface="Calibri" panose="020F0502020204030204" pitchFamily="34" charset="0"/>
              <a:cs typeface="Calibri" panose="020F0502020204030204" pitchFamily="34" charset="0"/>
            </a:endParaRPr>
          </a:p>
          <a:p>
            <a:endParaRPr lang="de-DE"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4572188"/>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27BE76-8E3B-438F-B077-770D81938F0B}"/>
              </a:ext>
            </a:extLst>
          </p:cNvPr>
          <p:cNvSpPr>
            <a:spLocks noGrp="1"/>
          </p:cNvSpPr>
          <p:nvPr>
            <p:ph type="title"/>
          </p:nvPr>
        </p:nvSpPr>
        <p:spPr/>
        <p:txBody>
          <a:bodyPr/>
          <a:lstStyle/>
          <a:p>
            <a:r>
              <a:rPr lang="de-DE" sz="2800" dirty="0">
                <a:latin typeface="Calibri" panose="020F0502020204030204" pitchFamily="34" charset="0"/>
                <a:cs typeface="Calibri" panose="020F0502020204030204" pitchFamily="34" charset="0"/>
              </a:rPr>
              <a:t>Sprachtests des Sprachenzentrums</a:t>
            </a:r>
          </a:p>
        </p:txBody>
      </p:sp>
      <p:sp>
        <p:nvSpPr>
          <p:cNvPr id="3" name="Inhaltsplatzhalter 2">
            <a:extLst>
              <a:ext uri="{FF2B5EF4-FFF2-40B4-BE49-F238E27FC236}">
                <a16:creationId xmlns:a16="http://schemas.microsoft.com/office/drawing/2014/main" id="{00FC81C3-633F-413F-8680-C659BB1A94C6}"/>
              </a:ext>
            </a:extLst>
          </p:cNvPr>
          <p:cNvSpPr>
            <a:spLocks noGrp="1"/>
          </p:cNvSpPr>
          <p:nvPr>
            <p:ph idx="1"/>
          </p:nvPr>
        </p:nvSpPr>
        <p:spPr/>
        <p:txBody>
          <a:bodyPr/>
          <a:lstStyle/>
          <a:p>
            <a:pPr>
              <a:spcAft>
                <a:spcPts val="1200"/>
              </a:spcAft>
            </a:pPr>
            <a:r>
              <a:rPr lang="de-DE" sz="1400" dirty="0">
                <a:solidFill>
                  <a:srgbClr val="FF3300"/>
                </a:solidFill>
                <a:latin typeface="Calibri" panose="020F0502020204030204" pitchFamily="34" charset="0"/>
                <a:cs typeface="Calibri" panose="020F0502020204030204" pitchFamily="34" charset="0"/>
              </a:rPr>
              <a:t>Englisch</a:t>
            </a:r>
            <a:r>
              <a:rPr lang="de-DE" sz="1400" dirty="0">
                <a:latin typeface="Calibri" panose="020F0502020204030204" pitchFamily="34" charset="0"/>
                <a:cs typeface="Calibri" panose="020F0502020204030204" pitchFamily="34" charset="0"/>
              </a:rPr>
              <a:t>:</a:t>
            </a:r>
            <a:r>
              <a:rPr lang="de-DE" sz="1400" b="1" i="1" dirty="0">
                <a:latin typeface="Calibri" panose="020F0502020204030204" pitchFamily="34" charset="0"/>
                <a:cs typeface="Calibri" panose="020F0502020204030204" pitchFamily="34" charset="0"/>
              </a:rPr>
              <a:t> </a:t>
            </a:r>
            <a:r>
              <a:rPr lang="de-DE" sz="1400" dirty="0">
                <a:latin typeface="Calibri" panose="020F0502020204030204" pitchFamily="34" charset="0"/>
                <a:cs typeface="Calibri" panose="020F0502020204030204" pitchFamily="34" charset="0"/>
              </a:rPr>
              <a:t>Die Termine werden durch das Sekretariat des Sprachenzentrums vergeben. Studierende sollen sich bitte rechtzeitig mit Angabe der spätesten Abgabe- bzw. Nachreichfrist für das Sprachzeugnis an das Sekretariat wenden. E-Mail: sprachenzentrum@fu-berlin.de, Tel.: 030/83854504 (Mo, Mi, Fr 10:00-13:00 Uhr)</a:t>
            </a:r>
          </a:p>
          <a:p>
            <a:pPr>
              <a:spcAft>
                <a:spcPts val="0"/>
              </a:spcAft>
            </a:pPr>
            <a:r>
              <a:rPr lang="de-DE" sz="1400" dirty="0">
                <a:solidFill>
                  <a:srgbClr val="FF3300"/>
                </a:solidFill>
                <a:latin typeface="Calibri" panose="020F0502020204030204" pitchFamily="34" charset="0"/>
                <a:cs typeface="Calibri" panose="020F0502020204030204" pitchFamily="34" charset="0"/>
              </a:rPr>
              <a:t>Französisch</a:t>
            </a:r>
            <a:r>
              <a:rPr lang="de-DE" sz="1400" dirty="0">
                <a:latin typeface="Calibri" panose="020F0502020204030204" pitchFamily="34" charset="0"/>
                <a:cs typeface="Calibri" panose="020F0502020204030204" pitchFamily="34" charset="0"/>
              </a:rPr>
              <a:t>: ein Prüfungstermin je Semester (</a:t>
            </a:r>
            <a:r>
              <a:rPr lang="de-DE" sz="1400" dirty="0" err="1">
                <a:latin typeface="Calibri" panose="020F0502020204030204" pitchFamily="34" charset="0"/>
                <a:cs typeface="Calibri" panose="020F0502020204030204" pitchFamily="34" charset="0"/>
              </a:rPr>
              <a:t>WiSe</a:t>
            </a:r>
            <a:r>
              <a:rPr lang="de-DE" sz="1400" dirty="0">
                <a:latin typeface="Calibri" panose="020F0502020204030204" pitchFamily="34" charset="0"/>
                <a:cs typeface="Calibri" panose="020F0502020204030204" pitchFamily="34" charset="0"/>
              </a:rPr>
              <a:t>: 06.01.2023, </a:t>
            </a:r>
            <a:r>
              <a:rPr lang="de-DE" sz="1400" dirty="0" err="1">
                <a:latin typeface="Calibri" panose="020F0502020204030204" pitchFamily="34" charset="0"/>
                <a:cs typeface="Calibri" panose="020F0502020204030204" pitchFamily="34" charset="0"/>
              </a:rPr>
              <a:t>SoSe</a:t>
            </a:r>
            <a:r>
              <a:rPr lang="de-DE" sz="1400" dirty="0">
                <a:latin typeface="Calibri" panose="020F0502020204030204" pitchFamily="34" charset="0"/>
                <a:cs typeface="Calibri" panose="020F0502020204030204" pitchFamily="34" charset="0"/>
              </a:rPr>
              <a:t>: Mai &gt; Info ab Mitte April), zuerst schriftlicher, dann später mündlicher Teil. Anmeldung über ein Formular per E-Mail erforderlich. </a:t>
            </a:r>
          </a:p>
          <a:p>
            <a:pPr>
              <a:spcAft>
                <a:spcPts val="1200"/>
              </a:spcAft>
            </a:pPr>
            <a:r>
              <a:rPr lang="de-DE" sz="1400" dirty="0">
                <a:latin typeface="Calibri" panose="020F0502020204030204" pitchFamily="34" charset="0"/>
                <a:cs typeface="Calibri" panose="020F0502020204030204" pitchFamily="34" charset="0"/>
              </a:rPr>
              <a:t>Der Test ist nur für Studierende, die keinen Sprachkurs am Sprachenzentrum der FU Berlin belegen oder belegt haben. Wer einen Sprachkurs an der FU Berlin besucht (hat), kann sich von der Sprachbereichskoordination einen Sprachnachweis erstellen lassen, ohne einen zusätzlichen Test abzulegen. </a:t>
            </a:r>
          </a:p>
          <a:p>
            <a:r>
              <a:rPr lang="de-DE" sz="1400" dirty="0">
                <a:solidFill>
                  <a:srgbClr val="FF3300"/>
                </a:solidFill>
                <a:latin typeface="Calibri" panose="020F0502020204030204" pitchFamily="34" charset="0"/>
                <a:cs typeface="Calibri" panose="020F0502020204030204" pitchFamily="34" charset="0"/>
              </a:rPr>
              <a:t>Spanisch</a:t>
            </a:r>
            <a:r>
              <a:rPr lang="de-DE" sz="1400" dirty="0">
                <a:latin typeface="Calibri" panose="020F0502020204030204" pitchFamily="34" charset="0"/>
                <a:cs typeface="Calibri" panose="020F0502020204030204" pitchFamily="34" charset="0"/>
              </a:rPr>
              <a:t>: 10.01.2023 oder 09.05.2023, schriftlicher und mündlicher Test </a:t>
            </a:r>
          </a:p>
          <a:p>
            <a:r>
              <a:rPr lang="de-DE" sz="1400" dirty="0">
                <a:latin typeface="Calibri" panose="020F0502020204030204" pitchFamily="34" charset="0"/>
                <a:cs typeface="Calibri" panose="020F0502020204030204" pitchFamily="34" charset="0"/>
              </a:rPr>
              <a:t>Der Test ist nur für Studierende, die keinen Sprachkurs am Sprachenzentrum der FU Berlin belegen oder belegt haben. Wer einen Sprachkurs an der FU Berlin besucht (hat), kann sich von der Sprachbereichskoordination einen Sprachnachweis erstellen lassen, ohne einen zusätzlichen Test abzulegen. </a:t>
            </a:r>
          </a:p>
          <a:p>
            <a:r>
              <a:rPr lang="de-DE" sz="1400" dirty="0">
                <a:latin typeface="Calibri" panose="020F0502020204030204" pitchFamily="34" charset="0"/>
                <a:cs typeface="Calibri" panose="020F0502020204030204" pitchFamily="34" charset="0"/>
              </a:rPr>
              <a:t>Weitere Informationen zu den zentralen Sprachtests finden Sie auf der Internetseite des Sprachenzentrums unter </a:t>
            </a:r>
            <a:r>
              <a:rPr lang="de-DE" sz="1400" dirty="0">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http://www.sprachenzentrum.fu-berlin.de/sprachtests/sprachzeugnis/index.html</a:t>
            </a:r>
            <a:r>
              <a:rPr lang="de-DE" sz="1400" dirty="0">
                <a:latin typeface="Calibri" panose="020F0502020204030204" pitchFamily="34" charset="0"/>
                <a:cs typeface="Calibri" panose="020F0502020204030204" pitchFamily="34" charset="0"/>
              </a:rPr>
              <a:t>.</a:t>
            </a:r>
          </a:p>
          <a:p>
            <a:pPr marL="355600" indent="-355600"/>
            <a:endParaRPr lang="de-DE" sz="1400" dirty="0">
              <a:latin typeface="Calibri" pitchFamily="34" charset="0"/>
            </a:endParaRPr>
          </a:p>
          <a:p>
            <a:endParaRPr lang="de-DE" sz="1400" dirty="0"/>
          </a:p>
        </p:txBody>
      </p:sp>
    </p:spTree>
    <p:extLst>
      <p:ext uri="{BB962C8B-B14F-4D97-AF65-F5344CB8AC3E}">
        <p14:creationId xmlns:p14="http://schemas.microsoft.com/office/powerpoint/2010/main" val="4029654634"/>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592108-89CB-4388-A8FA-15716D23E13A}"/>
              </a:ext>
            </a:extLst>
          </p:cNvPr>
          <p:cNvSpPr>
            <a:spLocks noGrp="1"/>
          </p:cNvSpPr>
          <p:nvPr>
            <p:ph type="title"/>
          </p:nvPr>
        </p:nvSpPr>
        <p:spPr/>
        <p:txBody>
          <a:bodyPr/>
          <a:lstStyle/>
          <a:p>
            <a:r>
              <a:rPr lang="de-DE" sz="2800" dirty="0">
                <a:latin typeface="Calibri" panose="020F0502020204030204" pitchFamily="34" charset="0"/>
                <a:cs typeface="Calibri" panose="020F0502020204030204" pitchFamily="34" charset="0"/>
              </a:rPr>
              <a:t>Erasmus: Auswahlkriterien (Rangfolge)</a:t>
            </a:r>
            <a:endParaRPr lang="de-DE" sz="2800" dirty="0"/>
          </a:p>
        </p:txBody>
      </p:sp>
      <p:sp>
        <p:nvSpPr>
          <p:cNvPr id="3" name="Inhaltsplatzhalter 2">
            <a:extLst>
              <a:ext uri="{FF2B5EF4-FFF2-40B4-BE49-F238E27FC236}">
                <a16:creationId xmlns:a16="http://schemas.microsoft.com/office/drawing/2014/main" id="{2DFBE759-BE99-423D-8E73-A5D06889BB7F}"/>
              </a:ext>
            </a:extLst>
          </p:cNvPr>
          <p:cNvSpPr>
            <a:spLocks noGrp="1"/>
          </p:cNvSpPr>
          <p:nvPr>
            <p:ph idx="1"/>
          </p:nvPr>
        </p:nvSpPr>
        <p:spPr/>
        <p:txBody>
          <a:bodyPr/>
          <a:lstStyle/>
          <a:p>
            <a:pPr marL="457200" indent="-457200">
              <a:spcAft>
                <a:spcPct val="20000"/>
              </a:spcAft>
              <a:buFont typeface="+mj-lt"/>
              <a:buAutoNum type="arabicPeriod"/>
            </a:pPr>
            <a:r>
              <a:rPr lang="de-DE" sz="1800" dirty="0">
                <a:latin typeface="Calibri" pitchFamily="34" charset="0"/>
              </a:rPr>
              <a:t>Qualität des Motivationsschreibens (Kenntnis des Programms an der Partneruniversität? Wie ist das Studienvorhaben mit den eigenen Studienschwerpunkten kompatibel? Sind die Herausforderungen des Auslandsstudiums bewusst und wie wird damit umgegangen?)</a:t>
            </a:r>
          </a:p>
          <a:p>
            <a:pPr marL="457200" indent="-457200">
              <a:spcAft>
                <a:spcPct val="20000"/>
              </a:spcAft>
              <a:buFont typeface="+mj-lt"/>
              <a:buAutoNum type="arabicPeriod"/>
            </a:pPr>
            <a:r>
              <a:rPr lang="de-DE" sz="1800" dirty="0">
                <a:latin typeface="Calibri" pitchFamily="34" charset="0"/>
              </a:rPr>
              <a:t>Individuelle Studienleistungen (bisherige Noten und Umfang der absolvierten Module)</a:t>
            </a:r>
          </a:p>
          <a:p>
            <a:pPr marL="457200" indent="-457200">
              <a:spcAft>
                <a:spcPct val="20000"/>
              </a:spcAft>
              <a:buFont typeface="+mj-lt"/>
              <a:buAutoNum type="arabicPeriod"/>
            </a:pPr>
            <a:r>
              <a:rPr lang="de-DE" sz="1800" dirty="0">
                <a:latin typeface="Calibri" pitchFamily="34" charset="0"/>
              </a:rPr>
              <a:t>Sprachkompetenz (Niveau, Bereitschaft zum Lernen)</a:t>
            </a:r>
          </a:p>
          <a:p>
            <a:pPr marL="457200" indent="-457200">
              <a:spcAft>
                <a:spcPct val="20000"/>
              </a:spcAft>
              <a:buFont typeface="+mj-lt"/>
              <a:buAutoNum type="arabicPeriod"/>
            </a:pPr>
            <a:r>
              <a:rPr lang="de-DE" sz="1800" dirty="0">
                <a:latin typeface="Calibri" pitchFamily="34" charset="0"/>
              </a:rPr>
              <a:t>Engagement am Fachbereich / soziales Engagement</a:t>
            </a:r>
          </a:p>
          <a:p>
            <a:pPr marL="355600" indent="-355600"/>
            <a:r>
              <a:rPr lang="de-DE" sz="1800" b="1" dirty="0">
                <a:latin typeface="Calibri" pitchFamily="34" charset="0"/>
                <a:sym typeface="Wingdings" pitchFamily="2" charset="2"/>
              </a:rPr>
              <a:t>	</a:t>
            </a:r>
            <a:endParaRPr lang="de-DE" sz="1800" dirty="0">
              <a:latin typeface="Calibri" pitchFamily="34" charset="0"/>
            </a:endParaRPr>
          </a:p>
          <a:p>
            <a:endParaRPr lang="de-DE" sz="1800" dirty="0"/>
          </a:p>
        </p:txBody>
      </p:sp>
      <p:pic>
        <p:nvPicPr>
          <p:cNvPr id="5" name="Picture 5">
            <a:extLst>
              <a:ext uri="{FF2B5EF4-FFF2-40B4-BE49-F238E27FC236}">
                <a16:creationId xmlns:a16="http://schemas.microsoft.com/office/drawing/2014/main" id="{D3C68832-FDFF-4CF5-8028-1FB191C91865}"/>
              </a:ext>
            </a:extLst>
          </p:cNvPr>
          <p:cNvPicPr>
            <a:picLocks noChangeAspect="1" noChangeArrowheads="1"/>
          </p:cNvPicPr>
          <p:nvPr/>
        </p:nvPicPr>
        <p:blipFill>
          <a:blip r:embed="rId2"/>
          <a:srcRect/>
          <a:stretch>
            <a:fillRect/>
          </a:stretch>
        </p:blipFill>
        <p:spPr bwMode="auto">
          <a:xfrm>
            <a:off x="3458680" y="3855296"/>
            <a:ext cx="2226639" cy="857256"/>
          </a:xfrm>
          <a:prstGeom prst="rect">
            <a:avLst/>
          </a:prstGeom>
          <a:noFill/>
          <a:ln w="9525">
            <a:noFill/>
            <a:miter lim="800000"/>
            <a:headEnd/>
            <a:tailEnd/>
          </a:ln>
          <a:effectLst/>
        </p:spPr>
      </p:pic>
    </p:spTree>
    <p:extLst>
      <p:ext uri="{BB962C8B-B14F-4D97-AF65-F5344CB8AC3E}">
        <p14:creationId xmlns:p14="http://schemas.microsoft.com/office/powerpoint/2010/main" val="3907309152"/>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8840D3-718E-4CDA-82DC-A06FDBC5EE72}"/>
              </a:ext>
            </a:extLst>
          </p:cNvPr>
          <p:cNvSpPr>
            <a:spLocks noGrp="1"/>
          </p:cNvSpPr>
          <p:nvPr>
            <p:ph type="title"/>
          </p:nvPr>
        </p:nvSpPr>
        <p:spPr/>
        <p:txBody>
          <a:bodyPr/>
          <a:lstStyle/>
          <a:p>
            <a:r>
              <a:rPr lang="de-DE" sz="2800" dirty="0"/>
              <a:t>Erasmus-Kooperationspartner</a:t>
            </a:r>
          </a:p>
        </p:txBody>
      </p:sp>
      <p:pic>
        <p:nvPicPr>
          <p:cNvPr id="9" name="Inhaltsplatzhalter 8">
            <a:extLst>
              <a:ext uri="{FF2B5EF4-FFF2-40B4-BE49-F238E27FC236}">
                <a16:creationId xmlns:a16="http://schemas.microsoft.com/office/drawing/2014/main" id="{23893D1A-05EF-4C7D-B4B8-0F78FAB3950B}"/>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26667" r="15240"/>
          <a:stretch/>
        </p:blipFill>
        <p:spPr>
          <a:xfrm>
            <a:off x="412750" y="1345899"/>
            <a:ext cx="4781997" cy="3295343"/>
          </a:xfrm>
        </p:spPr>
      </p:pic>
      <p:sp>
        <p:nvSpPr>
          <p:cNvPr id="10" name="Rechteck 9">
            <a:extLst>
              <a:ext uri="{FF2B5EF4-FFF2-40B4-BE49-F238E27FC236}">
                <a16:creationId xmlns:a16="http://schemas.microsoft.com/office/drawing/2014/main" id="{9D631889-CF43-4355-954A-38ADF375DBB9}"/>
              </a:ext>
            </a:extLst>
          </p:cNvPr>
          <p:cNvSpPr/>
          <p:nvPr/>
        </p:nvSpPr>
        <p:spPr>
          <a:xfrm>
            <a:off x="5271248" y="2122460"/>
            <a:ext cx="4572000" cy="1743362"/>
          </a:xfrm>
          <a:prstGeom prst="rect">
            <a:avLst/>
          </a:prstGeom>
        </p:spPr>
        <p:txBody>
          <a:bodyPr>
            <a:spAutoFit/>
          </a:bodyPr>
          <a:lstStyle/>
          <a:p>
            <a:pPr eaLnBrk="1" hangingPunct="1">
              <a:lnSpc>
                <a:spcPct val="102000"/>
              </a:lnSpc>
              <a:spcBef>
                <a:spcPts val="500"/>
              </a:spcBef>
              <a:buClr>
                <a:srgbClr val="4D4D4D"/>
              </a:buClr>
            </a:pPr>
            <a:r>
              <a:rPr lang="de-DE" dirty="0">
                <a:latin typeface="Calibri" pitchFamily="34" charset="0"/>
              </a:rPr>
              <a:t>Weitere Informationen: </a:t>
            </a:r>
          </a:p>
          <a:p>
            <a:pPr eaLnBrk="1" hangingPunct="1">
              <a:lnSpc>
                <a:spcPct val="102000"/>
              </a:lnSpc>
              <a:spcBef>
                <a:spcPts val="500"/>
              </a:spcBef>
              <a:buClr>
                <a:srgbClr val="4D4D4D"/>
              </a:buClr>
            </a:pPr>
            <a:r>
              <a:rPr lang="de-DE" dirty="0">
                <a:latin typeface="Calibri" pitchFamily="34" charset="0"/>
                <a:hlinkClick r:id="rId3"/>
              </a:rPr>
              <a:t>http://www.polsoz.fu-berlin.de/</a:t>
            </a:r>
          </a:p>
          <a:p>
            <a:pPr eaLnBrk="1" hangingPunct="1">
              <a:lnSpc>
                <a:spcPct val="102000"/>
              </a:lnSpc>
              <a:spcBef>
                <a:spcPts val="500"/>
              </a:spcBef>
              <a:buClr>
                <a:srgbClr val="4D4D4D"/>
              </a:buClr>
            </a:pPr>
            <a:r>
              <a:rPr lang="de-DE" dirty="0" err="1">
                <a:latin typeface="Calibri" pitchFamily="34" charset="0"/>
                <a:hlinkClick r:id="rId3"/>
              </a:rPr>
              <a:t>kommwiss</a:t>
            </a:r>
            <a:r>
              <a:rPr lang="de-DE" dirty="0">
                <a:latin typeface="Calibri" pitchFamily="34" charset="0"/>
                <a:hlinkClick r:id="rId3"/>
              </a:rPr>
              <a:t>/</a:t>
            </a:r>
            <a:r>
              <a:rPr lang="de-DE" dirty="0" err="1">
                <a:latin typeface="Calibri" pitchFamily="34" charset="0"/>
                <a:hlinkClick r:id="rId3"/>
              </a:rPr>
              <a:t>studium</a:t>
            </a:r>
            <a:r>
              <a:rPr lang="de-DE" dirty="0">
                <a:latin typeface="Calibri" pitchFamily="34" charset="0"/>
                <a:hlinkClick r:id="rId3"/>
              </a:rPr>
              <a:t>/</a:t>
            </a:r>
            <a:r>
              <a:rPr lang="de-DE" dirty="0" err="1">
                <a:latin typeface="Calibri" pitchFamily="34" charset="0"/>
                <a:hlinkClick r:id="rId3"/>
              </a:rPr>
              <a:t>auslandsstudium</a:t>
            </a:r>
            <a:r>
              <a:rPr lang="de-DE" dirty="0">
                <a:latin typeface="Calibri" pitchFamily="34" charset="0"/>
                <a:hlinkClick r:id="rId3"/>
              </a:rPr>
              <a:t>/</a:t>
            </a:r>
          </a:p>
          <a:p>
            <a:pPr eaLnBrk="1" hangingPunct="1">
              <a:lnSpc>
                <a:spcPct val="102000"/>
              </a:lnSpc>
              <a:spcBef>
                <a:spcPts val="500"/>
              </a:spcBef>
              <a:buClr>
                <a:srgbClr val="4D4D4D"/>
              </a:buClr>
            </a:pPr>
            <a:r>
              <a:rPr lang="de-DE" dirty="0" err="1">
                <a:latin typeface="Calibri" pitchFamily="34" charset="0"/>
                <a:hlinkClick r:id="rId3"/>
              </a:rPr>
              <a:t>erasmus</a:t>
            </a:r>
            <a:r>
              <a:rPr lang="de-DE" dirty="0">
                <a:latin typeface="Calibri" pitchFamily="34" charset="0"/>
                <a:hlinkClick r:id="rId3"/>
              </a:rPr>
              <a:t>/index.html</a:t>
            </a:r>
            <a:r>
              <a:rPr lang="de-DE" dirty="0">
                <a:latin typeface="Calibri" pitchFamily="34" charset="0"/>
              </a:rPr>
              <a:t> </a:t>
            </a:r>
          </a:p>
          <a:p>
            <a:pPr eaLnBrk="1" hangingPunct="1">
              <a:lnSpc>
                <a:spcPct val="102000"/>
              </a:lnSpc>
              <a:spcBef>
                <a:spcPts val="500"/>
              </a:spcBef>
              <a:buClr>
                <a:srgbClr val="4D4D4D"/>
              </a:buClr>
            </a:pPr>
            <a:endParaRPr lang="de-DE" kern="0" dirty="0"/>
          </a:p>
        </p:txBody>
      </p:sp>
    </p:spTree>
    <p:extLst>
      <p:ext uri="{BB962C8B-B14F-4D97-AF65-F5344CB8AC3E}">
        <p14:creationId xmlns:p14="http://schemas.microsoft.com/office/powerpoint/2010/main" val="2820070646"/>
      </p:ext>
    </p:extLst>
  </p:cSld>
  <p:clrMapOvr>
    <a:masterClrMapping/>
  </p:clrMapOvr>
  <p:transition spd="slow"/>
</p:sld>
</file>

<file path=ppt/theme/theme1.xml><?xml version="1.0" encoding="utf-8"?>
<a:theme xmlns:a="http://schemas.openxmlformats.org/drawingml/2006/main" name="FU_Standard-Vorlage_B">
  <a:themeElements>
    <a:clrScheme name="FU_Standard-Vorlage_B 1">
      <a:dk1>
        <a:srgbClr val="333333"/>
      </a:dk1>
      <a:lt1>
        <a:srgbClr val="FFFFFF"/>
      </a:lt1>
      <a:dk2>
        <a:srgbClr val="003366"/>
      </a:dk2>
      <a:lt2>
        <a:srgbClr val="808080"/>
      </a:lt2>
      <a:accent1>
        <a:srgbClr val="CCD6E0"/>
      </a:accent1>
      <a:accent2>
        <a:srgbClr val="99CC00"/>
      </a:accent2>
      <a:accent3>
        <a:srgbClr val="FFFFFF"/>
      </a:accent3>
      <a:accent4>
        <a:srgbClr val="2A2A2A"/>
      </a:accent4>
      <a:accent5>
        <a:srgbClr val="E2E8ED"/>
      </a:accent5>
      <a:accent6>
        <a:srgbClr val="8AB900"/>
      </a:accent6>
      <a:hlink>
        <a:srgbClr val="0066CC"/>
      </a:hlink>
      <a:folHlink>
        <a:srgbClr val="003366"/>
      </a:folHlink>
    </a:clrScheme>
    <a:fontScheme name="PPT_Vorlage">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PPT_Vorlage 1">
        <a:dk1>
          <a:srgbClr val="333333"/>
        </a:dk1>
        <a:lt1>
          <a:srgbClr val="FFFFFF"/>
        </a:lt1>
        <a:dk2>
          <a:srgbClr val="969696"/>
        </a:dk2>
        <a:lt2>
          <a:srgbClr val="FFFFFF"/>
        </a:lt2>
        <a:accent1>
          <a:srgbClr val="BCC7F6"/>
        </a:accent1>
        <a:accent2>
          <a:srgbClr val="86B600"/>
        </a:accent2>
        <a:accent3>
          <a:srgbClr val="FFFFFF"/>
        </a:accent3>
        <a:accent4>
          <a:srgbClr val="2A2A2A"/>
        </a:accent4>
        <a:accent5>
          <a:srgbClr val="DAE0FA"/>
        </a:accent5>
        <a:accent6>
          <a:srgbClr val="79A500"/>
        </a:accent6>
        <a:hlink>
          <a:srgbClr val="003366"/>
        </a:hlink>
        <a:folHlink>
          <a:srgbClr val="CC0000"/>
        </a:folHlink>
      </a:clrScheme>
      <a:clrMap bg1="lt1" tx1="dk1" bg2="lt2" tx2="dk2" accent1="accent1" accent2="accent2" accent3="accent3" accent4="accent4" accent5="accent5" accent6="accent6" hlink="hlink" folHlink="folHlink"/>
    </a:extraClrScheme>
    <a:extraClrScheme>
      <a:clrScheme name="PPT_Vorlage 2">
        <a:dk1>
          <a:srgbClr val="333333"/>
        </a:dk1>
        <a:lt1>
          <a:srgbClr val="FFFFFF"/>
        </a:lt1>
        <a:dk2>
          <a:srgbClr val="969696"/>
        </a:dk2>
        <a:lt2>
          <a:srgbClr val="0066CC"/>
        </a:lt2>
        <a:accent1>
          <a:srgbClr val="BCC7F6"/>
        </a:accent1>
        <a:accent2>
          <a:srgbClr val="86B600"/>
        </a:accent2>
        <a:accent3>
          <a:srgbClr val="FFFFFF"/>
        </a:accent3>
        <a:accent4>
          <a:srgbClr val="2A2A2A"/>
        </a:accent4>
        <a:accent5>
          <a:srgbClr val="DAE0FA"/>
        </a:accent5>
        <a:accent6>
          <a:srgbClr val="79A500"/>
        </a:accent6>
        <a:hlink>
          <a:srgbClr val="003366"/>
        </a:hlink>
        <a:folHlink>
          <a:srgbClr val="CC0000"/>
        </a:folHlink>
      </a:clrScheme>
      <a:clrMap bg1="lt1" tx1="dk1" bg2="lt2" tx2="dk2" accent1="accent1" accent2="accent2" accent3="accent3" accent4="accent4" accent5="accent5" accent6="accent6" hlink="hlink" folHlink="folHlink"/>
    </a:extraClrScheme>
    <a:extraClrScheme>
      <a:clrScheme name="FU_Standard-Vorlage_B 1">
        <a:dk1>
          <a:srgbClr val="333333"/>
        </a:dk1>
        <a:lt1>
          <a:srgbClr val="FFFFFF"/>
        </a:lt1>
        <a:dk2>
          <a:srgbClr val="003366"/>
        </a:dk2>
        <a:lt2>
          <a:srgbClr val="808080"/>
        </a:lt2>
        <a:accent1>
          <a:srgbClr val="CCD6E0"/>
        </a:accent1>
        <a:accent2>
          <a:srgbClr val="99CC00"/>
        </a:accent2>
        <a:accent3>
          <a:srgbClr val="FFFFFF"/>
        </a:accent3>
        <a:accent4>
          <a:srgbClr val="2A2A2A"/>
        </a:accent4>
        <a:accent5>
          <a:srgbClr val="E2E8ED"/>
        </a:accent5>
        <a:accent6>
          <a:srgbClr val="8AB900"/>
        </a:accent6>
        <a:hlink>
          <a:srgbClr val="0066CC"/>
        </a:hlink>
        <a:folHlink>
          <a:srgbClr val="00336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owerPoint_Praesentation_16-9.potx" id="{839A9D6B-7843-4504-85DF-55D57CCFE0A4}" vid="{C6DF9F5D-C10F-4CB8-957A-483DD35F04A6}"/>
    </a:ext>
  </a:ext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fu-bildschirmpraesentation_RGB_16-9</Template>
  <TotalTime>0</TotalTime>
  <Words>2021</Words>
  <Application>Microsoft Office PowerPoint</Application>
  <PresentationFormat>Bildschirmpräsentation (16:9)</PresentationFormat>
  <Paragraphs>299</Paragraphs>
  <Slides>25</Slides>
  <Notes>1</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25</vt:i4>
      </vt:variant>
    </vt:vector>
  </HeadingPairs>
  <TitlesOfParts>
    <vt:vector size="31" baseType="lpstr">
      <vt:lpstr>Arial</vt:lpstr>
      <vt:lpstr>Calibri</vt:lpstr>
      <vt:lpstr>Times New Roman</vt:lpstr>
      <vt:lpstr>Verdana</vt:lpstr>
      <vt:lpstr>Wingdings</vt:lpstr>
      <vt:lpstr>FU_Standard-Vorlage_B</vt:lpstr>
      <vt:lpstr>PowerPoint-Präsentation</vt:lpstr>
      <vt:lpstr>Was ist ERASMUS+?</vt:lpstr>
      <vt:lpstr>Erasmus: Teilnahmebedingungen</vt:lpstr>
      <vt:lpstr>Erasmus: Anforderungen an Studienleistungen</vt:lpstr>
      <vt:lpstr>Erasmus: Bewerbungsfristen</vt:lpstr>
      <vt:lpstr>Erasmus: Bewerbungsunterlagen</vt:lpstr>
      <vt:lpstr>Sprachtests des Sprachenzentrums</vt:lpstr>
      <vt:lpstr>Erasmus: Auswahlkriterien (Rangfolge)</vt:lpstr>
      <vt:lpstr>Erasmus-Kooperationspartner</vt:lpstr>
      <vt:lpstr>Erasmus-Kooperationspartner</vt:lpstr>
      <vt:lpstr>Erasmus-Kooperationspartner</vt:lpstr>
      <vt:lpstr>Erasmus-Kooperationspartner</vt:lpstr>
      <vt:lpstr>Erasmus: Formalia vor, während und nach dem Aufenthalt</vt:lpstr>
      <vt:lpstr>Weitere Austauschprogramme</vt:lpstr>
      <vt:lpstr>Bachelor: weitere Austauschprogramme</vt:lpstr>
      <vt:lpstr>Bachelor: weitere Austauschprogramme</vt:lpstr>
      <vt:lpstr>Bachelor: weitere Austauschprogramme</vt:lpstr>
      <vt:lpstr>Bachelor: weitere Austauschprogramme</vt:lpstr>
      <vt:lpstr>Bachelor: weitere Austauschprogramme</vt:lpstr>
      <vt:lpstr>Bachelor: weitere Austauschprogramme</vt:lpstr>
      <vt:lpstr>Bachelor/Master: weitere Austauschprogramme</vt:lpstr>
      <vt:lpstr>Bachelor/Master: weitere Austauschprogramme</vt:lpstr>
      <vt:lpstr>Master: weitere Austauschprogramme</vt:lpstr>
      <vt:lpstr>Master: weitere Austauschprogramme</vt:lpstr>
      <vt:lpstr>Fragen?</vt:lpstr>
    </vt:vector>
  </TitlesOfParts>
  <Company>Center für Digital Systeme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Ley, Leona</dc:creator>
  <dc:description>Version 0.9, 10.11.2005</dc:description>
  <cp:lastModifiedBy>Richter, Carola</cp:lastModifiedBy>
  <cp:revision>11</cp:revision>
  <cp:lastPrinted>2002-06-26T11:04:16Z</cp:lastPrinted>
  <dcterms:created xsi:type="dcterms:W3CDTF">2022-11-28T09:41:23Z</dcterms:created>
  <dcterms:modified xsi:type="dcterms:W3CDTF">2022-11-30T07:13:05Z</dcterms:modified>
</cp:coreProperties>
</file>