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8" r:id="rId2"/>
    <p:sldId id="325" r:id="rId3"/>
    <p:sldId id="328" r:id="rId4"/>
    <p:sldId id="333" r:id="rId5"/>
    <p:sldId id="334" r:id="rId6"/>
    <p:sldId id="257" r:id="rId7"/>
    <p:sldId id="329" r:id="rId8"/>
    <p:sldId id="335" r:id="rId9"/>
    <p:sldId id="336" r:id="rId10"/>
    <p:sldId id="284" r:id="rId11"/>
    <p:sldId id="330" r:id="rId12"/>
    <p:sldId id="338" r:id="rId13"/>
    <p:sldId id="339" r:id="rId14"/>
    <p:sldId id="340" r:id="rId15"/>
    <p:sldId id="337" r:id="rId16"/>
    <p:sldId id="342" r:id="rId17"/>
    <p:sldId id="345" r:id="rId18"/>
    <p:sldId id="343" r:id="rId19"/>
    <p:sldId id="341" r:id="rId20"/>
    <p:sldId id="344" r:id="rId21"/>
    <p:sldId id="331" r:id="rId22"/>
    <p:sldId id="332"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elfolien" id="{DF46A0DD-E4D5-4EDB-A898-E479ADA4E099}">
          <p14:sldIdLst>
            <p14:sldId id="258"/>
          </p14:sldIdLst>
        </p14:section>
        <p14:section name="Gliederung" id="{E84BE209-287E-4B47-AA29-7249B9352B79}">
          <p14:sldIdLst/>
        </p14:section>
        <p14:section name="Inhaltsfolien" id="{8F92710D-3CBE-4D4E-B981-CC4A5CE5E509}">
          <p14:sldIdLst>
            <p14:sldId id="325"/>
            <p14:sldId id="328"/>
            <p14:sldId id="333"/>
            <p14:sldId id="334"/>
          </p14:sldIdLst>
        </p14:section>
        <p14:section name="Karten" id="{C2AC0D3F-2E44-4C9F-B040-A975EE624A13}">
          <p14:sldIdLst>
            <p14:sldId id="257"/>
            <p14:sldId id="329"/>
            <p14:sldId id="335"/>
            <p14:sldId id="336"/>
            <p14:sldId id="284"/>
            <p14:sldId id="330"/>
            <p14:sldId id="338"/>
            <p14:sldId id="339"/>
            <p14:sldId id="340"/>
            <p14:sldId id="337"/>
            <p14:sldId id="342"/>
            <p14:sldId id="345"/>
            <p14:sldId id="343"/>
            <p14:sldId id="341"/>
            <p14:sldId id="344"/>
            <p14:sldId id="331"/>
            <p14:sldId id="332"/>
          </p14:sldIdLst>
        </p14:section>
        <p14:section name="Tabellen und Diagramme" id="{8494B26A-A86A-4135-99B9-ED7B3688B90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00AEAC3-9493-3C45-970A-10B62AB4539A}" v="8" dt="2024-12-11T09:06:03.72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638" autoAdjust="0"/>
    <p:restoredTop sz="90799" autoAdjust="0"/>
  </p:normalViewPr>
  <p:slideViewPr>
    <p:cSldViewPr snapToGrid="0" showGuides="1">
      <p:cViewPr varScale="1">
        <p:scale>
          <a:sx n="94" d="100"/>
          <a:sy n="94" d="100"/>
        </p:scale>
        <p:origin x="1422" y="96"/>
      </p:cViewPr>
      <p:guideLst/>
    </p:cSldViewPr>
  </p:slideViewPr>
  <p:outlineViewPr>
    <p:cViewPr>
      <p:scale>
        <a:sx n="33" d="100"/>
        <a:sy n="33" d="100"/>
      </p:scale>
      <p:origin x="0" y="-428"/>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Lst>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3" Type="http://schemas.openxmlformats.org/officeDocument/2006/relationships/slide" Target="slides/slide3.xml"/><Relationship Id="rId21" Type="http://schemas.openxmlformats.org/officeDocument/2006/relationships/slide" Target="slides/slide22.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1.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5" Type="http://schemas.openxmlformats.org/officeDocument/2006/relationships/slide" Target="slides/slide15.xml"/><Relationship Id="rId10" Type="http://schemas.openxmlformats.org/officeDocument/2006/relationships/slide" Target="slides/slide10.xml"/><Relationship Id="rId19" Type="http://schemas.openxmlformats.org/officeDocument/2006/relationships/slide" Target="slides/slide20.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Arial" panose="020B0604020202020204" pitchFamily="34" charset="0"/>
              </a:defRPr>
            </a:lvl1pPr>
          </a:lstStyle>
          <a:p>
            <a:fld id="{27D12AED-3033-4657-B7DC-D4E6DDB6F51C}" type="datetimeFigureOut">
              <a:rPr lang="en-US" smtClean="0"/>
              <a:pPr/>
              <a:t>12/16/2024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Arial" panose="020B0604020202020204" pitchFamily="34" charset="0"/>
              </a:defRPr>
            </a:lvl1pPr>
          </a:lstStyle>
          <a:p>
            <a:fld id="{739C7C79-F225-43DA-A66A-FE385518FA41}" type="slidenum">
              <a:rPr lang="en-US" smtClean="0"/>
              <a:pPr/>
              <a:t>‹Nr.›</a:t>
            </a:fld>
            <a:endParaRPr lang="en-US" dirty="0"/>
          </a:p>
        </p:txBody>
      </p:sp>
    </p:spTree>
    <p:extLst>
      <p:ext uri="{BB962C8B-B14F-4D97-AF65-F5344CB8AC3E}">
        <p14:creationId xmlns:p14="http://schemas.microsoft.com/office/powerpoint/2010/main" val="473833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5"/>
          </p:nvPr>
        </p:nvSpPr>
        <p:spPr/>
        <p:txBody>
          <a:bodyPr/>
          <a:lstStyle/>
          <a:p>
            <a:fld id="{739C7C79-F225-43DA-A66A-FE385518FA41}" type="slidenum">
              <a:rPr lang="en-US" smtClean="0"/>
              <a:pPr/>
              <a:t>7</a:t>
            </a:fld>
            <a:endParaRPr lang="en-US" dirty="0"/>
          </a:p>
        </p:txBody>
      </p:sp>
    </p:spTree>
    <p:extLst>
      <p:ext uri="{BB962C8B-B14F-4D97-AF65-F5344CB8AC3E}">
        <p14:creationId xmlns:p14="http://schemas.microsoft.com/office/powerpoint/2010/main" val="3148676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98C59-8D94-3DBD-8B93-D7830D9F78D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586131E-0CDE-4D4B-61FD-20D5FB195A15}"/>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825F8274-CC53-2249-ED07-83AE3BA65A42}"/>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1B60BF22-4F91-5BEB-47FB-8713C39D50DF}"/>
              </a:ext>
            </a:extLst>
          </p:cNvPr>
          <p:cNvSpPr>
            <a:spLocks noGrp="1"/>
          </p:cNvSpPr>
          <p:nvPr>
            <p:ph type="sldNum" sz="quarter" idx="5"/>
          </p:nvPr>
        </p:nvSpPr>
        <p:spPr/>
        <p:txBody>
          <a:bodyPr/>
          <a:lstStyle/>
          <a:p>
            <a:fld id="{739C7C79-F225-43DA-A66A-FE385518FA41}" type="slidenum">
              <a:rPr lang="en-US" smtClean="0"/>
              <a:pPr/>
              <a:t>8</a:t>
            </a:fld>
            <a:endParaRPr lang="en-US" dirty="0"/>
          </a:p>
        </p:txBody>
      </p:sp>
    </p:spTree>
    <p:extLst>
      <p:ext uri="{BB962C8B-B14F-4D97-AF65-F5344CB8AC3E}">
        <p14:creationId xmlns:p14="http://schemas.microsoft.com/office/powerpoint/2010/main" val="2710012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3866D2-05CB-6C51-FBED-DDC28DA7E15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44151EF0-CA26-2AB3-ED90-B56F8686AFF1}"/>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593BC1A6-2C7E-04E7-9B2C-CBAC9F62DE5A}"/>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64E18C5A-7756-C356-9514-3145D1452987}"/>
              </a:ext>
            </a:extLst>
          </p:cNvPr>
          <p:cNvSpPr>
            <a:spLocks noGrp="1"/>
          </p:cNvSpPr>
          <p:nvPr>
            <p:ph type="sldNum" sz="quarter" idx="5"/>
          </p:nvPr>
        </p:nvSpPr>
        <p:spPr/>
        <p:txBody>
          <a:bodyPr/>
          <a:lstStyle/>
          <a:p>
            <a:fld id="{739C7C79-F225-43DA-A66A-FE385518FA41}" type="slidenum">
              <a:rPr lang="en-US" smtClean="0"/>
              <a:pPr/>
              <a:t>9</a:t>
            </a:fld>
            <a:endParaRPr lang="en-US" dirty="0"/>
          </a:p>
        </p:txBody>
      </p:sp>
    </p:spTree>
    <p:extLst>
      <p:ext uri="{BB962C8B-B14F-4D97-AF65-F5344CB8AC3E}">
        <p14:creationId xmlns:p14="http://schemas.microsoft.com/office/powerpoint/2010/main" val="378657243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B048A-F856-8FC0-D1B1-394DDF8B7F74}"/>
              </a:ext>
            </a:extLst>
          </p:cNvPr>
          <p:cNvSpPr>
            <a:spLocks noGrp="1"/>
          </p:cNvSpPr>
          <p:nvPr>
            <p:ph type="ctrTitle" hasCustomPrompt="1"/>
          </p:nvPr>
        </p:nvSpPr>
        <p:spPr>
          <a:xfrm>
            <a:off x="466725" y="1873249"/>
            <a:ext cx="11256349" cy="2137743"/>
          </a:xfrm>
        </p:spPr>
        <p:txBody>
          <a:bodyPr anchor="b"/>
          <a:lstStyle>
            <a:lvl1pPr algn="l">
              <a:lnSpc>
                <a:spcPct val="100000"/>
              </a:lnSpc>
              <a:defRPr sz="4400" b="1">
                <a:solidFill>
                  <a:schemeClr val="tx1"/>
                </a:solidFill>
              </a:defRPr>
            </a:lvl1pPr>
          </a:lstStyle>
          <a:p>
            <a:r>
              <a:rPr lang="de-DE" noProof="0" dirty="0"/>
              <a:t>Überschrift</a:t>
            </a:r>
          </a:p>
        </p:txBody>
      </p:sp>
      <p:sp>
        <p:nvSpPr>
          <p:cNvPr id="3" name="Subtitle 2">
            <a:extLst>
              <a:ext uri="{FF2B5EF4-FFF2-40B4-BE49-F238E27FC236}">
                <a16:creationId xmlns:a16="http://schemas.microsoft.com/office/drawing/2014/main" id="{3FF8EF49-D283-1706-05B8-788EF921231B}"/>
              </a:ext>
            </a:extLst>
          </p:cNvPr>
          <p:cNvSpPr>
            <a:spLocks noGrp="1"/>
          </p:cNvSpPr>
          <p:nvPr>
            <p:ph type="subTitle" idx="1" hasCustomPrompt="1"/>
          </p:nvPr>
        </p:nvSpPr>
        <p:spPr>
          <a:xfrm>
            <a:off x="466725" y="4638260"/>
            <a:ext cx="11256963" cy="1451389"/>
          </a:xfrm>
        </p:spPr>
        <p:txBody>
          <a:bodyPr/>
          <a:lstStyle>
            <a:lvl1pPr marL="0" indent="0" algn="l">
              <a:spcBef>
                <a:spcPts val="0"/>
              </a:spcBef>
              <a:buNone/>
              <a:defRPr sz="2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noProof="0" dirty="0"/>
              <a:t>Untertitel</a:t>
            </a:r>
          </a:p>
        </p:txBody>
      </p:sp>
      <p:sp>
        <p:nvSpPr>
          <p:cNvPr id="5" name="Footer Placeholder 4">
            <a:extLst>
              <a:ext uri="{FF2B5EF4-FFF2-40B4-BE49-F238E27FC236}">
                <a16:creationId xmlns:a16="http://schemas.microsoft.com/office/drawing/2014/main" id="{39445280-0B4B-ACEE-CE83-F3068856526C}"/>
              </a:ext>
            </a:extLst>
          </p:cNvPr>
          <p:cNvSpPr>
            <a:spLocks noGrp="1"/>
          </p:cNvSpPr>
          <p:nvPr>
            <p:ph type="ftr" sz="quarter" idx="11"/>
          </p:nvPr>
        </p:nvSpPr>
        <p:spPr/>
        <p:txBody>
          <a:bodyPr/>
          <a:lstStyle/>
          <a:p>
            <a:r>
              <a:rPr lang="de-DE"/>
              <a:t>Name des Referierenden | Einrichtung, Arial 10pt</a:t>
            </a:r>
            <a:endParaRPr lang="en-US"/>
          </a:p>
        </p:txBody>
      </p:sp>
      <p:pic>
        <p:nvPicPr>
          <p:cNvPr id="8" name="Graphic 7">
            <a:extLst>
              <a:ext uri="{FF2B5EF4-FFF2-40B4-BE49-F238E27FC236}">
                <a16:creationId xmlns:a16="http://schemas.microsoft.com/office/drawing/2014/main" id="{1CAA8C86-ED12-4341-7307-2F3B27D4BFB1}"/>
              </a:ext>
            </a:extLst>
          </p:cNvPr>
          <p:cNvPicPr>
            <a:picLocks noChangeAspect="1"/>
          </p:cNvPicPr>
          <p:nvPr userDrawn="1"/>
        </p:nvPicPr>
        <p:blipFill rotWithShape="1">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l="3230"/>
          <a:stretch/>
        </p:blipFill>
        <p:spPr>
          <a:xfrm>
            <a:off x="-1" y="348344"/>
            <a:ext cx="4235513" cy="878456"/>
          </a:xfrm>
          <a:prstGeom prst="rect">
            <a:avLst/>
          </a:prstGeom>
        </p:spPr>
      </p:pic>
      <p:sp>
        <p:nvSpPr>
          <p:cNvPr id="7" name="Picture Placeholder 10">
            <a:extLst>
              <a:ext uri="{FF2B5EF4-FFF2-40B4-BE49-F238E27FC236}">
                <a16:creationId xmlns:a16="http://schemas.microsoft.com/office/drawing/2014/main" id="{49FABAF8-EA5F-771A-0608-FF7CA5B657B4}"/>
              </a:ext>
            </a:extLst>
          </p:cNvPr>
          <p:cNvSpPr>
            <a:spLocks noGrp="1"/>
          </p:cNvSpPr>
          <p:nvPr>
            <p:ph type="pic" sz="quarter" idx="13" hasCustomPrompt="1"/>
          </p:nvPr>
        </p:nvSpPr>
        <p:spPr>
          <a:xfrm>
            <a:off x="9758953" y="468313"/>
            <a:ext cx="1964122" cy="707083"/>
          </a:xfrm>
          <a:solidFill>
            <a:schemeClr val="bg1"/>
          </a:solidFill>
        </p:spPr>
        <p:txBody>
          <a:bodyPr anchor="ctr" anchorCtr="0"/>
          <a:lstStyle>
            <a:lvl1pPr algn="ctr">
              <a:defRPr sz="1000"/>
            </a:lvl1pPr>
          </a:lstStyle>
          <a:p>
            <a:r>
              <a:rPr lang="de-DE" dirty="0"/>
              <a:t>Zweitlogo</a:t>
            </a:r>
          </a:p>
        </p:txBody>
      </p:sp>
    </p:spTree>
    <p:extLst>
      <p:ext uri="{BB962C8B-B14F-4D97-AF65-F5344CB8AC3E}">
        <p14:creationId xmlns:p14="http://schemas.microsoft.com/office/powerpoint/2010/main" val="2462970270"/>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F905-3C25-3CFA-E054-260957D33249}"/>
              </a:ext>
            </a:extLst>
          </p:cNvPr>
          <p:cNvSpPr>
            <a:spLocks noGrp="1"/>
          </p:cNvSpPr>
          <p:nvPr>
            <p:ph type="title" hasCustomPrompt="1"/>
          </p:nvPr>
        </p:nvSpPr>
        <p:spPr>
          <a:xfrm>
            <a:off x="466725" y="334800"/>
            <a:ext cx="11256349" cy="1075635"/>
          </a:xfrm>
        </p:spPr>
        <p:txBody>
          <a:bodyPr anchor="t" anchorCtr="0"/>
          <a:lstStyle>
            <a:lvl1pPr>
              <a:defRPr sz="4000"/>
            </a:lvl1pPr>
          </a:lstStyle>
          <a:p>
            <a:r>
              <a:rPr lang="de-DE" noProof="0" dirty="0"/>
              <a:t>Überschrift</a:t>
            </a:r>
          </a:p>
        </p:txBody>
      </p:sp>
      <p:sp>
        <p:nvSpPr>
          <p:cNvPr id="6" name="Footer Placeholder 5">
            <a:extLst>
              <a:ext uri="{FF2B5EF4-FFF2-40B4-BE49-F238E27FC236}">
                <a16:creationId xmlns:a16="http://schemas.microsoft.com/office/drawing/2014/main" id="{25078D83-2BE1-ADF9-43B3-91BEF445BE6C}"/>
              </a:ext>
            </a:extLst>
          </p:cNvPr>
          <p:cNvSpPr>
            <a:spLocks noGrp="1"/>
          </p:cNvSpPr>
          <p:nvPr>
            <p:ph type="ftr" sz="quarter" idx="11"/>
          </p:nvPr>
        </p:nvSpPr>
        <p:spPr/>
        <p:txBody>
          <a:bodyPr/>
          <a:lstStyle/>
          <a:p>
            <a:r>
              <a:rPr lang="de-DE" dirty="0"/>
              <a:t>Name des Referierenden | Einrichtung, Arial 10pt</a:t>
            </a:r>
            <a:endParaRPr lang="en-US" dirty="0"/>
          </a:p>
        </p:txBody>
      </p:sp>
      <p:sp>
        <p:nvSpPr>
          <p:cNvPr id="11" name="Chart Placeholder 10">
            <a:extLst>
              <a:ext uri="{FF2B5EF4-FFF2-40B4-BE49-F238E27FC236}">
                <a16:creationId xmlns:a16="http://schemas.microsoft.com/office/drawing/2014/main" id="{80BE63C6-2C68-11A6-634F-A223CACE5DE4}"/>
              </a:ext>
            </a:extLst>
          </p:cNvPr>
          <p:cNvSpPr>
            <a:spLocks noGrp="1"/>
          </p:cNvSpPr>
          <p:nvPr>
            <p:ph type="chart" sz="quarter" idx="13"/>
          </p:nvPr>
        </p:nvSpPr>
        <p:spPr>
          <a:xfrm>
            <a:off x="466725" y="1873250"/>
            <a:ext cx="7035800" cy="4216400"/>
          </a:xfrm>
        </p:spPr>
        <p:txBody>
          <a:bodyPr/>
          <a:lstStyle>
            <a:lvl1pPr>
              <a:defRPr/>
            </a:lvl1pPr>
          </a:lstStyle>
          <a:p>
            <a:pPr lvl="0"/>
            <a:r>
              <a:rPr lang="de-DE" noProof="0"/>
              <a:t>Diagramm durch Klicken auf Symbol hinzufügen</a:t>
            </a:r>
            <a:endParaRPr lang="de-DE" noProof="0" dirty="0"/>
          </a:p>
        </p:txBody>
      </p:sp>
      <p:pic>
        <p:nvPicPr>
          <p:cNvPr id="3" name="Graphic 23">
            <a:extLst>
              <a:ext uri="{FF2B5EF4-FFF2-40B4-BE49-F238E27FC236}">
                <a16:creationId xmlns:a16="http://schemas.microsoft.com/office/drawing/2014/main" id="{0E3E6E4C-D915-71EB-4E50-21C71815ECE1}"/>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
        <p:nvSpPr>
          <p:cNvPr id="4" name="Text Placeholder 3">
            <a:extLst>
              <a:ext uri="{FF2B5EF4-FFF2-40B4-BE49-F238E27FC236}">
                <a16:creationId xmlns:a16="http://schemas.microsoft.com/office/drawing/2014/main" id="{877C1336-2991-8D7B-3424-2F8D21F7B989}"/>
              </a:ext>
            </a:extLst>
          </p:cNvPr>
          <p:cNvSpPr>
            <a:spLocks noGrp="1"/>
          </p:cNvSpPr>
          <p:nvPr>
            <p:ph type="body" sz="half" idx="2" hasCustomPrompt="1"/>
          </p:nvPr>
        </p:nvSpPr>
        <p:spPr>
          <a:xfrm>
            <a:off x="9378122" y="1824383"/>
            <a:ext cx="2345565" cy="426526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noProof="0" dirty="0"/>
              <a:t>Fließtext</a:t>
            </a:r>
          </a:p>
        </p:txBody>
      </p:sp>
      <p:sp>
        <p:nvSpPr>
          <p:cNvPr id="7" name="Slide Number Placeholder 6">
            <a:extLst>
              <a:ext uri="{FF2B5EF4-FFF2-40B4-BE49-F238E27FC236}">
                <a16:creationId xmlns:a16="http://schemas.microsoft.com/office/drawing/2014/main" id="{EF7AAB52-172F-B4B3-A3FA-15AC8C114B58}"/>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spTree>
    <p:extLst>
      <p:ext uri="{BB962C8B-B14F-4D97-AF65-F5344CB8AC3E}">
        <p14:creationId xmlns:p14="http://schemas.microsoft.com/office/powerpoint/2010/main" val="2077523425"/>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 einspalti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92C2-FFB1-4708-E8B4-A83FEB8F49D9}"/>
              </a:ext>
            </a:extLst>
          </p:cNvPr>
          <p:cNvSpPr>
            <a:spLocks noGrp="1"/>
          </p:cNvSpPr>
          <p:nvPr>
            <p:ph type="title" hasCustomPrompt="1"/>
          </p:nvPr>
        </p:nvSpPr>
        <p:spPr/>
        <p:txBody>
          <a:bodyPr/>
          <a:lstStyle>
            <a:lvl1pPr>
              <a:defRPr/>
            </a:lvl1pPr>
          </a:lstStyle>
          <a:p>
            <a:r>
              <a:rPr lang="de-DE" noProof="0" dirty="0"/>
              <a:t>Überschrift</a:t>
            </a:r>
          </a:p>
        </p:txBody>
      </p:sp>
      <p:sp>
        <p:nvSpPr>
          <p:cNvPr id="3" name="Content Placeholder 2">
            <a:extLst>
              <a:ext uri="{FF2B5EF4-FFF2-40B4-BE49-F238E27FC236}">
                <a16:creationId xmlns:a16="http://schemas.microsoft.com/office/drawing/2014/main" id="{7C89D84D-EE1B-559A-763F-27CCEDAFB8A5}"/>
              </a:ext>
            </a:extLst>
          </p:cNvPr>
          <p:cNvSpPr>
            <a:spLocks noGrp="1"/>
          </p:cNvSpPr>
          <p:nvPr>
            <p:ph idx="1" hasCustomPrompt="1"/>
          </p:nvPr>
        </p:nvSpPr>
        <p:spPr>
          <a:xfrm>
            <a:off x="466726" y="1796400"/>
            <a:ext cx="9847262" cy="4291200"/>
          </a:xfrm>
        </p:spPr>
        <p:txBody>
          <a:bodyPr/>
          <a:lstStyle>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5" name="Footer Placeholder 4">
            <a:extLst>
              <a:ext uri="{FF2B5EF4-FFF2-40B4-BE49-F238E27FC236}">
                <a16:creationId xmlns:a16="http://schemas.microsoft.com/office/drawing/2014/main" id="{A34F4AAA-16BD-3626-AEA5-8A73E4554BFA}"/>
              </a:ext>
            </a:extLst>
          </p:cNvPr>
          <p:cNvSpPr>
            <a:spLocks noGrp="1"/>
          </p:cNvSpPr>
          <p:nvPr>
            <p:ph type="ftr" sz="quarter" idx="11"/>
          </p:nvPr>
        </p:nvSpPr>
        <p:spPr/>
        <p:txBody>
          <a:bodyPr/>
          <a:lstStyle/>
          <a:p>
            <a:r>
              <a:rPr lang="de-DE"/>
              <a:t>Name des Referierenden | Einrichtung, Arial 10pt</a:t>
            </a:r>
            <a:endParaRPr lang="en-US"/>
          </a:p>
        </p:txBody>
      </p:sp>
      <p:sp>
        <p:nvSpPr>
          <p:cNvPr id="6" name="Slide Number Placeholder 5">
            <a:extLst>
              <a:ext uri="{FF2B5EF4-FFF2-40B4-BE49-F238E27FC236}">
                <a16:creationId xmlns:a16="http://schemas.microsoft.com/office/drawing/2014/main" id="{C300BAD4-14D0-5047-44BC-502E9A6E90C0}"/>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24" name="Graphic 23">
            <a:extLst>
              <a:ext uri="{FF2B5EF4-FFF2-40B4-BE49-F238E27FC236}">
                <a16:creationId xmlns:a16="http://schemas.microsoft.com/office/drawing/2014/main" id="{FD8F9C2E-5E35-BA39-43DD-137B5B36373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Tree>
    <p:extLst>
      <p:ext uri="{BB962C8B-B14F-4D97-AF65-F5344CB8AC3E}">
        <p14:creationId xmlns:p14="http://schemas.microsoft.com/office/powerpoint/2010/main" val="204872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Inhalt - zweispalti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92C2-FFB1-4708-E8B4-A83FEB8F49D9}"/>
              </a:ext>
            </a:extLst>
          </p:cNvPr>
          <p:cNvSpPr>
            <a:spLocks noGrp="1"/>
          </p:cNvSpPr>
          <p:nvPr>
            <p:ph type="title" hasCustomPrompt="1"/>
          </p:nvPr>
        </p:nvSpPr>
        <p:spPr/>
        <p:txBody>
          <a:bodyPr/>
          <a:lstStyle>
            <a:lvl1pPr>
              <a:defRPr/>
            </a:lvl1pPr>
          </a:lstStyle>
          <a:p>
            <a:r>
              <a:rPr lang="de-DE" noProof="0" dirty="0"/>
              <a:t>Überschrift</a:t>
            </a:r>
          </a:p>
        </p:txBody>
      </p:sp>
      <p:sp>
        <p:nvSpPr>
          <p:cNvPr id="3" name="Content Placeholder 2">
            <a:extLst>
              <a:ext uri="{FF2B5EF4-FFF2-40B4-BE49-F238E27FC236}">
                <a16:creationId xmlns:a16="http://schemas.microsoft.com/office/drawing/2014/main" id="{7C89D84D-EE1B-559A-763F-27CCEDAFB8A5}"/>
              </a:ext>
            </a:extLst>
          </p:cNvPr>
          <p:cNvSpPr>
            <a:spLocks noGrp="1"/>
          </p:cNvSpPr>
          <p:nvPr>
            <p:ph idx="1" hasCustomPrompt="1"/>
          </p:nvPr>
        </p:nvSpPr>
        <p:spPr>
          <a:xfrm>
            <a:off x="466727" y="1796400"/>
            <a:ext cx="5485274"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5" name="Footer Placeholder 4">
            <a:extLst>
              <a:ext uri="{FF2B5EF4-FFF2-40B4-BE49-F238E27FC236}">
                <a16:creationId xmlns:a16="http://schemas.microsoft.com/office/drawing/2014/main" id="{A34F4AAA-16BD-3626-AEA5-8A73E4554BFA}"/>
              </a:ext>
            </a:extLst>
          </p:cNvPr>
          <p:cNvSpPr>
            <a:spLocks noGrp="1"/>
          </p:cNvSpPr>
          <p:nvPr>
            <p:ph type="ftr" sz="quarter" idx="11"/>
          </p:nvPr>
        </p:nvSpPr>
        <p:spPr/>
        <p:txBody>
          <a:bodyPr/>
          <a:lstStyle/>
          <a:p>
            <a:r>
              <a:rPr lang="de-DE"/>
              <a:t>Name des Referierenden | Einrichtung, Arial 10pt</a:t>
            </a:r>
            <a:endParaRPr lang="en-US"/>
          </a:p>
        </p:txBody>
      </p:sp>
      <p:sp>
        <p:nvSpPr>
          <p:cNvPr id="6" name="Slide Number Placeholder 5">
            <a:extLst>
              <a:ext uri="{FF2B5EF4-FFF2-40B4-BE49-F238E27FC236}">
                <a16:creationId xmlns:a16="http://schemas.microsoft.com/office/drawing/2014/main" id="{C300BAD4-14D0-5047-44BC-502E9A6E90C0}"/>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24" name="Graphic 23">
            <a:extLst>
              <a:ext uri="{FF2B5EF4-FFF2-40B4-BE49-F238E27FC236}">
                <a16:creationId xmlns:a16="http://schemas.microsoft.com/office/drawing/2014/main" id="{FD8F9C2E-5E35-BA39-43DD-137B5B36373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
        <p:nvSpPr>
          <p:cNvPr id="4" name="Content Placeholder 2">
            <a:extLst>
              <a:ext uri="{FF2B5EF4-FFF2-40B4-BE49-F238E27FC236}">
                <a16:creationId xmlns:a16="http://schemas.microsoft.com/office/drawing/2014/main" id="{0FE2CA85-C8A9-AE51-BACA-F669C81BC3A9}"/>
              </a:ext>
            </a:extLst>
          </p:cNvPr>
          <p:cNvSpPr>
            <a:spLocks noGrp="1"/>
          </p:cNvSpPr>
          <p:nvPr>
            <p:ph idx="13" hasCustomPrompt="1"/>
          </p:nvPr>
        </p:nvSpPr>
        <p:spPr>
          <a:xfrm>
            <a:off x="6240001" y="1796400"/>
            <a:ext cx="5485274"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2221692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und Inhalt - vierspalti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992C2-FFB1-4708-E8B4-A83FEB8F49D9}"/>
              </a:ext>
            </a:extLst>
          </p:cNvPr>
          <p:cNvSpPr>
            <a:spLocks noGrp="1"/>
          </p:cNvSpPr>
          <p:nvPr>
            <p:ph type="title" hasCustomPrompt="1"/>
          </p:nvPr>
        </p:nvSpPr>
        <p:spPr/>
        <p:txBody>
          <a:bodyPr/>
          <a:lstStyle>
            <a:lvl1pPr>
              <a:defRPr/>
            </a:lvl1pPr>
          </a:lstStyle>
          <a:p>
            <a:r>
              <a:rPr lang="de-DE" noProof="0" dirty="0"/>
              <a:t>Überschrift</a:t>
            </a:r>
          </a:p>
        </p:txBody>
      </p:sp>
      <p:sp>
        <p:nvSpPr>
          <p:cNvPr id="3" name="Content Placeholder 2">
            <a:extLst>
              <a:ext uri="{FF2B5EF4-FFF2-40B4-BE49-F238E27FC236}">
                <a16:creationId xmlns:a16="http://schemas.microsoft.com/office/drawing/2014/main" id="{7C89D84D-EE1B-559A-763F-27CCEDAFB8A5}"/>
              </a:ext>
            </a:extLst>
          </p:cNvPr>
          <p:cNvSpPr>
            <a:spLocks noGrp="1"/>
          </p:cNvSpPr>
          <p:nvPr>
            <p:ph idx="1" hasCustomPrompt="1"/>
          </p:nvPr>
        </p:nvSpPr>
        <p:spPr>
          <a:xfrm>
            <a:off x="466727" y="1796400"/>
            <a:ext cx="2673811"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5" name="Footer Placeholder 4">
            <a:extLst>
              <a:ext uri="{FF2B5EF4-FFF2-40B4-BE49-F238E27FC236}">
                <a16:creationId xmlns:a16="http://schemas.microsoft.com/office/drawing/2014/main" id="{A34F4AAA-16BD-3626-AEA5-8A73E4554BFA}"/>
              </a:ext>
            </a:extLst>
          </p:cNvPr>
          <p:cNvSpPr>
            <a:spLocks noGrp="1"/>
          </p:cNvSpPr>
          <p:nvPr>
            <p:ph type="ftr" sz="quarter" idx="11"/>
          </p:nvPr>
        </p:nvSpPr>
        <p:spPr/>
        <p:txBody>
          <a:bodyPr/>
          <a:lstStyle/>
          <a:p>
            <a:r>
              <a:rPr lang="de-DE"/>
              <a:t>Name des Referierenden | Einrichtung, Arial 10pt</a:t>
            </a:r>
            <a:endParaRPr lang="en-US"/>
          </a:p>
        </p:txBody>
      </p:sp>
      <p:sp>
        <p:nvSpPr>
          <p:cNvPr id="6" name="Slide Number Placeholder 5">
            <a:extLst>
              <a:ext uri="{FF2B5EF4-FFF2-40B4-BE49-F238E27FC236}">
                <a16:creationId xmlns:a16="http://schemas.microsoft.com/office/drawing/2014/main" id="{C300BAD4-14D0-5047-44BC-502E9A6E90C0}"/>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24" name="Graphic 23">
            <a:extLst>
              <a:ext uri="{FF2B5EF4-FFF2-40B4-BE49-F238E27FC236}">
                <a16:creationId xmlns:a16="http://schemas.microsoft.com/office/drawing/2014/main" id="{FD8F9C2E-5E35-BA39-43DD-137B5B36373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
        <p:nvSpPr>
          <p:cNvPr id="13" name="Content Placeholder 2">
            <a:extLst>
              <a:ext uri="{FF2B5EF4-FFF2-40B4-BE49-F238E27FC236}">
                <a16:creationId xmlns:a16="http://schemas.microsoft.com/office/drawing/2014/main" id="{A8142009-8219-8BC1-AE3A-F9995A3671D1}"/>
              </a:ext>
            </a:extLst>
          </p:cNvPr>
          <p:cNvSpPr>
            <a:spLocks noGrp="1"/>
          </p:cNvSpPr>
          <p:nvPr>
            <p:ph idx="13" hasCustomPrompt="1"/>
          </p:nvPr>
        </p:nvSpPr>
        <p:spPr>
          <a:xfrm>
            <a:off x="3428538" y="1796400"/>
            <a:ext cx="2522669"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4" name="Content Placeholder 2">
            <a:extLst>
              <a:ext uri="{FF2B5EF4-FFF2-40B4-BE49-F238E27FC236}">
                <a16:creationId xmlns:a16="http://schemas.microsoft.com/office/drawing/2014/main" id="{94DCE4CB-2A8A-E999-BC5B-0546FC61E3B5}"/>
              </a:ext>
            </a:extLst>
          </p:cNvPr>
          <p:cNvSpPr>
            <a:spLocks noGrp="1"/>
          </p:cNvSpPr>
          <p:nvPr>
            <p:ph idx="14" hasCustomPrompt="1"/>
          </p:nvPr>
        </p:nvSpPr>
        <p:spPr>
          <a:xfrm>
            <a:off x="6241190" y="1796400"/>
            <a:ext cx="2522669"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15" name="Content Placeholder 2">
            <a:extLst>
              <a:ext uri="{FF2B5EF4-FFF2-40B4-BE49-F238E27FC236}">
                <a16:creationId xmlns:a16="http://schemas.microsoft.com/office/drawing/2014/main" id="{24D3354A-A889-874A-227B-545FF09A7836}"/>
              </a:ext>
            </a:extLst>
          </p:cNvPr>
          <p:cNvSpPr>
            <a:spLocks noGrp="1"/>
          </p:cNvSpPr>
          <p:nvPr>
            <p:ph idx="15" hasCustomPrompt="1"/>
          </p:nvPr>
        </p:nvSpPr>
        <p:spPr>
          <a:xfrm>
            <a:off x="9049264" y="1796400"/>
            <a:ext cx="2673811" cy="4291200"/>
          </a:xfrm>
        </p:spPr>
        <p:txBody>
          <a:bodyPr>
            <a:normAutofit/>
          </a:bodyPr>
          <a:lstStyle>
            <a:lvl1pPr>
              <a:defRPr sz="2000"/>
            </a:lvl1pPr>
            <a:lvl2pPr>
              <a:defRPr sz="2000"/>
            </a:lvl2pPr>
            <a:lvl3pPr>
              <a:defRPr sz="2000"/>
            </a:lvl3pPr>
            <a:lvl4pPr>
              <a:defRPr sz="2000"/>
            </a:lvl4pPr>
            <a:lvl5pPr>
              <a:defRPr sz="2000"/>
            </a:lvl5p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70724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liederun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3B009781-AC80-2F25-3029-6F12E58808D1}"/>
              </a:ext>
            </a:extLst>
          </p:cNvPr>
          <p:cNvSpPr/>
          <p:nvPr userDrawn="1"/>
        </p:nvSpPr>
        <p:spPr>
          <a:xfrm>
            <a:off x="0" y="1299614"/>
            <a:ext cx="12192000" cy="4790036"/>
          </a:xfrm>
          <a:prstGeom prst="rect">
            <a:avLst/>
          </a:prstGeom>
          <a:solidFill>
            <a:srgbClr val="CCDADE"/>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endParaRPr lang="de-DE"/>
          </a:p>
        </p:txBody>
      </p:sp>
      <p:sp>
        <p:nvSpPr>
          <p:cNvPr id="2" name="Title 1">
            <a:extLst>
              <a:ext uri="{FF2B5EF4-FFF2-40B4-BE49-F238E27FC236}">
                <a16:creationId xmlns:a16="http://schemas.microsoft.com/office/drawing/2014/main" id="{42C992C2-FFB1-4708-E8B4-A83FEB8F49D9}"/>
              </a:ext>
            </a:extLst>
          </p:cNvPr>
          <p:cNvSpPr>
            <a:spLocks noGrp="1"/>
          </p:cNvSpPr>
          <p:nvPr>
            <p:ph type="title" hasCustomPrompt="1"/>
          </p:nvPr>
        </p:nvSpPr>
        <p:spPr>
          <a:xfrm>
            <a:off x="466726" y="335389"/>
            <a:ext cx="11256962" cy="703885"/>
          </a:xfrm>
        </p:spPr>
        <p:txBody>
          <a:bodyPr/>
          <a:lstStyle>
            <a:lvl1pPr>
              <a:defRPr/>
            </a:lvl1pPr>
          </a:lstStyle>
          <a:p>
            <a:r>
              <a:rPr lang="de-DE" noProof="0" dirty="0"/>
              <a:t>Überschrift</a:t>
            </a:r>
          </a:p>
        </p:txBody>
      </p:sp>
      <p:sp>
        <p:nvSpPr>
          <p:cNvPr id="5" name="Footer Placeholder 4">
            <a:extLst>
              <a:ext uri="{FF2B5EF4-FFF2-40B4-BE49-F238E27FC236}">
                <a16:creationId xmlns:a16="http://schemas.microsoft.com/office/drawing/2014/main" id="{A34F4AAA-16BD-3626-AEA5-8A73E4554BFA}"/>
              </a:ext>
            </a:extLst>
          </p:cNvPr>
          <p:cNvSpPr>
            <a:spLocks noGrp="1"/>
          </p:cNvSpPr>
          <p:nvPr>
            <p:ph type="ftr" sz="quarter" idx="11"/>
          </p:nvPr>
        </p:nvSpPr>
        <p:spPr/>
        <p:txBody>
          <a:bodyPr/>
          <a:lstStyle/>
          <a:p>
            <a:r>
              <a:rPr lang="de-DE"/>
              <a:t>Name des Referierenden | Einrichtung, Arial 10pt</a:t>
            </a:r>
            <a:endParaRPr lang="en-US"/>
          </a:p>
        </p:txBody>
      </p:sp>
      <p:sp>
        <p:nvSpPr>
          <p:cNvPr id="6" name="Slide Number Placeholder 5">
            <a:extLst>
              <a:ext uri="{FF2B5EF4-FFF2-40B4-BE49-F238E27FC236}">
                <a16:creationId xmlns:a16="http://schemas.microsoft.com/office/drawing/2014/main" id="{C300BAD4-14D0-5047-44BC-502E9A6E90C0}"/>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24" name="Graphic 23">
            <a:extLst>
              <a:ext uri="{FF2B5EF4-FFF2-40B4-BE49-F238E27FC236}">
                <a16:creationId xmlns:a16="http://schemas.microsoft.com/office/drawing/2014/main" id="{FD8F9C2E-5E35-BA39-43DD-137B5B363739}"/>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
        <p:nvSpPr>
          <p:cNvPr id="8" name="Textplatzhalter 7">
            <a:extLst>
              <a:ext uri="{FF2B5EF4-FFF2-40B4-BE49-F238E27FC236}">
                <a16:creationId xmlns:a16="http://schemas.microsoft.com/office/drawing/2014/main" id="{A964625C-7228-3CD7-0228-EB8F4DA6AF80}"/>
              </a:ext>
            </a:extLst>
          </p:cNvPr>
          <p:cNvSpPr>
            <a:spLocks noGrp="1"/>
          </p:cNvSpPr>
          <p:nvPr>
            <p:ph type="body" sz="quarter" idx="13"/>
          </p:nvPr>
        </p:nvSpPr>
        <p:spPr>
          <a:xfrm>
            <a:off x="466725" y="1724067"/>
            <a:ext cx="11256963" cy="4106890"/>
          </a:xfrm>
        </p:spPr>
        <p:txBody>
          <a:bodyPr numCol="4" spcCol="144000">
            <a:normAutofit/>
          </a:bodyPr>
          <a:lstStyle>
            <a:lvl1pPr defTabSz="540000">
              <a:buFontTx/>
              <a:buNone/>
              <a:defRPr sz="1200"/>
            </a:lvl1pPr>
            <a:lvl2pPr marL="0" indent="0" defTabSz="540000">
              <a:buFontTx/>
              <a:buNone/>
              <a:defRPr sz="1200"/>
            </a:lvl2pPr>
            <a:lvl3pPr marL="230400" indent="0" defTabSz="540000">
              <a:buFontTx/>
              <a:buNone/>
              <a:defRPr sz="1200"/>
            </a:lvl3pPr>
            <a:lvl4pPr marL="462600" indent="0" defTabSz="540000">
              <a:buFontTx/>
              <a:buNone/>
              <a:defRPr sz="1200"/>
            </a:lvl4pPr>
            <a:lvl5pPr marL="693000" indent="0" defTabSz="540000">
              <a:buFontTx/>
              <a:buNone/>
              <a:defRPr sz="1200"/>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3110070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30A19-C31D-D17E-333F-5FFC84C55537}"/>
              </a:ext>
            </a:extLst>
          </p:cNvPr>
          <p:cNvSpPr>
            <a:spLocks noGrp="1"/>
          </p:cNvSpPr>
          <p:nvPr>
            <p:ph type="title" hasCustomPrompt="1"/>
          </p:nvPr>
        </p:nvSpPr>
        <p:spPr/>
        <p:txBody>
          <a:bodyPr/>
          <a:lstStyle>
            <a:lvl1pPr>
              <a:defRPr/>
            </a:lvl1pPr>
          </a:lstStyle>
          <a:p>
            <a:r>
              <a:rPr lang="de-DE" noProof="0" dirty="0"/>
              <a:t>Überschrift</a:t>
            </a:r>
          </a:p>
        </p:txBody>
      </p:sp>
      <p:sp>
        <p:nvSpPr>
          <p:cNvPr id="4" name="Footer Placeholder 3">
            <a:extLst>
              <a:ext uri="{FF2B5EF4-FFF2-40B4-BE49-F238E27FC236}">
                <a16:creationId xmlns:a16="http://schemas.microsoft.com/office/drawing/2014/main" id="{13D7F09D-CA65-1FAC-B1F6-091848CD1FF4}"/>
              </a:ext>
            </a:extLst>
          </p:cNvPr>
          <p:cNvSpPr>
            <a:spLocks noGrp="1"/>
          </p:cNvSpPr>
          <p:nvPr>
            <p:ph type="ftr" sz="quarter" idx="11"/>
          </p:nvPr>
        </p:nvSpPr>
        <p:spPr/>
        <p:txBody>
          <a:bodyPr/>
          <a:lstStyle/>
          <a:p>
            <a:r>
              <a:rPr lang="de-DE"/>
              <a:t>Name des Referierenden | Einrichtung, Arial 10pt</a:t>
            </a:r>
            <a:endParaRPr lang="en-US"/>
          </a:p>
        </p:txBody>
      </p:sp>
      <p:sp>
        <p:nvSpPr>
          <p:cNvPr id="5" name="Slide Number Placeholder 4">
            <a:extLst>
              <a:ext uri="{FF2B5EF4-FFF2-40B4-BE49-F238E27FC236}">
                <a16:creationId xmlns:a16="http://schemas.microsoft.com/office/drawing/2014/main" id="{33761AEE-F368-8957-E533-F548576E7B28}"/>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3" name="Graphic 23">
            <a:extLst>
              <a:ext uri="{FF2B5EF4-FFF2-40B4-BE49-F238E27FC236}">
                <a16:creationId xmlns:a16="http://schemas.microsoft.com/office/drawing/2014/main" id="{DE676504-1990-FA12-2EC7-C96AF53469F4}"/>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Tree>
    <p:extLst>
      <p:ext uri="{BB962C8B-B14F-4D97-AF65-F5344CB8AC3E}">
        <p14:creationId xmlns:p14="http://schemas.microsoft.com/office/powerpoint/2010/main" val="3969085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46A06372-D161-EFA2-E8ED-37A825909C4D}"/>
              </a:ext>
            </a:extLst>
          </p:cNvPr>
          <p:cNvSpPr>
            <a:spLocks noGrp="1"/>
          </p:cNvSpPr>
          <p:nvPr>
            <p:ph type="ftr" sz="quarter" idx="11"/>
          </p:nvPr>
        </p:nvSpPr>
        <p:spPr/>
        <p:txBody>
          <a:bodyPr/>
          <a:lstStyle/>
          <a:p>
            <a:r>
              <a:rPr lang="de-DE"/>
              <a:t>Name des Referierenden | Einrichtung, Arial 10pt</a:t>
            </a:r>
            <a:endParaRPr lang="en-US"/>
          </a:p>
        </p:txBody>
      </p:sp>
      <p:sp>
        <p:nvSpPr>
          <p:cNvPr id="4" name="Slide Number Placeholder 3">
            <a:extLst>
              <a:ext uri="{FF2B5EF4-FFF2-40B4-BE49-F238E27FC236}">
                <a16:creationId xmlns:a16="http://schemas.microsoft.com/office/drawing/2014/main" id="{B675224E-3006-D545-7E15-81DF2E93F6B3}"/>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2" name="Graphic 23">
            <a:extLst>
              <a:ext uri="{FF2B5EF4-FFF2-40B4-BE49-F238E27FC236}">
                <a16:creationId xmlns:a16="http://schemas.microsoft.com/office/drawing/2014/main" id="{CA34AAE7-7AA4-1685-C297-75524C244975}"/>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Tree>
    <p:extLst>
      <p:ext uri="{BB962C8B-B14F-4D97-AF65-F5344CB8AC3E}">
        <p14:creationId xmlns:p14="http://schemas.microsoft.com/office/powerpoint/2010/main" val="4251431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Bild und Text Option 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E1F905-3C25-3CFA-E054-260957D33249}"/>
              </a:ext>
            </a:extLst>
          </p:cNvPr>
          <p:cNvSpPr>
            <a:spLocks noGrp="1"/>
          </p:cNvSpPr>
          <p:nvPr>
            <p:ph type="title" hasCustomPrompt="1"/>
          </p:nvPr>
        </p:nvSpPr>
        <p:spPr>
          <a:xfrm>
            <a:off x="466725" y="334800"/>
            <a:ext cx="10888661" cy="1075635"/>
          </a:xfrm>
        </p:spPr>
        <p:txBody>
          <a:bodyPr anchor="t" anchorCtr="0"/>
          <a:lstStyle>
            <a:lvl1pPr>
              <a:defRPr sz="4000"/>
            </a:lvl1pPr>
          </a:lstStyle>
          <a:p>
            <a:r>
              <a:rPr lang="de-DE" noProof="0" dirty="0"/>
              <a:t>Überschrift</a:t>
            </a:r>
          </a:p>
        </p:txBody>
      </p:sp>
      <p:sp>
        <p:nvSpPr>
          <p:cNvPr id="4" name="Text Placeholder 3">
            <a:extLst>
              <a:ext uri="{FF2B5EF4-FFF2-40B4-BE49-F238E27FC236}">
                <a16:creationId xmlns:a16="http://schemas.microsoft.com/office/drawing/2014/main" id="{877C1336-2991-8D7B-3424-2F8D21F7B989}"/>
              </a:ext>
            </a:extLst>
          </p:cNvPr>
          <p:cNvSpPr>
            <a:spLocks noGrp="1"/>
          </p:cNvSpPr>
          <p:nvPr>
            <p:ph type="body" sz="half" idx="2" hasCustomPrompt="1"/>
          </p:nvPr>
        </p:nvSpPr>
        <p:spPr>
          <a:xfrm>
            <a:off x="466727" y="1819622"/>
            <a:ext cx="4918074" cy="4270028"/>
          </a:xfrm>
        </p:spPr>
        <p:txBody>
          <a:bodyPr/>
          <a:lstStyle>
            <a:lvl1pPr marL="0" indent="0">
              <a:buFontTx/>
              <a:buNone/>
              <a:defRPr sz="2000"/>
            </a:lvl1pPr>
            <a:lvl2pPr marL="230400" indent="-230400">
              <a:buFont typeface="Arial" panose="020B0604020202020204" pitchFamily="34" charset="0"/>
              <a:buChar char="•"/>
              <a:defRPr sz="2000"/>
            </a:lvl2pPr>
            <a:lvl3pPr marL="460800" indent="-230400">
              <a:buFont typeface="Arial" panose="020B0604020202020204" pitchFamily="34" charset="0"/>
              <a:buChar char="•"/>
              <a:defRPr sz="2000"/>
            </a:lvl3pPr>
            <a:lvl4pPr marL="691200" indent="-230400">
              <a:buFont typeface="Arial" panose="020B0604020202020204" pitchFamily="34" charset="0"/>
              <a:buChar char="•"/>
              <a:defRPr sz="2000"/>
            </a:lvl4pPr>
            <a:lvl5pPr marL="921600" indent="-230400">
              <a:buFont typeface="Arial" panose="020B0604020202020204" pitchFamily="34" charset="0"/>
              <a:buChar char="•"/>
              <a:defRPr sz="2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noProof="0" dirty="0"/>
              <a:t>Fließtext</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6" name="Footer Placeholder 5">
            <a:extLst>
              <a:ext uri="{FF2B5EF4-FFF2-40B4-BE49-F238E27FC236}">
                <a16:creationId xmlns:a16="http://schemas.microsoft.com/office/drawing/2014/main" id="{25078D83-2BE1-ADF9-43B3-91BEF445BE6C}"/>
              </a:ext>
            </a:extLst>
          </p:cNvPr>
          <p:cNvSpPr>
            <a:spLocks noGrp="1"/>
          </p:cNvSpPr>
          <p:nvPr>
            <p:ph type="ftr" sz="quarter" idx="11"/>
          </p:nvPr>
        </p:nvSpPr>
        <p:spPr/>
        <p:txBody>
          <a:bodyPr/>
          <a:lstStyle/>
          <a:p>
            <a:r>
              <a:rPr lang="de-DE"/>
              <a:t>Name des Referierenden | Einrichtung, Arial 10pt</a:t>
            </a:r>
            <a:endParaRPr lang="en-US"/>
          </a:p>
        </p:txBody>
      </p:sp>
      <p:sp>
        <p:nvSpPr>
          <p:cNvPr id="7" name="Slide Number Placeholder 6">
            <a:extLst>
              <a:ext uri="{FF2B5EF4-FFF2-40B4-BE49-F238E27FC236}">
                <a16:creationId xmlns:a16="http://schemas.microsoft.com/office/drawing/2014/main" id="{EF7AAB52-172F-B4B3-A3FA-15AC8C114B58}"/>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sp>
        <p:nvSpPr>
          <p:cNvPr id="3" name="Picture Placeholder 2">
            <a:extLst>
              <a:ext uri="{FF2B5EF4-FFF2-40B4-BE49-F238E27FC236}">
                <a16:creationId xmlns:a16="http://schemas.microsoft.com/office/drawing/2014/main" id="{9CAB529B-D8ED-2881-64B4-857114F50265}"/>
              </a:ext>
            </a:extLst>
          </p:cNvPr>
          <p:cNvSpPr>
            <a:spLocks noGrp="1"/>
          </p:cNvSpPr>
          <p:nvPr>
            <p:ph type="pic" idx="1"/>
          </p:nvPr>
        </p:nvSpPr>
        <p:spPr>
          <a:xfrm>
            <a:off x="5649843" y="1873250"/>
            <a:ext cx="5705544" cy="421640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a:t>Bild durch Klicken auf Symbol hinzufügen</a:t>
            </a:r>
            <a:endParaRPr lang="de-DE" noProof="0" dirty="0"/>
          </a:p>
        </p:txBody>
      </p:sp>
      <p:pic>
        <p:nvPicPr>
          <p:cNvPr id="5" name="Graphic 23">
            <a:extLst>
              <a:ext uri="{FF2B5EF4-FFF2-40B4-BE49-F238E27FC236}">
                <a16:creationId xmlns:a16="http://schemas.microsoft.com/office/drawing/2014/main" id="{53A88B90-E80D-2E66-A0ED-E8FAF11474E7}"/>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Tree>
    <p:extLst>
      <p:ext uri="{BB962C8B-B14F-4D97-AF65-F5344CB8AC3E}">
        <p14:creationId xmlns:p14="http://schemas.microsoft.com/office/powerpoint/2010/main" val="3662228766"/>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ild und Text Option 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CAB529B-D8ED-2881-64B4-857114F50265}"/>
              </a:ext>
            </a:extLst>
          </p:cNvPr>
          <p:cNvSpPr>
            <a:spLocks noGrp="1"/>
          </p:cNvSpPr>
          <p:nvPr>
            <p:ph type="pic" idx="1"/>
          </p:nvPr>
        </p:nvSpPr>
        <p:spPr>
          <a:xfrm>
            <a:off x="7502524" y="0"/>
            <a:ext cx="4689475" cy="6089650"/>
          </a:xfr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a:t>Bild durch Klicken auf Symbol hinzufügen</a:t>
            </a:r>
            <a:endParaRPr lang="de-DE" noProof="0" dirty="0"/>
          </a:p>
        </p:txBody>
      </p:sp>
      <p:sp>
        <p:nvSpPr>
          <p:cNvPr id="2" name="Title 1">
            <a:extLst>
              <a:ext uri="{FF2B5EF4-FFF2-40B4-BE49-F238E27FC236}">
                <a16:creationId xmlns:a16="http://schemas.microsoft.com/office/drawing/2014/main" id="{AFE1F905-3C25-3CFA-E054-260957D33249}"/>
              </a:ext>
            </a:extLst>
          </p:cNvPr>
          <p:cNvSpPr>
            <a:spLocks noGrp="1"/>
          </p:cNvSpPr>
          <p:nvPr>
            <p:ph type="title" hasCustomPrompt="1"/>
          </p:nvPr>
        </p:nvSpPr>
        <p:spPr>
          <a:xfrm>
            <a:off x="466726" y="334800"/>
            <a:ext cx="7035799" cy="1075635"/>
          </a:xfrm>
        </p:spPr>
        <p:txBody>
          <a:bodyPr anchor="t" anchorCtr="0"/>
          <a:lstStyle>
            <a:lvl1pPr>
              <a:defRPr sz="4000"/>
            </a:lvl1pPr>
          </a:lstStyle>
          <a:p>
            <a:r>
              <a:rPr lang="de-DE" noProof="0" dirty="0"/>
              <a:t>Überschrift</a:t>
            </a:r>
          </a:p>
        </p:txBody>
      </p:sp>
      <p:sp>
        <p:nvSpPr>
          <p:cNvPr id="6" name="Footer Placeholder 5">
            <a:extLst>
              <a:ext uri="{FF2B5EF4-FFF2-40B4-BE49-F238E27FC236}">
                <a16:creationId xmlns:a16="http://schemas.microsoft.com/office/drawing/2014/main" id="{25078D83-2BE1-ADF9-43B3-91BEF445BE6C}"/>
              </a:ext>
            </a:extLst>
          </p:cNvPr>
          <p:cNvSpPr>
            <a:spLocks noGrp="1"/>
          </p:cNvSpPr>
          <p:nvPr>
            <p:ph type="ftr" sz="quarter" idx="11"/>
          </p:nvPr>
        </p:nvSpPr>
        <p:spPr/>
        <p:txBody>
          <a:bodyPr/>
          <a:lstStyle/>
          <a:p>
            <a:r>
              <a:rPr lang="de-DE"/>
              <a:t>Name des Referierenden | Einrichtung, Arial 10pt</a:t>
            </a:r>
            <a:endParaRPr lang="en-US"/>
          </a:p>
        </p:txBody>
      </p:sp>
      <p:sp>
        <p:nvSpPr>
          <p:cNvPr id="7" name="Slide Number Placeholder 6">
            <a:extLst>
              <a:ext uri="{FF2B5EF4-FFF2-40B4-BE49-F238E27FC236}">
                <a16:creationId xmlns:a16="http://schemas.microsoft.com/office/drawing/2014/main" id="{EF7AAB52-172F-B4B3-A3FA-15AC8C114B58}"/>
              </a:ext>
            </a:extLst>
          </p:cNvPr>
          <p:cNvSpPr>
            <a:spLocks noGrp="1"/>
          </p:cNvSpPr>
          <p:nvPr>
            <p:ph type="sldNum" sz="quarter" idx="12"/>
          </p:nvPr>
        </p:nvSpPr>
        <p:spPr/>
        <p:txBody>
          <a:bodyPr/>
          <a:lstStyle/>
          <a:p>
            <a:fld id="{56F622B2-DCC2-4363-AA1C-8797E3A5E5C2}" type="slidenum">
              <a:rPr lang="de-DE" noProof="0" smtClean="0"/>
              <a:t>‹Nr.›</a:t>
            </a:fld>
            <a:endParaRPr lang="de-DE" noProof="0" dirty="0"/>
          </a:p>
        </p:txBody>
      </p:sp>
      <p:pic>
        <p:nvPicPr>
          <p:cNvPr id="5" name="Graphic 23">
            <a:extLst>
              <a:ext uri="{FF2B5EF4-FFF2-40B4-BE49-F238E27FC236}">
                <a16:creationId xmlns:a16="http://schemas.microsoft.com/office/drawing/2014/main" id="{53A88B90-E80D-2E66-A0ED-E8FAF11474E7}"/>
              </a:ext>
            </a:extLst>
          </p:cNvPr>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1" y="6389077"/>
            <a:ext cx="288000" cy="288000"/>
          </a:xfrm>
          <a:prstGeom prst="rect">
            <a:avLst/>
          </a:prstGeom>
        </p:spPr>
      </p:pic>
      <p:sp>
        <p:nvSpPr>
          <p:cNvPr id="8" name="Text Placeholder 3">
            <a:extLst>
              <a:ext uri="{FF2B5EF4-FFF2-40B4-BE49-F238E27FC236}">
                <a16:creationId xmlns:a16="http://schemas.microsoft.com/office/drawing/2014/main" id="{9235755B-4407-A686-A945-80E4D01E4807}"/>
              </a:ext>
            </a:extLst>
          </p:cNvPr>
          <p:cNvSpPr>
            <a:spLocks noGrp="1"/>
          </p:cNvSpPr>
          <p:nvPr>
            <p:ph type="body" sz="half" idx="2" hasCustomPrompt="1"/>
          </p:nvPr>
        </p:nvSpPr>
        <p:spPr>
          <a:xfrm>
            <a:off x="466726" y="1819622"/>
            <a:ext cx="6716201" cy="4270028"/>
          </a:xfrm>
        </p:spPr>
        <p:txBody>
          <a:bodyPr/>
          <a:lstStyle>
            <a:lvl1pPr marL="0" indent="0">
              <a:buNone/>
              <a:defRPr sz="2000"/>
            </a:lvl1pPr>
            <a:lvl2pPr marL="230400" indent="-230400">
              <a:buFont typeface="Arial" panose="020B0604020202020204" pitchFamily="34" charset="0"/>
              <a:buChar char="•"/>
              <a:defRPr sz="2000"/>
            </a:lvl2pPr>
            <a:lvl3pPr marL="460800" indent="-230400">
              <a:buFont typeface="Arial" panose="020B0604020202020204" pitchFamily="34" charset="0"/>
              <a:buChar char="•"/>
              <a:defRPr sz="2000"/>
            </a:lvl3pPr>
            <a:lvl4pPr marL="691200" indent="-230400">
              <a:buFont typeface="Arial" panose="020B0604020202020204" pitchFamily="34" charset="0"/>
              <a:buChar char="•"/>
              <a:defRPr sz="2000"/>
            </a:lvl4pPr>
            <a:lvl5pPr marL="921600" indent="-230400">
              <a:buFont typeface="Arial" panose="020B0604020202020204" pitchFamily="34" charset="0"/>
              <a:buChar char="•"/>
              <a:defRPr sz="2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noProof="0" dirty="0"/>
              <a:t>Fließtext</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Tree>
    <p:extLst>
      <p:ext uri="{BB962C8B-B14F-4D97-AF65-F5344CB8AC3E}">
        <p14:creationId xmlns:p14="http://schemas.microsoft.com/office/powerpoint/2010/main" val="2689732454"/>
      </p:ext>
    </p:extLst>
  </p:cSld>
  <p:clrMapOvr>
    <a:masterClrMapping/>
  </p:clrMapOvr>
  <p:extLst>
    <p:ext uri="{DCECCB84-F9BA-43D5-87BE-67443E8EF086}">
      <p15:sldGuideLst xmlns:p15="http://schemas.microsoft.com/office/powerpoint/2012/main">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9337C05-0B52-73A3-9373-AAE32FCDA417}"/>
              </a:ext>
            </a:extLst>
          </p:cNvPr>
          <p:cNvSpPr>
            <a:spLocks noGrp="1"/>
          </p:cNvSpPr>
          <p:nvPr>
            <p:ph type="title"/>
          </p:nvPr>
        </p:nvSpPr>
        <p:spPr>
          <a:xfrm>
            <a:off x="466726" y="335389"/>
            <a:ext cx="11256962" cy="1404328"/>
          </a:xfrm>
          <a:prstGeom prst="rect">
            <a:avLst/>
          </a:prstGeom>
        </p:spPr>
        <p:txBody>
          <a:bodyPr vert="horz" lIns="0" tIns="0" rIns="0" bIns="0" rtlCol="0" anchor="t" anchorCtr="0">
            <a:noAutofit/>
          </a:bodyPr>
          <a:lstStyle/>
          <a:p>
            <a:r>
              <a:rPr lang="de-DE" noProof="0" dirty="0"/>
              <a:t>Überschrift</a:t>
            </a:r>
          </a:p>
        </p:txBody>
      </p:sp>
      <p:sp>
        <p:nvSpPr>
          <p:cNvPr id="3" name="Text Placeholder 2">
            <a:extLst>
              <a:ext uri="{FF2B5EF4-FFF2-40B4-BE49-F238E27FC236}">
                <a16:creationId xmlns:a16="http://schemas.microsoft.com/office/drawing/2014/main" id="{2868AD72-55F4-7462-F73C-F21DAB619BD3}"/>
              </a:ext>
            </a:extLst>
          </p:cNvPr>
          <p:cNvSpPr>
            <a:spLocks noGrp="1"/>
          </p:cNvSpPr>
          <p:nvPr>
            <p:ph type="body" idx="1"/>
          </p:nvPr>
        </p:nvSpPr>
        <p:spPr>
          <a:xfrm>
            <a:off x="466726" y="1797878"/>
            <a:ext cx="11256962" cy="4291773"/>
          </a:xfrm>
          <a:prstGeom prst="rect">
            <a:avLst/>
          </a:prstGeom>
        </p:spPr>
        <p:txBody>
          <a:bodyPr vert="horz" lIns="0" tIns="0" rIns="0" bIns="0" rtlCol="0">
            <a:normAutofit/>
          </a:bodyPr>
          <a:lstStyle/>
          <a:p>
            <a:pPr lvl="0"/>
            <a:r>
              <a:rPr lang="de-DE" noProof="0" dirty="0"/>
              <a:t>Fließtext erste Ebene</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sp>
        <p:nvSpPr>
          <p:cNvPr id="5" name="Footer Placeholder 4">
            <a:extLst>
              <a:ext uri="{FF2B5EF4-FFF2-40B4-BE49-F238E27FC236}">
                <a16:creationId xmlns:a16="http://schemas.microsoft.com/office/drawing/2014/main" id="{9F405DDF-77CE-867B-91D2-364B6E5D93F7}"/>
              </a:ext>
            </a:extLst>
          </p:cNvPr>
          <p:cNvSpPr>
            <a:spLocks noGrp="1"/>
          </p:cNvSpPr>
          <p:nvPr>
            <p:ph type="ftr" sz="quarter" idx="3"/>
          </p:nvPr>
        </p:nvSpPr>
        <p:spPr>
          <a:xfrm>
            <a:off x="466726" y="6389688"/>
            <a:ext cx="9847262" cy="287389"/>
          </a:xfrm>
          <a:prstGeom prst="rect">
            <a:avLst/>
          </a:prstGeom>
        </p:spPr>
        <p:txBody>
          <a:bodyPr vert="horz" lIns="0" tIns="0" rIns="0" bIns="0" rtlCol="0" anchor="ctr"/>
          <a:lstStyle>
            <a:lvl1pPr algn="l">
              <a:defRPr sz="1000">
                <a:solidFill>
                  <a:schemeClr val="tx1"/>
                </a:solidFill>
              </a:defRPr>
            </a:lvl1pPr>
          </a:lstStyle>
          <a:p>
            <a:r>
              <a:rPr lang="de-DE"/>
              <a:t>Name des Referierenden | Einrichtung, Arial 10pt</a:t>
            </a:r>
            <a:endParaRPr lang="en-US" dirty="0"/>
          </a:p>
        </p:txBody>
      </p:sp>
      <p:sp>
        <p:nvSpPr>
          <p:cNvPr id="6" name="Slide Number Placeholder 5">
            <a:extLst>
              <a:ext uri="{FF2B5EF4-FFF2-40B4-BE49-F238E27FC236}">
                <a16:creationId xmlns:a16="http://schemas.microsoft.com/office/drawing/2014/main" id="{097ABE3B-E0CA-7AC3-9201-404918DF6F14}"/>
              </a:ext>
            </a:extLst>
          </p:cNvPr>
          <p:cNvSpPr>
            <a:spLocks noGrp="1"/>
          </p:cNvSpPr>
          <p:nvPr>
            <p:ph type="sldNum" sz="quarter" idx="4"/>
          </p:nvPr>
        </p:nvSpPr>
        <p:spPr>
          <a:xfrm>
            <a:off x="10316306" y="6389078"/>
            <a:ext cx="1406769" cy="287389"/>
          </a:xfrm>
          <a:prstGeom prst="rect">
            <a:avLst/>
          </a:prstGeom>
        </p:spPr>
        <p:txBody>
          <a:bodyPr vert="horz" lIns="0" tIns="0" rIns="0" bIns="0" rtlCol="0" anchor="ctr"/>
          <a:lstStyle>
            <a:lvl1pPr algn="r">
              <a:defRPr sz="1000">
                <a:solidFill>
                  <a:schemeClr val="tx1"/>
                </a:solidFill>
              </a:defRPr>
            </a:lvl1pPr>
          </a:lstStyle>
          <a:p>
            <a:fld id="{56F622B2-DCC2-4363-AA1C-8797E3A5E5C2}" type="slidenum">
              <a:rPr lang="de-DE" noProof="0" smtClean="0"/>
              <a:pPr/>
              <a:t>‹Nr.›</a:t>
            </a:fld>
            <a:endParaRPr lang="de-DE" noProof="0" dirty="0"/>
          </a:p>
        </p:txBody>
      </p:sp>
    </p:spTree>
    <p:extLst>
      <p:ext uri="{BB962C8B-B14F-4D97-AF65-F5344CB8AC3E}">
        <p14:creationId xmlns:p14="http://schemas.microsoft.com/office/powerpoint/2010/main" val="35091182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9" r:id="rId3"/>
    <p:sldLayoutId id="2147483680" r:id="rId4"/>
    <p:sldLayoutId id="2147483681" r:id="rId5"/>
    <p:sldLayoutId id="2147483654" r:id="rId6"/>
    <p:sldLayoutId id="2147483655" r:id="rId7"/>
    <p:sldLayoutId id="2147483657" r:id="rId8"/>
    <p:sldLayoutId id="2147483682" r:id="rId9"/>
    <p:sldLayoutId id="2147483673" r:id="rId10"/>
  </p:sldLayoutIdLst>
  <p:hf hdr="0" dt="0"/>
  <p:txStyles>
    <p:title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p:titleStyle>
    <p:bodyStyle>
      <a:lvl1pPr marL="0" indent="0" algn="l" defTabSz="914400" rtl="0" eaLnBrk="1" latinLnBrk="0" hangingPunct="1">
        <a:lnSpc>
          <a:spcPct val="100000"/>
        </a:lnSpc>
        <a:spcBef>
          <a:spcPts val="500"/>
        </a:spcBef>
        <a:buFontTx/>
        <a:buNone/>
        <a:defRPr sz="2000" kern="1200">
          <a:solidFill>
            <a:schemeClr val="tx1"/>
          </a:solidFill>
          <a:latin typeface="+mn-lt"/>
          <a:ea typeface="+mn-ea"/>
          <a:cs typeface="+mn-cs"/>
        </a:defRPr>
      </a:lvl1pPr>
      <a:lvl2pPr marL="230400" indent="-2304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460800" indent="-2304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6912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9216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295" userDrawn="1">
          <p15:clr>
            <a:srgbClr val="F26B43"/>
          </p15:clr>
        </p15:guide>
        <p15:guide id="4" pos="294" userDrawn="1">
          <p15:clr>
            <a:srgbClr val="F26B43"/>
          </p15:clr>
        </p15:guide>
        <p15:guide id="10" pos="1182" userDrawn="1">
          <p15:clr>
            <a:srgbClr val="F26B43"/>
          </p15:clr>
        </p15:guide>
        <p15:guide id="14" pos="2069" userDrawn="1">
          <p15:clr>
            <a:srgbClr val="F26B43"/>
          </p15:clr>
        </p15:guide>
        <p15:guide id="16" pos="2953" userDrawn="1">
          <p15:clr>
            <a:srgbClr val="F26B43"/>
          </p15:clr>
        </p15:guide>
        <p15:guide id="20" pos="3839" userDrawn="1">
          <p15:clr>
            <a:srgbClr val="F26B43"/>
          </p15:clr>
        </p15:guide>
        <p15:guide id="22" pos="4726" userDrawn="1">
          <p15:clr>
            <a:srgbClr val="F26B43"/>
          </p15:clr>
        </p15:guide>
        <p15:guide id="26" pos="5611" userDrawn="1">
          <p15:clr>
            <a:srgbClr val="F26B43"/>
          </p15:clr>
        </p15:guide>
        <p15:guide id="28" pos="6497" userDrawn="1">
          <p15:clr>
            <a:srgbClr val="F26B43"/>
          </p15:clr>
        </p15:guide>
        <p15:guide id="30" pos="7385" userDrawn="1">
          <p15:clr>
            <a:srgbClr val="F26B43"/>
          </p15:clr>
        </p15:guide>
        <p15:guide id="31" orient="horz" pos="1180" userDrawn="1">
          <p15:clr>
            <a:srgbClr val="F26B43"/>
          </p15:clr>
        </p15:guide>
        <p15:guide id="33" orient="horz" pos="2065" userDrawn="1">
          <p15:clr>
            <a:srgbClr val="F26B43"/>
          </p15:clr>
        </p15:guide>
        <p15:guide id="34" orient="horz" pos="2950" userDrawn="1">
          <p15:clr>
            <a:srgbClr val="F26B43"/>
          </p15:clr>
        </p15:guide>
        <p15:guide id="36" orient="horz" pos="3836" userDrawn="1">
          <p15:clr>
            <a:srgbClr val="F26B43"/>
          </p15:clr>
        </p15:guide>
        <p15:guide id="37" orient="horz" pos="4025"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polsoz.fu-berlin.de/kommwiss/studium/auslandsstudium/erasmus/index.html" TargetMode="External"/><Relationship Id="rId2" Type="http://schemas.openxmlformats.org/officeDocument/2006/relationships/image" Target="../media/image9.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docs.google.com/document/d/1kke6Lwh9CQAH2FCoDfXhJCWborbZPQ4wqhvf08_pwgU/edit" TargetMode="External"/><Relationship Id="rId2" Type="http://schemas.openxmlformats.org/officeDocument/2006/relationships/hyperlink" Target="mailto:erasmus@kommwiss.fu-berlin.d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fu-berlin.de/studium/international/studium_ausland/erasmus_praktiku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fuberlin.moveon4.de/form/6731045d21961d932402ede4/de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erasmus@kommwiss.fu-berlin.de"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mailto:sprachenzentrum@fu-berlin.d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sprachenzentrum.fu-berlin.de/sprachtests/sprachzeugnis/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3E6AEFD8-0803-538D-C0CD-7E26439A015B}"/>
              </a:ext>
            </a:extLst>
          </p:cNvPr>
          <p:cNvSpPr>
            <a:spLocks noGrp="1" noRot="1" noMove="1" noResize="1" noEditPoints="1" noAdjustHandles="1" noChangeArrowheads="1" noChangeShapeType="1"/>
          </p:cNvSpPr>
          <p:nvPr>
            <p:ph type="subTitle" idx="1"/>
          </p:nvPr>
        </p:nvSpPr>
        <p:spPr>
          <a:xfrm>
            <a:off x="466725" y="4638260"/>
            <a:ext cx="11256963" cy="1451389"/>
          </a:xfrm>
        </p:spPr>
        <p:txBody>
          <a:bodyPr/>
          <a:lstStyle/>
          <a:p>
            <a:endParaRPr lang="de-DE" dirty="0"/>
          </a:p>
          <a:p>
            <a:endParaRPr lang="de-DE" dirty="0"/>
          </a:p>
          <a:p>
            <a:r>
              <a:rPr lang="de-DE" dirty="0"/>
              <a:t>Prof. Dr. Carola Richter                                            18. Dezember 2024     </a:t>
            </a:r>
          </a:p>
          <a:p>
            <a:endParaRPr lang="de-DE" dirty="0"/>
          </a:p>
        </p:txBody>
      </p:sp>
      <p:sp>
        <p:nvSpPr>
          <p:cNvPr id="4" name="Footer Placeholder 3">
            <a:extLst>
              <a:ext uri="{FF2B5EF4-FFF2-40B4-BE49-F238E27FC236}">
                <a16:creationId xmlns:a16="http://schemas.microsoft.com/office/drawing/2014/main" id="{597485A1-F29B-591B-29D7-DDC2F1BD13E5}"/>
              </a:ext>
            </a:extLst>
          </p:cNvPr>
          <p:cNvSpPr>
            <a:spLocks noGrp="1" noRot="1" noMove="1" noResize="1" noEditPoints="1" noAdjustHandles="1" noChangeArrowheads="1" noChangeShapeType="1"/>
          </p:cNvSpPr>
          <p:nvPr>
            <p:ph type="ftr" sz="quarter" idx="11"/>
          </p:nvPr>
        </p:nvSpPr>
        <p:spPr>
          <a:xfrm>
            <a:off x="466726" y="6389688"/>
            <a:ext cx="9847262" cy="287389"/>
          </a:xfrm>
        </p:spPr>
        <p:txBody>
          <a:bodyPr/>
          <a:lstStyle/>
          <a:p>
            <a:r>
              <a:rPr lang="de-DE" dirty="0"/>
              <a:t>Institut für Publizistik- und Kommunikationswissenschaft</a:t>
            </a:r>
          </a:p>
        </p:txBody>
      </p:sp>
      <p:pic>
        <p:nvPicPr>
          <p:cNvPr id="17" name="Picture 2">
            <a:extLst>
              <a:ext uri="{FF2B5EF4-FFF2-40B4-BE49-F238E27FC236}">
                <a16:creationId xmlns:a16="http://schemas.microsoft.com/office/drawing/2014/main" id="{89ABF6B8-4CEC-4821-801C-BD9967B5E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45936" y="2069461"/>
            <a:ext cx="4782288" cy="1865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9" name="Titel 18">
            <a:extLst>
              <a:ext uri="{FF2B5EF4-FFF2-40B4-BE49-F238E27FC236}">
                <a16:creationId xmlns:a16="http://schemas.microsoft.com/office/drawing/2014/main" id="{29779C6B-E880-FE40-5944-D246FC510284}"/>
              </a:ext>
            </a:extLst>
          </p:cNvPr>
          <p:cNvSpPr>
            <a:spLocks noGrp="1"/>
          </p:cNvSpPr>
          <p:nvPr>
            <p:ph type="ctrTitle"/>
          </p:nvPr>
        </p:nvSpPr>
        <p:spPr>
          <a:xfrm>
            <a:off x="466725" y="2892153"/>
            <a:ext cx="11256349" cy="2137743"/>
          </a:xfrm>
        </p:spPr>
        <p:txBody>
          <a:bodyPr/>
          <a:lstStyle/>
          <a:p>
            <a:r>
              <a:rPr kumimoji="0" lang="de-DE" sz="3200" b="1" i="0" u="none" strike="noStrike" kern="1200" cap="none" spc="0" normalizeH="0" baseline="0" noProof="0" dirty="0">
                <a:ln>
                  <a:noFill/>
                </a:ln>
                <a:solidFill>
                  <a:srgbClr val="000000"/>
                </a:solidFill>
                <a:effectLst/>
                <a:uLnTx/>
                <a:uFillTx/>
                <a:ea typeface="+mj-ea"/>
                <a:cs typeface="+mj-cs"/>
              </a:rPr>
              <a:t>Auslandsstudium am </a:t>
            </a:r>
            <a:br>
              <a:rPr kumimoji="0" lang="de-DE" sz="3200" b="1" i="0" u="none" strike="noStrike" kern="1200" cap="none" spc="0" normalizeH="0" baseline="0" noProof="0" dirty="0">
                <a:ln>
                  <a:noFill/>
                </a:ln>
                <a:solidFill>
                  <a:srgbClr val="000000"/>
                </a:solidFill>
                <a:effectLst/>
                <a:uLnTx/>
                <a:uFillTx/>
                <a:ea typeface="+mj-ea"/>
                <a:cs typeface="+mj-cs"/>
              </a:rPr>
            </a:br>
            <a:r>
              <a:rPr kumimoji="0" lang="de-DE" sz="3200" b="1" i="0" u="none" strike="noStrike" kern="1200" cap="none" spc="0" normalizeH="0" baseline="0" noProof="0" dirty="0">
                <a:ln>
                  <a:noFill/>
                </a:ln>
                <a:solidFill>
                  <a:srgbClr val="000000"/>
                </a:solidFill>
                <a:effectLst/>
                <a:uLnTx/>
                <a:uFillTx/>
                <a:ea typeface="+mj-ea"/>
                <a:cs typeface="+mj-cs"/>
              </a:rPr>
              <a:t>Institut für Publizistik- und Kommunikationswissenschaft</a:t>
            </a:r>
            <a:endParaRPr lang="de-DE" sz="3200" dirty="0"/>
          </a:p>
        </p:txBody>
      </p:sp>
    </p:spTree>
    <p:extLst>
      <p:ext uri="{BB962C8B-B14F-4D97-AF65-F5344CB8AC3E}">
        <p14:creationId xmlns:p14="http://schemas.microsoft.com/office/powerpoint/2010/main" val="39114315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811532-9EEE-AD8D-1D57-5F69CF004A0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CD82980-C0A8-6868-2B26-A8B55A6B4636}"/>
              </a:ext>
            </a:extLst>
          </p:cNvPr>
          <p:cNvSpPr>
            <a:spLocks noGrp="1"/>
          </p:cNvSpPr>
          <p:nvPr>
            <p:ph type="title"/>
          </p:nvPr>
        </p:nvSpPr>
        <p:spPr>
          <a:xfrm>
            <a:off x="466726" y="217822"/>
            <a:ext cx="11256962" cy="1404328"/>
          </a:xfrm>
        </p:spPr>
        <p:txBody>
          <a:bodyPr/>
          <a:lstStyle/>
          <a:p>
            <a:r>
              <a:rPr lang="de-DE" sz="3600" dirty="0"/>
              <a:t>Erasmus-Kooperationspartner</a:t>
            </a:r>
          </a:p>
        </p:txBody>
      </p:sp>
      <p:sp>
        <p:nvSpPr>
          <p:cNvPr id="5" name="Foliennummernplatzhalter 4">
            <a:extLst>
              <a:ext uri="{FF2B5EF4-FFF2-40B4-BE49-F238E27FC236}">
                <a16:creationId xmlns:a16="http://schemas.microsoft.com/office/drawing/2014/main" id="{D71A8F94-7121-0881-2EA1-B5465CD28BA8}"/>
              </a:ext>
            </a:extLst>
          </p:cNvPr>
          <p:cNvSpPr>
            <a:spLocks noGrp="1"/>
          </p:cNvSpPr>
          <p:nvPr>
            <p:ph type="sldNum" sz="quarter" idx="12"/>
          </p:nvPr>
        </p:nvSpPr>
        <p:spPr/>
        <p:txBody>
          <a:bodyPr/>
          <a:lstStyle/>
          <a:p>
            <a:fld id="{56F622B2-DCC2-4363-AA1C-8797E3A5E5C2}" type="slidenum">
              <a:rPr lang="de-DE" noProof="0" smtClean="0"/>
              <a:pPr/>
              <a:t>10</a:t>
            </a:fld>
            <a:endParaRPr lang="de-DE" noProof="0" dirty="0"/>
          </a:p>
        </p:txBody>
      </p:sp>
      <p:sp>
        <p:nvSpPr>
          <p:cNvPr id="3" name="Text Box 4">
            <a:extLst>
              <a:ext uri="{FF2B5EF4-FFF2-40B4-BE49-F238E27FC236}">
                <a16:creationId xmlns:a16="http://schemas.microsoft.com/office/drawing/2014/main" id="{DAAD7989-4ED1-26BC-64BB-7EABEC318763}"/>
              </a:ext>
            </a:extLst>
          </p:cNvPr>
          <p:cNvSpPr txBox="1">
            <a:spLocks noChangeArrowheads="1"/>
          </p:cNvSpPr>
          <p:nvPr/>
        </p:nvSpPr>
        <p:spPr bwMode="auto">
          <a:xfrm>
            <a:off x="107950" y="783678"/>
            <a:ext cx="8785225" cy="1046440"/>
          </a:xfrm>
          <a:prstGeom prst="rect">
            <a:avLst/>
          </a:prstGeom>
          <a:noFill/>
          <a:ln w="9525">
            <a:noFill/>
            <a:miter lim="800000"/>
            <a:headEnd/>
            <a:tailEnd/>
          </a:ln>
          <a:effectLst/>
        </p:spPr>
        <p:txBody>
          <a:bodyPr wrap="square">
            <a:spAutoFit/>
          </a:bodyPr>
          <a:lstStyle/>
          <a:p>
            <a:pPr marL="357188" lvl="1" indent="-90488">
              <a:lnSpc>
                <a:spcPct val="110000"/>
              </a:lnSpc>
              <a:spcBef>
                <a:spcPct val="30000"/>
              </a:spcBef>
              <a:spcAft>
                <a:spcPct val="60000"/>
              </a:spcAft>
              <a:tabLst>
                <a:tab pos="901700" algn="l"/>
              </a:tabLst>
            </a:pPr>
            <a:r>
              <a:rPr lang="en-GB" sz="2000" dirty="0">
                <a:solidFill>
                  <a:srgbClr val="000000"/>
                </a:solidFill>
              </a:rPr>
              <a:t>Instituts-Partnerschaften mit festgelegten Plätzen</a:t>
            </a:r>
          </a:p>
          <a:p>
            <a:pPr marL="357188" lvl="1" indent="-90488">
              <a:lnSpc>
                <a:spcPct val="110000"/>
              </a:lnSpc>
              <a:spcBef>
                <a:spcPct val="30000"/>
              </a:spcBef>
              <a:spcAft>
                <a:spcPct val="60000"/>
              </a:spcAft>
              <a:tabLst>
                <a:tab pos="901700" algn="l"/>
              </a:tabLst>
            </a:pPr>
            <a:endParaRPr lang="en-GB" sz="2000" b="1" dirty="0">
              <a:solidFill>
                <a:srgbClr val="000000"/>
              </a:solidFill>
              <a:latin typeface="Calibri" pitchFamily="34" charset="0"/>
            </a:endParaRPr>
          </a:p>
        </p:txBody>
      </p:sp>
      <p:pic>
        <p:nvPicPr>
          <p:cNvPr id="6" name="Grafik 5">
            <a:extLst>
              <a:ext uri="{FF2B5EF4-FFF2-40B4-BE49-F238E27FC236}">
                <a16:creationId xmlns:a16="http://schemas.microsoft.com/office/drawing/2014/main" id="{FA1E9A91-85D0-0FE6-2FC8-5C2A22FDF2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31920" y="1145616"/>
            <a:ext cx="7429317" cy="5546980"/>
          </a:xfrm>
          <a:prstGeom prst="rect">
            <a:avLst/>
          </a:prstGeom>
        </p:spPr>
      </p:pic>
      <p:sp>
        <p:nvSpPr>
          <p:cNvPr id="10" name="Rechteck 9">
            <a:extLst>
              <a:ext uri="{FF2B5EF4-FFF2-40B4-BE49-F238E27FC236}">
                <a16:creationId xmlns:a16="http://schemas.microsoft.com/office/drawing/2014/main" id="{2BA9AEE4-533B-199C-34FD-9472224E7549}"/>
              </a:ext>
            </a:extLst>
          </p:cNvPr>
          <p:cNvSpPr/>
          <p:nvPr/>
        </p:nvSpPr>
        <p:spPr>
          <a:xfrm>
            <a:off x="466726" y="2657937"/>
            <a:ext cx="3709858" cy="2704895"/>
          </a:xfrm>
          <a:prstGeom prst="rect">
            <a:avLst/>
          </a:prstGeom>
          <a:ln>
            <a:solidFill>
              <a:schemeClr val="tx1"/>
            </a:solidFill>
          </a:ln>
        </p:spPr>
        <p:txBody>
          <a:bodyPr wrap="square">
            <a:spAutoFit/>
          </a:bodyPr>
          <a:lstStyle/>
          <a:p>
            <a:pPr eaLnBrk="1" hangingPunct="1">
              <a:lnSpc>
                <a:spcPct val="102000"/>
              </a:lnSpc>
              <a:spcBef>
                <a:spcPts val="500"/>
              </a:spcBef>
              <a:buClr>
                <a:srgbClr val="4D4D4D"/>
              </a:buClr>
            </a:pPr>
            <a:r>
              <a:rPr lang="de-DE" sz="2200" dirty="0">
                <a:latin typeface="Arial" panose="020B0604020202020204" pitchFamily="34" charset="0"/>
                <a:cs typeface="Arial" panose="020B0604020202020204" pitchFamily="34" charset="0"/>
              </a:rPr>
              <a:t>Weitere Informationen: </a:t>
            </a:r>
          </a:p>
          <a:p>
            <a:pPr eaLnBrk="1" hangingPunct="1">
              <a:lnSpc>
                <a:spcPct val="102000"/>
              </a:lnSpc>
              <a:spcBef>
                <a:spcPts val="500"/>
              </a:spcBef>
              <a:buClr>
                <a:srgbClr val="4D4D4D"/>
              </a:buClr>
            </a:pPr>
            <a:r>
              <a:rPr lang="de-DE" sz="2200" dirty="0">
                <a:latin typeface="Arial" panose="020B0604020202020204" pitchFamily="34" charset="0"/>
                <a:cs typeface="Arial" panose="020B0604020202020204" pitchFamily="34" charset="0"/>
                <a:hlinkClick r:id="rId3"/>
              </a:rPr>
              <a:t>http://www.polsoz.fu-berlin.de/</a:t>
            </a:r>
          </a:p>
          <a:p>
            <a:pPr eaLnBrk="1" hangingPunct="1">
              <a:lnSpc>
                <a:spcPct val="102000"/>
              </a:lnSpc>
              <a:spcBef>
                <a:spcPts val="500"/>
              </a:spcBef>
              <a:buClr>
                <a:srgbClr val="4D4D4D"/>
              </a:buClr>
            </a:pPr>
            <a:r>
              <a:rPr lang="de-DE" sz="2200" dirty="0">
                <a:latin typeface="Arial" panose="020B0604020202020204" pitchFamily="34" charset="0"/>
                <a:cs typeface="Arial" panose="020B0604020202020204" pitchFamily="34" charset="0"/>
                <a:hlinkClick r:id="rId3"/>
              </a:rPr>
              <a:t>kommwiss/studium/auslandsstudium/</a:t>
            </a:r>
          </a:p>
          <a:p>
            <a:pPr eaLnBrk="1" hangingPunct="1">
              <a:lnSpc>
                <a:spcPct val="102000"/>
              </a:lnSpc>
              <a:spcBef>
                <a:spcPts val="500"/>
              </a:spcBef>
              <a:buClr>
                <a:srgbClr val="4D4D4D"/>
              </a:buClr>
            </a:pPr>
            <a:r>
              <a:rPr lang="de-DE" sz="2200" dirty="0">
                <a:latin typeface="Arial" panose="020B0604020202020204" pitchFamily="34" charset="0"/>
                <a:cs typeface="Arial" panose="020B0604020202020204" pitchFamily="34" charset="0"/>
                <a:hlinkClick r:id="rId3"/>
              </a:rPr>
              <a:t>erasmus/index.html</a:t>
            </a:r>
            <a:r>
              <a:rPr lang="de-DE" sz="2200" dirty="0">
                <a:latin typeface="Arial" panose="020B0604020202020204" pitchFamily="34" charset="0"/>
                <a:cs typeface="Arial" panose="020B0604020202020204" pitchFamily="34" charset="0"/>
              </a:rPr>
              <a:t> </a:t>
            </a:r>
          </a:p>
          <a:p>
            <a:endParaRPr lang="de-DE" sz="2200" dirty="0">
              <a:latin typeface="Arial" panose="020B0604020202020204" pitchFamily="34" charset="0"/>
              <a:cs typeface="Arial" panose="020B0604020202020204" pitchFamily="34" charset="0"/>
            </a:endParaRPr>
          </a:p>
        </p:txBody>
      </p:sp>
      <p:sp>
        <p:nvSpPr>
          <p:cNvPr id="19" name="Textfeld 18">
            <a:extLst>
              <a:ext uri="{FF2B5EF4-FFF2-40B4-BE49-F238E27FC236}">
                <a16:creationId xmlns:a16="http://schemas.microsoft.com/office/drawing/2014/main" id="{FBDAA4F9-4205-6FDA-A4DE-BB601FD36335}"/>
              </a:ext>
            </a:extLst>
          </p:cNvPr>
          <p:cNvSpPr txBox="1"/>
          <p:nvPr/>
        </p:nvSpPr>
        <p:spPr>
          <a:xfrm>
            <a:off x="274320" y="6570617"/>
            <a:ext cx="0" cy="0"/>
          </a:xfrm>
          <a:prstGeom prst="rect">
            <a:avLst/>
          </a:prstGeom>
          <a:noFill/>
        </p:spPr>
        <p:txBody>
          <a:bodyPr wrap="none" lIns="0" tIns="0" rIns="0" bIns="0" rtlCol="0">
            <a:normAutofit fontScale="25000" lnSpcReduction="20000"/>
          </a:bodyPr>
          <a:lstStyle/>
          <a:p>
            <a:pPr algn="l"/>
            <a:endParaRPr lang="de-DE" sz="2000" dirty="0" err="1"/>
          </a:p>
        </p:txBody>
      </p:sp>
    </p:spTree>
    <p:extLst>
      <p:ext uri="{BB962C8B-B14F-4D97-AF65-F5344CB8AC3E}">
        <p14:creationId xmlns:p14="http://schemas.microsoft.com/office/powerpoint/2010/main" val="1169973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D23F7-ABD4-19DE-6112-7CE66ABABCF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5E3E7CA-6035-DAA3-974D-2AB131650F45}"/>
              </a:ext>
            </a:extLst>
          </p:cNvPr>
          <p:cNvSpPr>
            <a:spLocks noGrp="1"/>
          </p:cNvSpPr>
          <p:nvPr>
            <p:ph type="title"/>
          </p:nvPr>
        </p:nvSpPr>
        <p:spPr>
          <a:xfrm>
            <a:off x="1013754" y="335389"/>
            <a:ext cx="10162903" cy="551319"/>
          </a:xfrm>
        </p:spPr>
        <p:txBody>
          <a:bodyPr/>
          <a:lstStyle/>
          <a:p>
            <a:r>
              <a:rPr lang="de-DE" sz="3600" dirty="0"/>
              <a:t>Erasmus-Kooperationspartner</a:t>
            </a:r>
          </a:p>
        </p:txBody>
      </p:sp>
      <p:sp>
        <p:nvSpPr>
          <p:cNvPr id="3" name="Inhaltsplatzhalter 2">
            <a:extLst>
              <a:ext uri="{FF2B5EF4-FFF2-40B4-BE49-F238E27FC236}">
                <a16:creationId xmlns:a16="http://schemas.microsoft.com/office/drawing/2014/main" id="{F9D5DA43-D010-9188-500A-FEE917E6A551}"/>
              </a:ext>
            </a:extLst>
          </p:cNvPr>
          <p:cNvSpPr>
            <a:spLocks noGrp="1"/>
          </p:cNvSpPr>
          <p:nvPr>
            <p:ph idx="1"/>
          </p:nvPr>
        </p:nvSpPr>
        <p:spPr>
          <a:xfrm>
            <a:off x="1013752" y="1038406"/>
            <a:ext cx="10162903" cy="4291200"/>
          </a:xfrm>
        </p:spPr>
        <p:txBody>
          <a:bodyPr>
            <a:normAutofit/>
          </a:bodyPr>
          <a:lstStyle/>
          <a:p>
            <a:r>
              <a:rPr lang="en-GB" sz="2200" dirty="0" err="1">
                <a:latin typeface="Arial" panose="020B0604020202020204" pitchFamily="34" charset="0"/>
                <a:cs typeface="Arial" panose="020B0604020202020204" pitchFamily="34" charset="0"/>
              </a:rPr>
              <a:t>Instituts-Partnerschaften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mit</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festgelegten</a:t>
            </a:r>
            <a:r>
              <a:rPr lang="en-GB" sz="2200" dirty="0">
                <a:latin typeface="Arial" panose="020B0604020202020204" pitchFamily="34" charset="0"/>
                <a:cs typeface="Arial" panose="020B0604020202020204" pitchFamily="34" charset="0"/>
              </a:rPr>
              <a:t> </a:t>
            </a:r>
            <a:r>
              <a:rPr lang="en-GB" sz="2200" dirty="0" err="1">
                <a:latin typeface="Arial" panose="020B0604020202020204" pitchFamily="34" charset="0"/>
                <a:cs typeface="Arial" panose="020B0604020202020204" pitchFamily="34" charset="0"/>
              </a:rPr>
              <a:t>Plätzen</a:t>
            </a:r>
            <a:endParaRPr lang="en-GB" sz="2200" dirty="0">
              <a:latin typeface="Arial" panose="020B0604020202020204" pitchFamily="34" charset="0"/>
              <a:cs typeface="Arial" panose="020B0604020202020204" pitchFamily="34" charset="0"/>
            </a:endParaRPr>
          </a:p>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56A2CB0C-A248-3579-AD49-E1268D02872B}"/>
              </a:ext>
            </a:extLst>
          </p:cNvPr>
          <p:cNvSpPr>
            <a:spLocks noGrp="1"/>
          </p:cNvSpPr>
          <p:nvPr>
            <p:ph type="sldNum" sz="quarter" idx="12"/>
          </p:nvPr>
        </p:nvSpPr>
        <p:spPr/>
        <p:txBody>
          <a:bodyPr/>
          <a:lstStyle/>
          <a:p>
            <a:fld id="{56F622B2-DCC2-4363-AA1C-8797E3A5E5C2}" type="slidenum">
              <a:rPr lang="de-DE" noProof="0" smtClean="0"/>
              <a:t>11</a:t>
            </a:fld>
            <a:endParaRPr lang="de-DE" noProof="0" dirty="0"/>
          </a:p>
        </p:txBody>
      </p:sp>
      <p:sp>
        <p:nvSpPr>
          <p:cNvPr id="6" name="Textfeld 5">
            <a:extLst>
              <a:ext uri="{FF2B5EF4-FFF2-40B4-BE49-F238E27FC236}">
                <a16:creationId xmlns:a16="http://schemas.microsoft.com/office/drawing/2014/main" id="{EB949D6D-DF49-1E0D-234A-C2E7A153B506}"/>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3A9C3CA6-5F58-16C3-9C7F-353499AEDECE}"/>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graphicFrame>
        <p:nvGraphicFramePr>
          <p:cNvPr id="8" name="Tabelle 7">
            <a:extLst>
              <a:ext uri="{FF2B5EF4-FFF2-40B4-BE49-F238E27FC236}">
                <a16:creationId xmlns:a16="http://schemas.microsoft.com/office/drawing/2014/main" id="{78CD714E-A9A6-9082-173E-F8F383656A4D}"/>
              </a:ext>
            </a:extLst>
          </p:cNvPr>
          <p:cNvGraphicFramePr>
            <a:graphicFrameLocks noGrp="1"/>
          </p:cNvGraphicFramePr>
          <p:nvPr>
            <p:extLst>
              <p:ext uri="{D42A27DB-BD31-4B8C-83A1-F6EECF244321}">
                <p14:modId xmlns:p14="http://schemas.microsoft.com/office/powerpoint/2010/main" val="1746058572"/>
              </p:ext>
            </p:extLst>
          </p:nvPr>
        </p:nvGraphicFramePr>
        <p:xfrm>
          <a:off x="1013751" y="1709728"/>
          <a:ext cx="9847262" cy="4191000"/>
        </p:xfrm>
        <a:graphic>
          <a:graphicData uri="http://schemas.openxmlformats.org/drawingml/2006/table">
            <a:tbl>
              <a:tblPr firstRow="1" bandRow="1">
                <a:tableStyleId>{5C22544A-7EE6-4342-B048-85BDC9FD1C3A}</a:tableStyleId>
              </a:tblPr>
              <a:tblGrid>
                <a:gridCol w="2928781">
                  <a:extLst>
                    <a:ext uri="{9D8B030D-6E8A-4147-A177-3AD203B41FA5}">
                      <a16:colId xmlns:a16="http://schemas.microsoft.com/office/drawing/2014/main" val="3187877886"/>
                    </a:ext>
                  </a:extLst>
                </a:gridCol>
                <a:gridCol w="1632677">
                  <a:extLst>
                    <a:ext uri="{9D8B030D-6E8A-4147-A177-3AD203B41FA5}">
                      <a16:colId xmlns:a16="http://schemas.microsoft.com/office/drawing/2014/main" val="1269257043"/>
                    </a:ext>
                  </a:extLst>
                </a:gridCol>
                <a:gridCol w="5285804">
                  <a:extLst>
                    <a:ext uri="{9D8B030D-6E8A-4147-A177-3AD203B41FA5}">
                      <a16:colId xmlns:a16="http://schemas.microsoft.com/office/drawing/2014/main" val="2306414295"/>
                    </a:ext>
                  </a:extLst>
                </a:gridCol>
              </a:tblGrid>
              <a:tr h="373624">
                <a:tc>
                  <a:txBody>
                    <a:bodyPr/>
                    <a:lstStyle/>
                    <a:p>
                      <a:r>
                        <a:rPr lang="de-DE" sz="1900" dirty="0">
                          <a:latin typeface="Calibri" panose="020F0502020204030204" pitchFamily="34" charset="0"/>
                          <a:cs typeface="Calibri" panose="020F0502020204030204" pitchFamily="34" charset="0"/>
                        </a:rPr>
                        <a:t>Land</a:t>
                      </a: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Plätze</a:t>
                      </a: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Universität</a:t>
                      </a:r>
                    </a:p>
                  </a:txBody>
                  <a:tcPr>
                    <a:solidFill>
                      <a:srgbClr val="0070C0"/>
                    </a:solidFill>
                  </a:tcPr>
                </a:tc>
                <a:extLst>
                  <a:ext uri="{0D108BD9-81ED-4DB2-BD59-A6C34878D82A}">
                    <a16:rowId xmlns:a16="http://schemas.microsoft.com/office/drawing/2014/main" val="3804059103"/>
                  </a:ext>
                </a:extLst>
              </a:tr>
              <a:tr h="373624">
                <a:tc>
                  <a:txBody>
                    <a:bodyPr/>
                    <a:lstStyle/>
                    <a:p>
                      <a:r>
                        <a:rPr lang="de-DE" sz="1900" dirty="0">
                          <a:latin typeface="Calibri" panose="020F0502020204030204" pitchFamily="34" charset="0"/>
                          <a:cs typeface="Calibri" panose="020F0502020204030204" pitchFamily="34" charset="0"/>
                        </a:rPr>
                        <a:t>Irland</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Limerick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902738574"/>
                  </a:ext>
                </a:extLst>
              </a:tr>
              <a:tr h="373624">
                <a:tc>
                  <a:txBody>
                    <a:bodyPr/>
                    <a:lstStyle/>
                    <a:p>
                      <a:r>
                        <a:rPr lang="de-DE" sz="1900" dirty="0">
                          <a:latin typeface="Calibri" panose="020F0502020204030204" pitchFamily="34" charset="0"/>
                          <a:cs typeface="Calibri" panose="020F0502020204030204" pitchFamily="34" charset="0"/>
                        </a:rPr>
                        <a:t>Belgien</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6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Brüssel</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Vrije</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Universitet</a:t>
                      </a:r>
                      <a:r>
                        <a:rPr lang="de-DE" sz="1900" baseline="0" dirty="0">
                          <a:latin typeface="Calibri" panose="020F0502020204030204" pitchFamily="34" charset="0"/>
                          <a:cs typeface="Calibri" panose="020F0502020204030204" pitchFamily="34" charset="0"/>
                        </a:rPr>
                        <a:t>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68301098"/>
                  </a:ext>
                </a:extLst>
              </a:tr>
              <a:tr h="373624">
                <a:tc rowSpan="2">
                  <a:txBody>
                    <a:bodyPr/>
                    <a:lstStyle/>
                    <a:p>
                      <a:r>
                        <a:rPr lang="de-DE" sz="1900" dirty="0">
                          <a:latin typeface="Calibri" panose="020F0502020204030204" pitchFamily="34" charset="0"/>
                          <a:cs typeface="Calibri" panose="020F0502020204030204" pitchFamily="34" charset="0"/>
                        </a:rPr>
                        <a:t>Niederlande</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4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Amsterdam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593432849"/>
                  </a:ext>
                </a:extLst>
              </a:tr>
              <a:tr h="373624">
                <a:tc vMerge="1">
                  <a:txBody>
                    <a:bodyPr/>
                    <a:lstStyle/>
                    <a:p>
                      <a:endParaRPr lang="en-GB" dirty="0"/>
                    </a:p>
                  </a:txBody>
                  <a:tcPr/>
                </a:tc>
                <a:tc>
                  <a:txBody>
                    <a:bodyPr/>
                    <a:lstStyle/>
                    <a:p>
                      <a:r>
                        <a:rPr lang="de-DE" sz="1900" dirty="0">
                          <a:latin typeface="Calibri" panose="020F0502020204030204" pitchFamily="34" charset="0"/>
                          <a:cs typeface="Calibri" panose="020F0502020204030204" pitchFamily="34" charset="0"/>
                        </a:rPr>
                        <a:t>3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Rotterdam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63507337"/>
                  </a:ext>
                </a:extLst>
              </a:tr>
              <a:tr h="373624">
                <a:tc rowSpan="2">
                  <a:txBody>
                    <a:bodyPr/>
                    <a:lstStyle/>
                    <a:p>
                      <a:r>
                        <a:rPr lang="de-DE" sz="1900" dirty="0">
                          <a:latin typeface="Calibri" panose="020F0502020204030204" pitchFamily="34" charset="0"/>
                          <a:cs typeface="Calibri" panose="020F0502020204030204" pitchFamily="34" charset="0"/>
                        </a:rPr>
                        <a:t>Schweden</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3 (BA+</a:t>
                      </a:r>
                      <a:r>
                        <a:rPr lang="de-DE" sz="1900" baseline="0" dirty="0">
                          <a:latin typeface="Calibri" panose="020F0502020204030204" pitchFamily="34" charset="0"/>
                          <a:cs typeface="Calibri" panose="020F0502020204030204" pitchFamily="34" charset="0"/>
                        </a:rPr>
                        <a:t>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Göteborg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40381288"/>
                  </a:ext>
                </a:extLst>
              </a:tr>
              <a:tr h="373624">
                <a:tc vMerge="1">
                  <a:txBody>
                    <a:bodyPr/>
                    <a:lstStyle/>
                    <a:p>
                      <a:endParaRPr lang="en-GB" dirty="0"/>
                    </a:p>
                  </a:txBody>
                  <a:tcPr/>
                </a:tc>
                <a:tc>
                  <a:txBody>
                    <a:bodyPr/>
                    <a:lstStyle/>
                    <a:p>
                      <a:r>
                        <a:rPr lang="de-DE" sz="1900" dirty="0">
                          <a:latin typeface="Calibri" panose="020F0502020204030204" pitchFamily="34" charset="0"/>
                          <a:cs typeface="Calibri" panose="020F0502020204030204" pitchFamily="34" charset="0"/>
                        </a:rPr>
                        <a:t>2 (MA)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Stockholm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19161703"/>
                  </a:ext>
                </a:extLst>
              </a:tr>
              <a:tr h="373624">
                <a:tc>
                  <a:txBody>
                    <a:bodyPr/>
                    <a:lstStyle/>
                    <a:p>
                      <a:r>
                        <a:rPr lang="de-DE" sz="1900" dirty="0">
                          <a:latin typeface="Calibri" panose="020F0502020204030204" pitchFamily="34" charset="0"/>
                          <a:cs typeface="Calibri" panose="020F0502020204030204" pitchFamily="34" charset="0"/>
                        </a:rPr>
                        <a:t>Dänemark</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a:t>
                      </a:r>
                      <a:r>
                        <a:rPr lang="de-DE" sz="1900" baseline="0" dirty="0">
                          <a:latin typeface="Calibri" panose="020F0502020204030204" pitchFamily="34" charset="0"/>
                          <a:cs typeface="Calibri" panose="020F0502020204030204" pitchFamily="34" charset="0"/>
                        </a:rPr>
                        <a:t>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Roskilde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724518704"/>
                  </a:ext>
                </a:extLst>
              </a:tr>
              <a:tr h="373624">
                <a:tc>
                  <a:txBody>
                    <a:bodyPr/>
                    <a:lstStyle/>
                    <a:p>
                      <a:r>
                        <a:rPr lang="de-DE" sz="1900" dirty="0">
                          <a:latin typeface="Calibri" panose="020F0502020204030204" pitchFamily="34" charset="0"/>
                          <a:cs typeface="Calibri" panose="020F0502020204030204" pitchFamily="34" charset="0"/>
                        </a:rPr>
                        <a:t>Norwegen</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3 (MA)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Oslo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340594182"/>
                  </a:ext>
                </a:extLst>
              </a:tr>
              <a:tr h="373624">
                <a:tc>
                  <a:txBody>
                    <a:bodyPr/>
                    <a:lstStyle/>
                    <a:p>
                      <a:r>
                        <a:rPr lang="de-DE" sz="1900" dirty="0">
                          <a:latin typeface="Calibri" panose="020F0502020204030204" pitchFamily="34" charset="0"/>
                          <a:cs typeface="Calibri" panose="020F0502020204030204" pitchFamily="34" charset="0"/>
                        </a:rPr>
                        <a:t>Finnland</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Helsinki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486932783"/>
                  </a:ext>
                </a:extLst>
              </a:tr>
              <a:tr h="373624">
                <a:tc>
                  <a:txBody>
                    <a:bodyPr/>
                    <a:lstStyle/>
                    <a:p>
                      <a:r>
                        <a:rPr lang="de-DE" sz="1900" dirty="0">
                          <a:latin typeface="Calibri" panose="020F0502020204030204" pitchFamily="34" charset="0"/>
                          <a:cs typeface="Calibri" panose="020F0502020204030204" pitchFamily="34" charset="0"/>
                        </a:rPr>
                        <a:t>Estland</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Tartu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104393217"/>
                  </a:ext>
                </a:extLst>
              </a:tr>
            </a:tbl>
          </a:graphicData>
        </a:graphic>
      </p:graphicFrame>
    </p:spTree>
    <p:extLst>
      <p:ext uri="{BB962C8B-B14F-4D97-AF65-F5344CB8AC3E}">
        <p14:creationId xmlns:p14="http://schemas.microsoft.com/office/powerpoint/2010/main" val="1567594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FB998-EF63-8E46-7CFE-1BEB4616F9BA}"/>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F22157C-3DD6-B935-A735-27D3E7767743}"/>
              </a:ext>
            </a:extLst>
          </p:cNvPr>
          <p:cNvSpPr>
            <a:spLocks noGrp="1"/>
          </p:cNvSpPr>
          <p:nvPr>
            <p:ph type="title"/>
          </p:nvPr>
        </p:nvSpPr>
        <p:spPr>
          <a:xfrm>
            <a:off x="1013754" y="335389"/>
            <a:ext cx="10162903" cy="551319"/>
          </a:xfrm>
        </p:spPr>
        <p:txBody>
          <a:bodyPr/>
          <a:lstStyle/>
          <a:p>
            <a:r>
              <a:rPr lang="de-DE" sz="3600" dirty="0"/>
              <a:t>Erasmus-Kooperationspartner</a:t>
            </a:r>
          </a:p>
        </p:txBody>
      </p:sp>
      <p:sp>
        <p:nvSpPr>
          <p:cNvPr id="3" name="Inhaltsplatzhalter 2">
            <a:extLst>
              <a:ext uri="{FF2B5EF4-FFF2-40B4-BE49-F238E27FC236}">
                <a16:creationId xmlns:a16="http://schemas.microsoft.com/office/drawing/2014/main" id="{259B8C94-365F-B5B8-F914-6C1A8903C24B}"/>
              </a:ext>
            </a:extLst>
          </p:cNvPr>
          <p:cNvSpPr>
            <a:spLocks noGrp="1"/>
          </p:cNvSpPr>
          <p:nvPr>
            <p:ph idx="1"/>
          </p:nvPr>
        </p:nvSpPr>
        <p:spPr>
          <a:xfrm>
            <a:off x="1013755" y="1680092"/>
            <a:ext cx="10162903" cy="4291200"/>
          </a:xfrm>
        </p:spPr>
        <p:txBody>
          <a:bodyPr>
            <a:normAutofit/>
          </a:bodyPr>
          <a:lstStyle/>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BB0F953C-DF58-858A-DDD1-259D959A4208}"/>
              </a:ext>
            </a:extLst>
          </p:cNvPr>
          <p:cNvSpPr>
            <a:spLocks noGrp="1"/>
          </p:cNvSpPr>
          <p:nvPr>
            <p:ph type="sldNum" sz="quarter" idx="12"/>
          </p:nvPr>
        </p:nvSpPr>
        <p:spPr/>
        <p:txBody>
          <a:bodyPr/>
          <a:lstStyle/>
          <a:p>
            <a:fld id="{56F622B2-DCC2-4363-AA1C-8797E3A5E5C2}" type="slidenum">
              <a:rPr lang="de-DE" noProof="0" smtClean="0"/>
              <a:t>12</a:t>
            </a:fld>
            <a:endParaRPr lang="de-DE" noProof="0" dirty="0"/>
          </a:p>
        </p:txBody>
      </p:sp>
      <p:sp>
        <p:nvSpPr>
          <p:cNvPr id="6" name="Textfeld 5">
            <a:extLst>
              <a:ext uri="{FF2B5EF4-FFF2-40B4-BE49-F238E27FC236}">
                <a16:creationId xmlns:a16="http://schemas.microsoft.com/office/drawing/2014/main" id="{4E763D18-471A-6D68-FB95-86CD43AD4CC8}"/>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E10F2B80-A432-3CF1-4CD3-BB1F865E3FDC}"/>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graphicFrame>
        <p:nvGraphicFramePr>
          <p:cNvPr id="9" name="Inhaltsplatzhalter 4">
            <a:extLst>
              <a:ext uri="{FF2B5EF4-FFF2-40B4-BE49-F238E27FC236}">
                <a16:creationId xmlns:a16="http://schemas.microsoft.com/office/drawing/2014/main" id="{FC4C99C4-3606-405E-413D-2162DB6CB98A}"/>
              </a:ext>
            </a:extLst>
          </p:cNvPr>
          <p:cNvGraphicFramePr>
            <a:graphicFrameLocks/>
          </p:cNvGraphicFramePr>
          <p:nvPr>
            <p:extLst>
              <p:ext uri="{D42A27DB-BD31-4B8C-83A1-F6EECF244321}">
                <p14:modId xmlns:p14="http://schemas.microsoft.com/office/powerpoint/2010/main" val="2008381144"/>
              </p:ext>
            </p:extLst>
          </p:nvPr>
        </p:nvGraphicFramePr>
        <p:xfrm>
          <a:off x="1013754" y="1305102"/>
          <a:ext cx="9847262" cy="4291198"/>
        </p:xfrm>
        <a:graphic>
          <a:graphicData uri="http://schemas.openxmlformats.org/drawingml/2006/table">
            <a:tbl>
              <a:tblPr firstRow="1" bandRow="1">
                <a:tableStyleId>{5C22544A-7EE6-4342-B048-85BDC9FD1C3A}</a:tableStyleId>
              </a:tblPr>
              <a:tblGrid>
                <a:gridCol w="2431497">
                  <a:extLst>
                    <a:ext uri="{9D8B030D-6E8A-4147-A177-3AD203B41FA5}">
                      <a16:colId xmlns:a16="http://schemas.microsoft.com/office/drawing/2014/main" val="3332472753"/>
                    </a:ext>
                  </a:extLst>
                </a:gridCol>
                <a:gridCol w="2935100">
                  <a:extLst>
                    <a:ext uri="{9D8B030D-6E8A-4147-A177-3AD203B41FA5}">
                      <a16:colId xmlns:a16="http://schemas.microsoft.com/office/drawing/2014/main" val="443322463"/>
                    </a:ext>
                  </a:extLst>
                </a:gridCol>
                <a:gridCol w="4480665">
                  <a:extLst>
                    <a:ext uri="{9D8B030D-6E8A-4147-A177-3AD203B41FA5}">
                      <a16:colId xmlns:a16="http://schemas.microsoft.com/office/drawing/2014/main" val="1456874315"/>
                    </a:ext>
                  </a:extLst>
                </a:gridCol>
              </a:tblGrid>
              <a:tr h="381611">
                <a:tc>
                  <a:txBody>
                    <a:bodyPr/>
                    <a:lstStyle/>
                    <a:p>
                      <a:r>
                        <a:rPr lang="de-DE" sz="1900" dirty="0">
                          <a:latin typeface="Calibri" panose="020F0502020204030204" pitchFamily="34" charset="0"/>
                          <a:cs typeface="Calibri" panose="020F0502020204030204" pitchFamily="34" charset="0"/>
                        </a:rPr>
                        <a:t>Land</a:t>
                      </a:r>
                      <a:endParaRPr lang="en-GB" sz="1900" dirty="0">
                        <a:latin typeface="Calibri" panose="020F0502020204030204" pitchFamily="34" charset="0"/>
                        <a:cs typeface="Calibri" panose="020F0502020204030204" pitchFamily="34" charset="0"/>
                      </a:endParaRP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Plätze</a:t>
                      </a:r>
                      <a:endParaRPr lang="en-GB" sz="1900" dirty="0">
                        <a:latin typeface="Calibri" panose="020F0502020204030204" pitchFamily="34" charset="0"/>
                        <a:cs typeface="Calibri" panose="020F0502020204030204" pitchFamily="34" charset="0"/>
                      </a:endParaRP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Universität</a:t>
                      </a:r>
                      <a:endParaRPr lang="en-GB" sz="1900" dirty="0">
                        <a:latin typeface="Calibri" panose="020F0502020204030204" pitchFamily="34" charset="0"/>
                        <a:cs typeface="Calibri" panose="020F0502020204030204" pitchFamily="34" charset="0"/>
                      </a:endParaRPr>
                    </a:p>
                  </a:txBody>
                  <a:tcPr>
                    <a:solidFill>
                      <a:srgbClr val="0070C0"/>
                    </a:solidFill>
                  </a:tcPr>
                </a:tc>
                <a:extLst>
                  <a:ext uri="{0D108BD9-81ED-4DB2-BD59-A6C34878D82A}">
                    <a16:rowId xmlns:a16="http://schemas.microsoft.com/office/drawing/2014/main" val="2551267476"/>
                  </a:ext>
                </a:extLst>
              </a:tr>
              <a:tr h="381611">
                <a:tc rowSpan="2">
                  <a:txBody>
                    <a:bodyPr/>
                    <a:lstStyle/>
                    <a:p>
                      <a:r>
                        <a:rPr lang="de-DE" sz="1900" dirty="0">
                          <a:latin typeface="Calibri" panose="020F0502020204030204" pitchFamily="34" charset="0"/>
                          <a:cs typeface="Calibri" panose="020F0502020204030204" pitchFamily="34" charset="0"/>
                        </a:rPr>
                        <a:t>Polen</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Warschau</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20148595"/>
                  </a:ext>
                </a:extLst>
              </a:tr>
              <a:tr h="381611">
                <a:tc vMerge="1">
                  <a:txBody>
                    <a:bodyPr/>
                    <a:lstStyle/>
                    <a:p>
                      <a:endParaRPr lang="en-GB" dirty="0"/>
                    </a:p>
                  </a:txBody>
                  <a:tcPr/>
                </a:tc>
                <a:tc>
                  <a:txBody>
                    <a:bodyPr/>
                    <a:lstStyle/>
                    <a:p>
                      <a:r>
                        <a:rPr lang="de-DE" sz="1900" dirty="0">
                          <a:latin typeface="Calibri" panose="020F0502020204030204" pitchFamily="34" charset="0"/>
                          <a:cs typeface="Calibri" panose="020F0502020204030204" pitchFamily="34" charset="0"/>
                        </a:rPr>
                        <a:t>1</a:t>
                      </a:r>
                      <a:r>
                        <a:rPr lang="de-DE" sz="1900" baseline="0" dirty="0">
                          <a:latin typeface="Calibri" panose="020F0502020204030204" pitchFamily="34" charset="0"/>
                          <a:cs typeface="Calibri" panose="020F0502020204030204" pitchFamily="34" charset="0"/>
                        </a:rPr>
                        <a:t> (MA)</a:t>
                      </a:r>
                      <a:endParaRPr lang="en-GB" sz="1900" dirty="0">
                        <a:latin typeface="Calibri" panose="020F0502020204030204" pitchFamily="34" charset="0"/>
                        <a:cs typeface="Calibri" panose="020F0502020204030204" pitchFamily="34" charset="0"/>
                      </a:endParaRPr>
                    </a:p>
                  </a:txBody>
                  <a:tcPr/>
                </a:tc>
                <a:tc>
                  <a:txBody>
                    <a:bodyPr/>
                    <a:lstStyle/>
                    <a:p>
                      <a:r>
                        <a:rPr lang="pl-PL" sz="1900" noProof="0" dirty="0">
                          <a:latin typeface="Calibri" panose="020F0502020204030204" pitchFamily="34" charset="0"/>
                          <a:cs typeface="Calibri" panose="020F0502020204030204" pitchFamily="34" charset="0"/>
                        </a:rPr>
                        <a:t>Wrocław</a:t>
                      </a:r>
                    </a:p>
                  </a:txBody>
                  <a:tcPr/>
                </a:tc>
                <a:extLst>
                  <a:ext uri="{0D108BD9-81ED-4DB2-BD59-A6C34878D82A}">
                    <a16:rowId xmlns:a16="http://schemas.microsoft.com/office/drawing/2014/main" val="1951706882"/>
                  </a:ext>
                </a:extLst>
              </a:tr>
              <a:tr h="381611">
                <a:tc rowSpan="2">
                  <a:txBody>
                    <a:bodyPr/>
                    <a:lstStyle/>
                    <a:p>
                      <a:r>
                        <a:rPr lang="de-DE" sz="1900" dirty="0">
                          <a:latin typeface="Calibri" panose="020F0502020204030204" pitchFamily="34" charset="0"/>
                          <a:cs typeface="Calibri" panose="020F0502020204030204" pitchFamily="34" charset="0"/>
                        </a:rPr>
                        <a:t>Tschechien</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Brno Masaryk</a:t>
                      </a:r>
                      <a:r>
                        <a:rPr lang="de-DE" sz="1900" baseline="0" dirty="0">
                          <a:latin typeface="Calibri" panose="020F0502020204030204" pitchFamily="34" charset="0"/>
                          <a:cs typeface="Calibri" panose="020F0502020204030204" pitchFamily="34" charset="0"/>
                        </a:rPr>
                        <a:t> University</a:t>
                      </a:r>
                      <a:r>
                        <a:rPr lang="de-DE" sz="1900" dirty="0">
                          <a:latin typeface="Calibri" panose="020F0502020204030204" pitchFamily="34" charset="0"/>
                          <a:cs typeface="Calibri" panose="020F0502020204030204" pitchFamily="34" charset="0"/>
                        </a:rPr>
                        <a:t>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7989555"/>
                  </a:ext>
                </a:extLst>
              </a:tr>
              <a:tr h="381611">
                <a:tc vMerge="1">
                  <a:txBody>
                    <a:bodyPr/>
                    <a:lstStyle/>
                    <a:p>
                      <a:endParaRPr lang="en-GB" dirty="0"/>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Prag Charles University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43943580"/>
                  </a:ext>
                </a:extLst>
              </a:tr>
              <a:tr h="475088">
                <a:tc rowSpan="2">
                  <a:txBody>
                    <a:bodyPr/>
                    <a:lstStyle/>
                    <a:p>
                      <a:r>
                        <a:rPr lang="de-DE" sz="1900" dirty="0">
                          <a:latin typeface="Calibri" panose="020F0502020204030204" pitchFamily="34" charset="0"/>
                          <a:cs typeface="Calibri" panose="020F0502020204030204" pitchFamily="34" charset="0"/>
                        </a:rPr>
                        <a:t>Österreich</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Wien (</a:t>
                      </a:r>
                      <a:r>
                        <a:rPr lang="de-DE" sz="1900" dirty="0" err="1">
                          <a:latin typeface="Calibri" panose="020F0502020204030204" pitchFamily="34" charset="0"/>
                          <a:cs typeface="Calibri" panose="020F0502020204030204" pitchFamily="34" charset="0"/>
                        </a:rPr>
                        <a:t>deu</a:t>
                      </a:r>
                      <a:r>
                        <a:rPr lang="de-DE" sz="190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854246697"/>
                  </a:ext>
                </a:extLst>
              </a:tr>
              <a:tr h="381611">
                <a:tc vMerge="1">
                  <a:txBody>
                    <a:bodyPr/>
                    <a:lstStyle/>
                    <a:p>
                      <a:endParaRPr lang="en-GB" dirty="0"/>
                    </a:p>
                  </a:txBody>
                  <a:tcPr/>
                </a:tc>
                <a:tc>
                  <a:txBody>
                    <a:bodyPr/>
                    <a:lstStyle/>
                    <a:p>
                      <a:r>
                        <a:rPr lang="de-DE" sz="1900" dirty="0">
                          <a:latin typeface="Calibri" panose="020F0502020204030204" pitchFamily="34" charset="0"/>
                          <a:cs typeface="Calibri" panose="020F0502020204030204" pitchFamily="34" charset="0"/>
                        </a:rPr>
                        <a:t>2</a:t>
                      </a:r>
                      <a:r>
                        <a:rPr lang="de-DE" sz="1900" baseline="0" dirty="0">
                          <a:latin typeface="Calibri" panose="020F0502020204030204" pitchFamily="34" charset="0"/>
                          <a:cs typeface="Calibri" panose="020F0502020204030204" pitchFamily="34" charset="0"/>
                        </a:rPr>
                        <a:t>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Salzburg (</a:t>
                      </a:r>
                      <a:r>
                        <a:rPr lang="de-DE" sz="1900" dirty="0" err="1">
                          <a:latin typeface="Calibri" panose="020F0502020204030204" pitchFamily="34" charset="0"/>
                          <a:cs typeface="Calibri" panose="020F0502020204030204" pitchFamily="34" charset="0"/>
                        </a:rPr>
                        <a:t>deu</a:t>
                      </a:r>
                      <a:r>
                        <a:rPr lang="de-DE" sz="190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72071969"/>
                  </a:ext>
                </a:extLst>
              </a:tr>
              <a:tr h="381611">
                <a:tc rowSpan="2">
                  <a:txBody>
                    <a:bodyPr/>
                    <a:lstStyle/>
                    <a:p>
                      <a:r>
                        <a:rPr lang="de-DE" sz="1900" dirty="0">
                          <a:latin typeface="Calibri" panose="020F0502020204030204" pitchFamily="34" charset="0"/>
                          <a:cs typeface="Calibri" panose="020F0502020204030204" pitchFamily="34" charset="0"/>
                        </a:rPr>
                        <a:t>Schweiz</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Fribourg (</a:t>
                      </a:r>
                      <a:r>
                        <a:rPr lang="de-DE" sz="1900" dirty="0" err="1">
                          <a:latin typeface="Calibri" panose="020F0502020204030204" pitchFamily="34" charset="0"/>
                          <a:cs typeface="Calibri" panose="020F0502020204030204" pitchFamily="34" charset="0"/>
                        </a:rPr>
                        <a:t>deu</a:t>
                      </a:r>
                      <a:r>
                        <a:rPr lang="de-DE" sz="1900" dirty="0">
                          <a:latin typeface="Calibri" panose="020F0502020204030204" pitchFamily="34" charset="0"/>
                          <a:cs typeface="Calibri" panose="020F0502020204030204" pitchFamily="34" charset="0"/>
                        </a:rPr>
                        <a:t>/</a:t>
                      </a:r>
                      <a:r>
                        <a:rPr lang="de-DE" sz="1900" dirty="0" err="1">
                          <a:latin typeface="Calibri" panose="020F0502020204030204" pitchFamily="34" charset="0"/>
                          <a:cs typeface="Calibri" panose="020F0502020204030204" pitchFamily="34" charset="0"/>
                        </a:rPr>
                        <a:t>fra</a:t>
                      </a:r>
                      <a:r>
                        <a:rPr lang="de-DE" sz="190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25766848"/>
                  </a:ext>
                </a:extLst>
              </a:tr>
              <a:tr h="381611">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4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Zürich</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deu</a:t>
                      </a:r>
                      <a:r>
                        <a:rPr lang="de-DE" sz="1900" baseline="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94321119"/>
                  </a:ext>
                </a:extLst>
              </a:tr>
              <a:tr h="381611">
                <a:tc rowSpan="2">
                  <a:txBody>
                    <a:bodyPr/>
                    <a:lstStyle/>
                    <a:p>
                      <a:r>
                        <a:rPr lang="de-DE" sz="1900" dirty="0">
                          <a:latin typeface="Calibri" panose="020F0502020204030204" pitchFamily="34" charset="0"/>
                          <a:cs typeface="Calibri" panose="020F0502020204030204" pitchFamily="34" charset="0"/>
                        </a:rPr>
                        <a:t>Frankreich</a:t>
                      </a:r>
                      <a:endParaRPr lang="en-GB" sz="19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5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Paris </a:t>
                      </a:r>
                      <a:r>
                        <a:rPr lang="de-DE" sz="1900" dirty="0" err="1">
                          <a:latin typeface="Calibri" panose="020F0502020204030204" pitchFamily="34" charset="0"/>
                          <a:cs typeface="Calibri" panose="020F0502020204030204" pitchFamily="34" charset="0"/>
                        </a:rPr>
                        <a:t>Sorbonne</a:t>
                      </a:r>
                      <a:r>
                        <a:rPr lang="de-DE" sz="1900" dirty="0">
                          <a:latin typeface="Calibri" panose="020F0502020204030204" pitchFamily="34" charset="0"/>
                          <a:cs typeface="Calibri" panose="020F0502020204030204" pitchFamily="34" charset="0"/>
                        </a:rPr>
                        <a:t>/CELSA</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fra</a:t>
                      </a:r>
                      <a:r>
                        <a:rPr lang="de-DE" sz="1900" baseline="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3737240"/>
                  </a:ext>
                </a:extLst>
              </a:tr>
              <a:tr h="381611">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Paris Val de Marne UPEC</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fra</a:t>
                      </a:r>
                      <a:r>
                        <a:rPr lang="de-DE" sz="1900" baseline="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351231938"/>
                  </a:ext>
                </a:extLst>
              </a:tr>
            </a:tbl>
          </a:graphicData>
        </a:graphic>
      </p:graphicFrame>
    </p:spTree>
    <p:extLst>
      <p:ext uri="{BB962C8B-B14F-4D97-AF65-F5344CB8AC3E}">
        <p14:creationId xmlns:p14="http://schemas.microsoft.com/office/powerpoint/2010/main" val="78583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158E9E-53AA-87EE-3D61-0B25CF0C62A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E65DF2B1-84FC-F789-73B6-11BB6F9A96B6}"/>
              </a:ext>
            </a:extLst>
          </p:cNvPr>
          <p:cNvSpPr>
            <a:spLocks noGrp="1"/>
          </p:cNvSpPr>
          <p:nvPr>
            <p:ph type="title"/>
          </p:nvPr>
        </p:nvSpPr>
        <p:spPr>
          <a:xfrm>
            <a:off x="1013754" y="335389"/>
            <a:ext cx="10162903" cy="551319"/>
          </a:xfrm>
        </p:spPr>
        <p:txBody>
          <a:bodyPr/>
          <a:lstStyle/>
          <a:p>
            <a:r>
              <a:rPr lang="de-DE" sz="3600" dirty="0"/>
              <a:t>Erasmus-Kooperationspartner</a:t>
            </a:r>
          </a:p>
        </p:txBody>
      </p:sp>
      <p:sp>
        <p:nvSpPr>
          <p:cNvPr id="3" name="Inhaltsplatzhalter 2">
            <a:extLst>
              <a:ext uri="{FF2B5EF4-FFF2-40B4-BE49-F238E27FC236}">
                <a16:creationId xmlns:a16="http://schemas.microsoft.com/office/drawing/2014/main" id="{4FA8F4D6-2C19-A8D6-2329-8E3C34C1AF13}"/>
              </a:ext>
            </a:extLst>
          </p:cNvPr>
          <p:cNvSpPr>
            <a:spLocks noGrp="1"/>
          </p:cNvSpPr>
          <p:nvPr>
            <p:ph idx="1"/>
          </p:nvPr>
        </p:nvSpPr>
        <p:spPr>
          <a:xfrm>
            <a:off x="1013752" y="1038406"/>
            <a:ext cx="10162903" cy="4291200"/>
          </a:xfrm>
        </p:spPr>
        <p:txBody>
          <a:bodyPr>
            <a:normAutofit/>
          </a:bodyPr>
          <a:lstStyle/>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2AD4F83F-DA77-9A4F-FB5E-B4065070437A}"/>
              </a:ext>
            </a:extLst>
          </p:cNvPr>
          <p:cNvSpPr>
            <a:spLocks noGrp="1"/>
          </p:cNvSpPr>
          <p:nvPr>
            <p:ph type="sldNum" sz="quarter" idx="12"/>
          </p:nvPr>
        </p:nvSpPr>
        <p:spPr/>
        <p:txBody>
          <a:bodyPr/>
          <a:lstStyle/>
          <a:p>
            <a:fld id="{56F622B2-DCC2-4363-AA1C-8797E3A5E5C2}" type="slidenum">
              <a:rPr lang="de-DE" noProof="0" smtClean="0"/>
              <a:t>13</a:t>
            </a:fld>
            <a:endParaRPr lang="de-DE" noProof="0" dirty="0"/>
          </a:p>
        </p:txBody>
      </p:sp>
      <p:sp>
        <p:nvSpPr>
          <p:cNvPr id="6" name="Textfeld 5">
            <a:extLst>
              <a:ext uri="{FF2B5EF4-FFF2-40B4-BE49-F238E27FC236}">
                <a16:creationId xmlns:a16="http://schemas.microsoft.com/office/drawing/2014/main" id="{445CE9E0-B077-758E-EBE0-E35E4347746A}"/>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2BDB2008-D271-0C01-C527-9B974523A868}"/>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graphicFrame>
        <p:nvGraphicFramePr>
          <p:cNvPr id="9" name="Inhaltsplatzhalter 4">
            <a:extLst>
              <a:ext uri="{FF2B5EF4-FFF2-40B4-BE49-F238E27FC236}">
                <a16:creationId xmlns:a16="http://schemas.microsoft.com/office/drawing/2014/main" id="{EB6F62F1-A343-8E60-05E7-B5F8E8FC1532}"/>
              </a:ext>
            </a:extLst>
          </p:cNvPr>
          <p:cNvGraphicFramePr>
            <a:graphicFrameLocks/>
          </p:cNvGraphicFramePr>
          <p:nvPr>
            <p:extLst>
              <p:ext uri="{D42A27DB-BD31-4B8C-83A1-F6EECF244321}">
                <p14:modId xmlns:p14="http://schemas.microsoft.com/office/powerpoint/2010/main" val="2007967381"/>
              </p:ext>
            </p:extLst>
          </p:nvPr>
        </p:nvGraphicFramePr>
        <p:xfrm>
          <a:off x="1013752" y="1216968"/>
          <a:ext cx="9847262" cy="4338915"/>
        </p:xfrm>
        <a:graphic>
          <a:graphicData uri="http://schemas.openxmlformats.org/drawingml/2006/table">
            <a:tbl>
              <a:tblPr firstRow="1" bandRow="1">
                <a:tableStyleId>{5C22544A-7EE6-4342-B048-85BDC9FD1C3A}</a:tableStyleId>
              </a:tblPr>
              <a:tblGrid>
                <a:gridCol w="2353318">
                  <a:extLst>
                    <a:ext uri="{9D8B030D-6E8A-4147-A177-3AD203B41FA5}">
                      <a16:colId xmlns:a16="http://schemas.microsoft.com/office/drawing/2014/main" val="3332472753"/>
                    </a:ext>
                  </a:extLst>
                </a:gridCol>
                <a:gridCol w="2966043">
                  <a:extLst>
                    <a:ext uri="{9D8B030D-6E8A-4147-A177-3AD203B41FA5}">
                      <a16:colId xmlns:a16="http://schemas.microsoft.com/office/drawing/2014/main" val="443322463"/>
                    </a:ext>
                  </a:extLst>
                </a:gridCol>
                <a:gridCol w="4527901">
                  <a:extLst>
                    <a:ext uri="{9D8B030D-6E8A-4147-A177-3AD203B41FA5}">
                      <a16:colId xmlns:a16="http://schemas.microsoft.com/office/drawing/2014/main" val="1456874315"/>
                    </a:ext>
                  </a:extLst>
                </a:gridCol>
              </a:tblGrid>
              <a:tr h="389665">
                <a:tc>
                  <a:txBody>
                    <a:bodyPr/>
                    <a:lstStyle/>
                    <a:p>
                      <a:r>
                        <a:rPr lang="de-DE" sz="1900" dirty="0">
                          <a:latin typeface="Calibri" panose="020F0502020204030204" pitchFamily="34" charset="0"/>
                          <a:cs typeface="Calibri" panose="020F0502020204030204" pitchFamily="34" charset="0"/>
                        </a:rPr>
                        <a:t>Land</a:t>
                      </a:r>
                      <a:endParaRPr lang="en-GB" sz="1900" dirty="0">
                        <a:latin typeface="Calibri" panose="020F0502020204030204" pitchFamily="34" charset="0"/>
                        <a:cs typeface="Calibri" panose="020F0502020204030204" pitchFamily="34" charset="0"/>
                      </a:endParaRP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Plätze</a:t>
                      </a:r>
                      <a:endParaRPr lang="en-GB" sz="1900" dirty="0">
                        <a:latin typeface="Calibri" panose="020F0502020204030204" pitchFamily="34" charset="0"/>
                        <a:cs typeface="Calibri" panose="020F0502020204030204" pitchFamily="34" charset="0"/>
                      </a:endParaRPr>
                    </a:p>
                  </a:txBody>
                  <a:tcPr>
                    <a:solidFill>
                      <a:srgbClr val="0070C0"/>
                    </a:solidFill>
                  </a:tcPr>
                </a:tc>
                <a:tc>
                  <a:txBody>
                    <a:bodyPr/>
                    <a:lstStyle/>
                    <a:p>
                      <a:r>
                        <a:rPr lang="de-DE" sz="1900" dirty="0">
                          <a:latin typeface="Calibri" panose="020F0502020204030204" pitchFamily="34" charset="0"/>
                          <a:cs typeface="Calibri" panose="020F0502020204030204" pitchFamily="34" charset="0"/>
                        </a:rPr>
                        <a:t>Universität</a:t>
                      </a:r>
                      <a:endParaRPr lang="en-GB" sz="1900" dirty="0">
                        <a:latin typeface="Calibri" panose="020F0502020204030204" pitchFamily="34" charset="0"/>
                        <a:cs typeface="Calibri" panose="020F0502020204030204" pitchFamily="34" charset="0"/>
                      </a:endParaRPr>
                    </a:p>
                  </a:txBody>
                  <a:tcPr>
                    <a:solidFill>
                      <a:srgbClr val="0070C0"/>
                    </a:solidFill>
                  </a:tcPr>
                </a:tc>
                <a:extLst>
                  <a:ext uri="{0D108BD9-81ED-4DB2-BD59-A6C34878D82A}">
                    <a16:rowId xmlns:a16="http://schemas.microsoft.com/office/drawing/2014/main" val="2551267476"/>
                  </a:ext>
                </a:extLst>
              </a:tr>
              <a:tr h="389665">
                <a:tc rowSpan="5">
                  <a:txBody>
                    <a:bodyPr/>
                    <a:lstStyle/>
                    <a:p>
                      <a:r>
                        <a:rPr lang="de-DE" sz="1900" dirty="0">
                          <a:latin typeface="Calibri" panose="020F0502020204030204" pitchFamily="34" charset="0"/>
                          <a:cs typeface="Calibri" panose="020F0502020204030204" pitchFamily="34" charset="0"/>
                        </a:rPr>
                        <a:t>Spanien</a:t>
                      </a:r>
                      <a:endParaRPr lang="en-GB" sz="1900" dirty="0">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p>
                      <a:endParaRPr lang="en-GB" sz="1900" dirty="0">
                        <a:solidFill>
                          <a:srgbClr val="FF0000"/>
                        </a:solidFill>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Barcelona (</a:t>
                      </a:r>
                      <a:r>
                        <a:rPr lang="de-DE" sz="1900" dirty="0" err="1">
                          <a:latin typeface="Calibri" panose="020F0502020204030204" pitchFamily="34" charset="0"/>
                          <a:cs typeface="Calibri" panose="020F0502020204030204" pitchFamily="34" charset="0"/>
                        </a:rPr>
                        <a:t>kat</a:t>
                      </a:r>
                      <a:r>
                        <a:rPr lang="de-DE" sz="1900" dirty="0">
                          <a:latin typeface="Calibri" panose="020F0502020204030204" pitchFamily="34" charset="0"/>
                          <a:cs typeface="Calibri" panose="020F0502020204030204" pitchFamily="34" charset="0"/>
                        </a:rPr>
                        <a:t>/</a:t>
                      </a:r>
                      <a:r>
                        <a:rPr lang="de-DE" sz="1900" dirty="0" err="1">
                          <a:latin typeface="Calibri" panose="020F0502020204030204" pitchFamily="34" charset="0"/>
                          <a:cs typeface="Calibri" panose="020F0502020204030204" pitchFamily="34" charset="0"/>
                        </a:rPr>
                        <a:t>spa</a:t>
                      </a:r>
                      <a:r>
                        <a:rPr lang="de-DE" sz="190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420148595"/>
                  </a:ext>
                </a:extLst>
              </a:tr>
              <a:tr h="389665">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Madrid Carlos III (</a:t>
                      </a:r>
                      <a:r>
                        <a:rPr lang="de-DE" sz="1900" dirty="0" err="1">
                          <a:latin typeface="Calibri" panose="020F0502020204030204" pitchFamily="34" charset="0"/>
                          <a:cs typeface="Calibri" panose="020F0502020204030204" pitchFamily="34" charset="0"/>
                        </a:rPr>
                        <a:t>spa</a:t>
                      </a:r>
                      <a:r>
                        <a:rPr lang="de-DE" sz="1900" dirty="0">
                          <a:latin typeface="Calibri" panose="020F0502020204030204" pitchFamily="34" charset="0"/>
                          <a:cs typeface="Calibri" panose="020F0502020204030204" pitchFamily="34" charset="0"/>
                        </a:rPr>
                        <a:t>/eng)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951706882"/>
                  </a:ext>
                </a:extLst>
              </a:tr>
              <a:tr h="389665">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2+2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Madrid CEU San Pablo (</a:t>
                      </a:r>
                      <a:r>
                        <a:rPr lang="de-DE" sz="1900" dirty="0" err="1">
                          <a:latin typeface="Calibri" panose="020F0502020204030204" pitchFamily="34" charset="0"/>
                          <a:cs typeface="Calibri" panose="020F0502020204030204" pitchFamily="34" charset="0"/>
                        </a:rPr>
                        <a:t>spa</a:t>
                      </a:r>
                      <a:r>
                        <a:rPr lang="de-DE" sz="1900" dirty="0">
                          <a:latin typeface="Calibri" panose="020F0502020204030204" pitchFamily="34" charset="0"/>
                          <a:cs typeface="Calibri" panose="020F0502020204030204" pitchFamily="34" charset="0"/>
                        </a:rPr>
                        <a:t>/eng)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2947989555"/>
                  </a:ext>
                </a:extLst>
              </a:tr>
              <a:tr h="389665">
                <a:tc vMerge="1">
                  <a:txBody>
                    <a:bodyPr/>
                    <a:lstStyle/>
                    <a:p>
                      <a:endParaRPr lang="en-GB"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Valencia (</a:t>
                      </a:r>
                      <a:r>
                        <a:rPr lang="de-DE" sz="1900" dirty="0" err="1">
                          <a:latin typeface="Calibri" panose="020F0502020204030204" pitchFamily="34" charset="0"/>
                          <a:cs typeface="Calibri" panose="020F0502020204030204" pitchFamily="34" charset="0"/>
                        </a:rPr>
                        <a:t>spa</a:t>
                      </a:r>
                      <a:r>
                        <a:rPr lang="de-DE" sz="190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643943580"/>
                  </a:ext>
                </a:extLst>
              </a:tr>
              <a:tr h="467598">
                <a:tc vMerge="1">
                  <a:txBody>
                    <a:bodyPr/>
                    <a:lstStyle/>
                    <a:p>
                      <a:endParaRPr lang="en-GB" dirty="0">
                        <a:solidFill>
                          <a:srgbClr val="FF0000"/>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900" dirty="0">
                          <a:solidFill>
                            <a:schemeClr val="tx1"/>
                          </a:solidFill>
                          <a:latin typeface="Calibri" panose="020F0502020204030204" pitchFamily="34" charset="0"/>
                          <a:cs typeface="Calibri" panose="020F0502020204030204" pitchFamily="34" charset="0"/>
                        </a:rPr>
                        <a:t>2 (MA)</a:t>
                      </a:r>
                    </a:p>
                  </a:txBody>
                  <a:tcPr/>
                </a:tc>
                <a:tc>
                  <a:txBody>
                    <a:bodyPr/>
                    <a:lstStyle/>
                    <a:p>
                      <a:r>
                        <a:rPr lang="en-GB" sz="1900" dirty="0">
                          <a:solidFill>
                            <a:schemeClr val="tx1"/>
                          </a:solidFill>
                          <a:latin typeface="Calibri" panose="020F0502020204030204" pitchFamily="34" charset="0"/>
                          <a:cs typeface="Calibri" panose="020F0502020204030204" pitchFamily="34" charset="0"/>
                        </a:rPr>
                        <a:t>Madrid </a:t>
                      </a:r>
                      <a:r>
                        <a:rPr lang="en-GB" sz="1900" dirty="0" err="1">
                          <a:solidFill>
                            <a:schemeClr val="tx1"/>
                          </a:solidFill>
                          <a:latin typeface="Calibri" panose="020F0502020204030204" pitchFamily="34" charset="0"/>
                          <a:cs typeface="Calibri" panose="020F0502020204030204" pitchFamily="34" charset="0"/>
                        </a:rPr>
                        <a:t>Complutense</a:t>
                      </a:r>
                      <a:r>
                        <a:rPr lang="en-GB" sz="1900" dirty="0">
                          <a:solidFill>
                            <a:schemeClr val="tx1"/>
                          </a:solidFill>
                          <a:latin typeface="Calibri" panose="020F0502020204030204" pitchFamily="34" charset="0"/>
                          <a:cs typeface="Calibri" panose="020F0502020204030204" pitchFamily="34" charset="0"/>
                        </a:rPr>
                        <a:t> (spa)</a:t>
                      </a:r>
                    </a:p>
                  </a:txBody>
                  <a:tcPr/>
                </a:tc>
                <a:extLst>
                  <a:ext uri="{0D108BD9-81ED-4DB2-BD59-A6C34878D82A}">
                    <a16:rowId xmlns:a16="http://schemas.microsoft.com/office/drawing/2014/main" val="854246697"/>
                  </a:ext>
                </a:extLst>
              </a:tr>
              <a:tr h="0">
                <a:tc>
                  <a:txBody>
                    <a:bodyPr/>
                    <a:lstStyle/>
                    <a:p>
                      <a:r>
                        <a:rPr lang="de-DE" sz="1900" dirty="0">
                          <a:latin typeface="Calibri" panose="020F0502020204030204" pitchFamily="34" charset="0"/>
                          <a:cs typeface="Calibri" panose="020F0502020204030204" pitchFamily="34" charset="0"/>
                        </a:rPr>
                        <a:t>Italien</a:t>
                      </a:r>
                      <a:endParaRPr lang="en-GB" sz="1900" dirty="0">
                        <a:latin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1900" dirty="0">
                          <a:latin typeface="Calibri" panose="020F0502020204030204" pitchFamily="34" charset="0"/>
                          <a:cs typeface="Calibri" panose="020F0502020204030204" pitchFamily="34" charset="0"/>
                        </a:rPr>
                        <a:t>4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Mailand (</a:t>
                      </a:r>
                      <a:r>
                        <a:rPr lang="de-DE" sz="1900" dirty="0" err="1">
                          <a:latin typeface="Calibri" panose="020F0502020204030204" pitchFamily="34" charset="0"/>
                          <a:cs typeface="Calibri" panose="020F0502020204030204" pitchFamily="34" charset="0"/>
                        </a:rPr>
                        <a:t>ita</a:t>
                      </a:r>
                      <a:r>
                        <a:rPr lang="de-DE" sz="1900" dirty="0">
                          <a:latin typeface="Calibri" panose="020F0502020204030204" pitchFamily="34" charset="0"/>
                          <a:cs typeface="Calibri" panose="020F0502020204030204" pitchFamily="34" charset="0"/>
                        </a:rPr>
                        <a:t>/ MA in 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572071969"/>
                  </a:ext>
                </a:extLst>
              </a:tr>
              <a:tr h="389665">
                <a:tc>
                  <a:txBody>
                    <a:bodyPr/>
                    <a:lstStyle/>
                    <a:p>
                      <a:r>
                        <a:rPr lang="de-DE" sz="1900" dirty="0">
                          <a:latin typeface="Calibri" panose="020F0502020204030204" pitchFamily="34" charset="0"/>
                          <a:cs typeface="Calibri" panose="020F0502020204030204" pitchFamily="34" charset="0"/>
                        </a:rPr>
                        <a:t>Portugal</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Lissabon Nova</a:t>
                      </a:r>
                      <a:r>
                        <a:rPr lang="de-DE" sz="1900" baseline="0" dirty="0">
                          <a:latin typeface="Calibri" panose="020F0502020204030204" pitchFamily="34" charset="0"/>
                          <a:cs typeface="Calibri" panose="020F0502020204030204" pitchFamily="34" charset="0"/>
                        </a:rPr>
                        <a:t> (</a:t>
                      </a:r>
                      <a:r>
                        <a:rPr lang="de-DE" sz="1900" baseline="0" dirty="0" err="1">
                          <a:latin typeface="Calibri" panose="020F0502020204030204" pitchFamily="34" charset="0"/>
                          <a:cs typeface="Calibri" panose="020F0502020204030204" pitchFamily="34" charset="0"/>
                        </a:rPr>
                        <a:t>por</a:t>
                      </a:r>
                      <a:r>
                        <a:rPr lang="de-DE" sz="1900" baseline="0" dirty="0">
                          <a:latin typeface="Calibri" panose="020F0502020204030204" pitchFamily="34" charset="0"/>
                          <a:cs typeface="Calibri" panose="020F0502020204030204" pitchFamily="34" charset="0"/>
                        </a:rPr>
                        <a:t>/(eng))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525766848"/>
                  </a:ext>
                </a:extLst>
              </a:tr>
              <a:tr h="389665">
                <a:tc>
                  <a:txBody>
                    <a:bodyPr/>
                    <a:lstStyle/>
                    <a:p>
                      <a:r>
                        <a:rPr lang="de-DE" sz="1900" dirty="0">
                          <a:latin typeface="Calibri" panose="020F0502020204030204" pitchFamily="34" charset="0"/>
                          <a:cs typeface="Calibri" panose="020F0502020204030204" pitchFamily="34" charset="0"/>
                        </a:rPr>
                        <a:t>Griechenland</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Athen </a:t>
                      </a:r>
                      <a:r>
                        <a:rPr lang="de-DE" sz="1900" dirty="0" err="1">
                          <a:latin typeface="Calibri" panose="020F0502020204030204" pitchFamily="34" charset="0"/>
                          <a:cs typeface="Calibri" panose="020F0502020204030204" pitchFamily="34" charset="0"/>
                        </a:rPr>
                        <a:t>Panteion</a:t>
                      </a:r>
                      <a:r>
                        <a:rPr lang="de-DE" sz="1900" dirty="0">
                          <a:latin typeface="Calibri" panose="020F0502020204030204" pitchFamily="34" charset="0"/>
                          <a:cs typeface="Calibri" panose="020F0502020204030204" pitchFamily="34" charset="0"/>
                        </a:rPr>
                        <a:t> (</a:t>
                      </a:r>
                      <a:r>
                        <a:rPr lang="de-DE" sz="1900" dirty="0" err="1">
                          <a:latin typeface="Calibri" panose="020F0502020204030204" pitchFamily="34" charset="0"/>
                          <a:cs typeface="Calibri" panose="020F0502020204030204" pitchFamily="34" charset="0"/>
                        </a:rPr>
                        <a:t>gr</a:t>
                      </a:r>
                      <a:r>
                        <a:rPr lang="de-DE" sz="1900" dirty="0">
                          <a:latin typeface="Calibri" panose="020F0502020204030204" pitchFamily="34" charset="0"/>
                          <a:cs typeface="Calibri" panose="020F0502020204030204" pitchFamily="34" charset="0"/>
                        </a:rPr>
                        <a:t>/(eng))</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4294321119"/>
                  </a:ext>
                </a:extLst>
              </a:tr>
              <a:tr h="662431">
                <a:tc>
                  <a:txBody>
                    <a:bodyPr/>
                    <a:lstStyle/>
                    <a:p>
                      <a:r>
                        <a:rPr lang="de-DE" sz="1900" dirty="0">
                          <a:latin typeface="Calibri" panose="020F0502020204030204" pitchFamily="34" charset="0"/>
                          <a:cs typeface="Calibri" panose="020F0502020204030204" pitchFamily="34" charset="0"/>
                        </a:rPr>
                        <a:t>Türkei</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2 (BA+MA</a:t>
                      </a:r>
                      <a:r>
                        <a:rPr lang="de-DE" sz="1900" baseline="0" dirty="0">
                          <a:latin typeface="Calibri" panose="020F0502020204030204" pitchFamily="34" charset="0"/>
                          <a:cs typeface="Calibri" panose="020F0502020204030204" pitchFamily="34" charset="0"/>
                        </a:rPr>
                        <a:t>)</a:t>
                      </a:r>
                      <a:endParaRPr lang="en-GB" sz="1900" dirty="0">
                        <a:latin typeface="Calibri" panose="020F0502020204030204" pitchFamily="34" charset="0"/>
                        <a:cs typeface="Calibri" panose="020F0502020204030204" pitchFamily="34" charset="0"/>
                      </a:endParaRPr>
                    </a:p>
                  </a:txBody>
                  <a:tcPr/>
                </a:tc>
                <a:tc>
                  <a:txBody>
                    <a:bodyPr/>
                    <a:lstStyle/>
                    <a:p>
                      <a:r>
                        <a:rPr lang="de-DE" sz="1900" dirty="0">
                          <a:latin typeface="Calibri" panose="020F0502020204030204" pitchFamily="34" charset="0"/>
                          <a:cs typeface="Calibri" panose="020F0502020204030204" pitchFamily="34" charset="0"/>
                        </a:rPr>
                        <a:t>Eskişehir Anadolu University (BA eng/türk, MA nur türk)</a:t>
                      </a:r>
                      <a:endParaRPr lang="en-GB" sz="19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123737240"/>
                  </a:ext>
                </a:extLst>
              </a:tr>
            </a:tbl>
          </a:graphicData>
        </a:graphic>
      </p:graphicFrame>
    </p:spTree>
    <p:extLst>
      <p:ext uri="{BB962C8B-B14F-4D97-AF65-F5344CB8AC3E}">
        <p14:creationId xmlns:p14="http://schemas.microsoft.com/office/powerpoint/2010/main" val="10178059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CFA7A6-D0CD-BB98-4260-095751A54FA3}"/>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E813BA5-8515-7CA4-3D91-6DBBE49F9F91}"/>
              </a:ext>
            </a:extLst>
          </p:cNvPr>
          <p:cNvSpPr>
            <a:spLocks noGrp="1"/>
          </p:cNvSpPr>
          <p:nvPr>
            <p:ph type="title"/>
          </p:nvPr>
        </p:nvSpPr>
        <p:spPr>
          <a:xfrm>
            <a:off x="861682" y="410284"/>
            <a:ext cx="10467047" cy="566943"/>
          </a:xfrm>
        </p:spPr>
        <p:txBody>
          <a:bodyPr/>
          <a:lstStyle/>
          <a:p>
            <a:r>
              <a:rPr lang="de-DE" sz="3200" dirty="0"/>
              <a:t>Erasmus: Formalia vor, während und nach dem Aufenthalt</a:t>
            </a:r>
          </a:p>
        </p:txBody>
      </p:sp>
      <p:sp>
        <p:nvSpPr>
          <p:cNvPr id="3" name="Inhaltsplatzhalter 2">
            <a:extLst>
              <a:ext uri="{FF2B5EF4-FFF2-40B4-BE49-F238E27FC236}">
                <a16:creationId xmlns:a16="http://schemas.microsoft.com/office/drawing/2014/main" id="{4F33A49D-FA6B-853A-D8A4-D3AD8E62DF34}"/>
              </a:ext>
            </a:extLst>
          </p:cNvPr>
          <p:cNvSpPr>
            <a:spLocks noGrp="1"/>
          </p:cNvSpPr>
          <p:nvPr>
            <p:ph idx="1"/>
          </p:nvPr>
        </p:nvSpPr>
        <p:spPr>
          <a:xfrm>
            <a:off x="1013752" y="1038406"/>
            <a:ext cx="10162903" cy="4291200"/>
          </a:xfrm>
        </p:spPr>
        <p:txBody>
          <a:bodyPr>
            <a:normAutofit/>
          </a:bodyPr>
          <a:lstStyle/>
          <a:p>
            <a:endParaRPr lang="de-DE" dirty="0"/>
          </a:p>
          <a:p>
            <a:endParaRPr lang="de-DE" dirty="0"/>
          </a:p>
          <a:p>
            <a:endParaRPr lang="de-DE" dirty="0"/>
          </a:p>
        </p:txBody>
      </p:sp>
      <p:sp>
        <p:nvSpPr>
          <p:cNvPr id="5" name="Foliennummernplatzhalter 4">
            <a:extLst>
              <a:ext uri="{FF2B5EF4-FFF2-40B4-BE49-F238E27FC236}">
                <a16:creationId xmlns:a16="http://schemas.microsoft.com/office/drawing/2014/main" id="{A6F88F1D-78CE-907A-F874-556E0E279F98}"/>
              </a:ext>
            </a:extLst>
          </p:cNvPr>
          <p:cNvSpPr>
            <a:spLocks noGrp="1"/>
          </p:cNvSpPr>
          <p:nvPr>
            <p:ph type="sldNum" sz="quarter" idx="12"/>
          </p:nvPr>
        </p:nvSpPr>
        <p:spPr/>
        <p:txBody>
          <a:bodyPr/>
          <a:lstStyle/>
          <a:p>
            <a:fld id="{56F622B2-DCC2-4363-AA1C-8797E3A5E5C2}" type="slidenum">
              <a:rPr lang="de-DE" noProof="0" smtClean="0"/>
              <a:t>14</a:t>
            </a:fld>
            <a:endParaRPr lang="de-DE" noProof="0" dirty="0"/>
          </a:p>
        </p:txBody>
      </p:sp>
      <p:sp>
        <p:nvSpPr>
          <p:cNvPr id="6" name="Textfeld 5">
            <a:extLst>
              <a:ext uri="{FF2B5EF4-FFF2-40B4-BE49-F238E27FC236}">
                <a16:creationId xmlns:a16="http://schemas.microsoft.com/office/drawing/2014/main" id="{91D31C38-F1C6-78AA-00A6-9057270658EF}"/>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C3AE5F61-3375-36D3-09A8-C3A117787B1C}"/>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graphicFrame>
        <p:nvGraphicFramePr>
          <p:cNvPr id="10" name="Tabelle 9">
            <a:extLst>
              <a:ext uri="{FF2B5EF4-FFF2-40B4-BE49-F238E27FC236}">
                <a16:creationId xmlns:a16="http://schemas.microsoft.com/office/drawing/2014/main" id="{B161506F-D966-9213-4267-F11A38592E48}"/>
              </a:ext>
            </a:extLst>
          </p:cNvPr>
          <p:cNvGraphicFramePr>
            <a:graphicFrameLocks noGrp="1"/>
          </p:cNvGraphicFramePr>
          <p:nvPr>
            <p:extLst>
              <p:ext uri="{D42A27DB-BD31-4B8C-83A1-F6EECF244321}">
                <p14:modId xmlns:p14="http://schemas.microsoft.com/office/powerpoint/2010/main" val="4205306023"/>
              </p:ext>
            </p:extLst>
          </p:nvPr>
        </p:nvGraphicFramePr>
        <p:xfrm>
          <a:off x="861682" y="1059592"/>
          <a:ext cx="10467042" cy="4898136"/>
        </p:xfrm>
        <a:graphic>
          <a:graphicData uri="http://schemas.openxmlformats.org/drawingml/2006/table">
            <a:tbl>
              <a:tblPr firstRow="1" bandRow="1">
                <a:tableStyleId>{0660B408-B3CF-4A94-85FC-2B1E0A45F4A2}</a:tableStyleId>
              </a:tblPr>
              <a:tblGrid>
                <a:gridCol w="3489014">
                  <a:extLst>
                    <a:ext uri="{9D8B030D-6E8A-4147-A177-3AD203B41FA5}">
                      <a16:colId xmlns:a16="http://schemas.microsoft.com/office/drawing/2014/main" val="1822606720"/>
                    </a:ext>
                  </a:extLst>
                </a:gridCol>
                <a:gridCol w="3489014">
                  <a:extLst>
                    <a:ext uri="{9D8B030D-6E8A-4147-A177-3AD203B41FA5}">
                      <a16:colId xmlns:a16="http://schemas.microsoft.com/office/drawing/2014/main" val="1837630402"/>
                    </a:ext>
                  </a:extLst>
                </a:gridCol>
                <a:gridCol w="3489014">
                  <a:extLst>
                    <a:ext uri="{9D8B030D-6E8A-4147-A177-3AD203B41FA5}">
                      <a16:colId xmlns:a16="http://schemas.microsoft.com/office/drawing/2014/main" val="3231902384"/>
                    </a:ext>
                  </a:extLst>
                </a:gridCol>
              </a:tblGrid>
              <a:tr h="315876">
                <a:tc>
                  <a:txBody>
                    <a:bodyPr/>
                    <a:lstStyle/>
                    <a:p>
                      <a:r>
                        <a:rPr lang="de-DE" sz="1700" dirty="0">
                          <a:solidFill>
                            <a:schemeClr val="bg1"/>
                          </a:solidFill>
                        </a:rPr>
                        <a:t>Vorher</a:t>
                      </a:r>
                      <a:endParaRPr lang="de-DE" sz="1700" dirty="0">
                        <a:solidFill>
                          <a:schemeClr val="bg1"/>
                        </a:solidFill>
                        <a:latin typeface="Calibri" panose="020F0502020204030204" pitchFamily="34" charset="0"/>
                        <a:cs typeface="Calibri" panose="020F0502020204030204" pitchFamily="34" charset="0"/>
                      </a:endParaRPr>
                    </a:p>
                  </a:txBody>
                  <a:tcPr>
                    <a:solidFill>
                      <a:srgbClr val="0070C0"/>
                    </a:solidFill>
                  </a:tcPr>
                </a:tc>
                <a:tc>
                  <a:txBody>
                    <a:bodyPr/>
                    <a:lstStyle/>
                    <a:p>
                      <a:r>
                        <a:rPr lang="de-DE" sz="1700" dirty="0">
                          <a:solidFill>
                            <a:schemeClr val="bg1"/>
                          </a:solidFill>
                        </a:rPr>
                        <a:t>Während</a:t>
                      </a:r>
                      <a:endParaRPr lang="de-DE" sz="1700" dirty="0">
                        <a:solidFill>
                          <a:schemeClr val="bg1"/>
                        </a:solidFill>
                        <a:latin typeface="Calibri" panose="020F0502020204030204" pitchFamily="34" charset="0"/>
                        <a:cs typeface="Calibri" panose="020F0502020204030204" pitchFamily="34" charset="0"/>
                      </a:endParaRPr>
                    </a:p>
                  </a:txBody>
                  <a:tcPr>
                    <a:solidFill>
                      <a:srgbClr val="0070C0"/>
                    </a:solidFill>
                  </a:tcPr>
                </a:tc>
                <a:tc>
                  <a:txBody>
                    <a:bodyPr/>
                    <a:lstStyle/>
                    <a:p>
                      <a:r>
                        <a:rPr lang="de-DE" sz="1700" dirty="0">
                          <a:solidFill>
                            <a:schemeClr val="bg1"/>
                          </a:solidFill>
                        </a:rPr>
                        <a:t>Danach</a:t>
                      </a:r>
                      <a:endParaRPr lang="de-DE" sz="1700" dirty="0">
                        <a:solidFill>
                          <a:schemeClr val="bg1"/>
                        </a:solidFill>
                        <a:latin typeface="Calibri" panose="020F0502020204030204" pitchFamily="34" charset="0"/>
                        <a:cs typeface="Calibri" panose="020F0502020204030204" pitchFamily="34" charset="0"/>
                      </a:endParaRPr>
                    </a:p>
                  </a:txBody>
                  <a:tcPr>
                    <a:solidFill>
                      <a:srgbClr val="0070C0"/>
                    </a:solidFill>
                  </a:tcPr>
                </a:tc>
                <a:extLst>
                  <a:ext uri="{0D108BD9-81ED-4DB2-BD59-A6C34878D82A}">
                    <a16:rowId xmlns:a16="http://schemas.microsoft.com/office/drawing/2014/main" val="690931277"/>
                  </a:ext>
                </a:extLst>
              </a:tr>
              <a:tr h="4390680">
                <a:tc>
                  <a:txBody>
                    <a:bodyPr/>
                    <a:lstStyle/>
                    <a:p>
                      <a:pPr marL="355600" indent="-355600">
                        <a:spcAft>
                          <a:spcPct val="20000"/>
                        </a:spcAft>
                        <a:buFont typeface="Wingdings" pitchFamily="2" charset="2"/>
                        <a:buChar char="§"/>
                      </a:pPr>
                      <a:r>
                        <a:rPr lang="de-DE" sz="1700" dirty="0"/>
                        <a:t>Bewerbung (bis 31.1. bzw. 15.5.)</a:t>
                      </a:r>
                    </a:p>
                    <a:p>
                      <a:pPr marL="355600" indent="-355600">
                        <a:spcAft>
                          <a:spcPct val="20000"/>
                        </a:spcAft>
                        <a:buFont typeface="Wingdings" pitchFamily="2" charset="2"/>
                        <a:buChar char="§"/>
                      </a:pPr>
                      <a:r>
                        <a:rPr lang="de-DE" sz="1700" dirty="0"/>
                        <a:t>Nominierung (im Feb bzw. Mai)</a:t>
                      </a:r>
                    </a:p>
                    <a:p>
                      <a:pPr marL="355600" indent="-355600">
                        <a:spcAft>
                          <a:spcPct val="20000"/>
                        </a:spcAft>
                        <a:buFont typeface="Wingdings" pitchFamily="2" charset="2"/>
                        <a:buChar char="§"/>
                      </a:pPr>
                      <a:r>
                        <a:rPr lang="de-DE" sz="1700" dirty="0"/>
                        <a:t>formale Bewerbung an der Partneruni (Fristen unterschiedlich, unbedingt einhalten!)</a:t>
                      </a:r>
                    </a:p>
                    <a:p>
                      <a:pPr marL="355600" indent="-355600">
                        <a:spcAft>
                          <a:spcPct val="20000"/>
                        </a:spcAft>
                        <a:buFont typeface="Wingdings" pitchFamily="2" charset="2"/>
                        <a:buChar char="§"/>
                      </a:pPr>
                      <a:r>
                        <a:rPr lang="de-DE" sz="1700" dirty="0"/>
                        <a:t>Online Learning Agreement (OLA) (mind. 15 / max. 30 ECTS)</a:t>
                      </a:r>
                    </a:p>
                    <a:p>
                      <a:pPr marL="355600" marR="0" lvl="0" indent="-355600" algn="l" defTabSz="914400" rtl="0" eaLnBrk="1" fontAlgn="auto" latinLnBrk="0" hangingPunct="1">
                        <a:lnSpc>
                          <a:spcPct val="100000"/>
                        </a:lnSpc>
                        <a:spcBef>
                          <a:spcPts val="0"/>
                        </a:spcBef>
                        <a:spcAft>
                          <a:spcPct val="20000"/>
                        </a:spcAft>
                        <a:buClrTx/>
                        <a:buSzTx/>
                        <a:buFont typeface="Wingdings" pitchFamily="2" charset="2"/>
                        <a:buChar char="§"/>
                        <a:tabLst/>
                        <a:defRPr/>
                      </a:pPr>
                      <a:r>
                        <a:rPr lang="de-DE" sz="1700" dirty="0"/>
                        <a:t>OLS Sprachtest absolvieren (Jul/Aug) bzw. Okt/Nov)</a:t>
                      </a:r>
                    </a:p>
                    <a:p>
                      <a:pPr marL="355600" indent="-355600">
                        <a:spcAft>
                          <a:spcPct val="20000"/>
                        </a:spcAft>
                        <a:buFont typeface="Wingdings" pitchFamily="2" charset="2"/>
                        <a:buChar char="§"/>
                      </a:pPr>
                      <a:r>
                        <a:rPr lang="de-DE" sz="1700" dirty="0"/>
                        <a:t>Grant Agreement (Aug/Sep bzw. Dez/Jan)</a:t>
                      </a:r>
                    </a:p>
                    <a:p>
                      <a:endParaRPr lang="de-DE" sz="1700" dirty="0">
                        <a:latin typeface="Calibri" panose="020F0502020204030204" pitchFamily="34" charset="0"/>
                        <a:cs typeface="Calibri" panose="020F0502020204030204" pitchFamily="34" charset="0"/>
                      </a:endParaRPr>
                    </a:p>
                  </a:txBody>
                  <a:tcPr/>
                </a:tc>
                <a:tc>
                  <a:txBody>
                    <a:bodyPr/>
                    <a:lstStyle/>
                    <a:p>
                      <a:pPr marL="355600" indent="-355600">
                        <a:spcAft>
                          <a:spcPct val="20000"/>
                        </a:spcAft>
                        <a:buFont typeface="Wingdings" pitchFamily="2" charset="2"/>
                        <a:buChar char="§"/>
                      </a:pPr>
                      <a:r>
                        <a:rPr lang="de-DE" sz="1700" dirty="0"/>
                        <a:t>Geändertes Online Learning Agreement </a:t>
                      </a:r>
                    </a:p>
                    <a:p>
                      <a:pPr marL="355600" indent="-355600">
                        <a:spcAft>
                          <a:spcPct val="20000"/>
                        </a:spcAft>
                        <a:buFont typeface="Wingdings" pitchFamily="2" charset="2"/>
                        <a:buChar char="§"/>
                      </a:pPr>
                      <a:r>
                        <a:rPr lang="de-DE" sz="1700" dirty="0"/>
                        <a:t>Erasmus-</a:t>
                      </a:r>
                      <a:r>
                        <a:rPr lang="de-DE" sz="1700" dirty="0" err="1"/>
                        <a:t>Confirmation</a:t>
                      </a:r>
                      <a:r>
                        <a:rPr lang="de-DE" sz="1700" dirty="0"/>
                        <a:t> unterschreiben lassen</a:t>
                      </a:r>
                    </a:p>
                    <a:p>
                      <a:endParaRPr lang="de-DE" sz="1700" dirty="0">
                        <a:latin typeface="Calibri" panose="020F0502020204030204" pitchFamily="34" charset="0"/>
                        <a:cs typeface="Calibri" panose="020F0502020204030204" pitchFamily="34" charset="0"/>
                      </a:endParaRPr>
                    </a:p>
                  </a:txBody>
                  <a:tcPr/>
                </a:tc>
                <a:tc>
                  <a:txBody>
                    <a:bodyPr/>
                    <a:lstStyle/>
                    <a:p>
                      <a:pPr marL="355600" indent="-355600">
                        <a:spcAft>
                          <a:spcPct val="20000"/>
                        </a:spcAft>
                        <a:buFont typeface="Wingdings" pitchFamily="2" charset="2"/>
                        <a:buChar char="§"/>
                      </a:pPr>
                      <a:r>
                        <a:rPr lang="de-DE" sz="1700" dirty="0" err="1"/>
                        <a:t>Confirmation</a:t>
                      </a:r>
                      <a:r>
                        <a:rPr lang="de-DE" sz="1700" dirty="0"/>
                        <a:t> einreichen (mind. 15 ECTS inkl. Teilnahme und Bestehen von Prüfungsleistungen -&gt; sonst kein Geld bzw. Rückforderung)</a:t>
                      </a:r>
                    </a:p>
                    <a:p>
                      <a:pPr marL="355600" indent="-355600">
                        <a:spcAft>
                          <a:spcPct val="20000"/>
                        </a:spcAft>
                        <a:buFont typeface="Wingdings" pitchFamily="2" charset="2"/>
                        <a:buChar char="§"/>
                      </a:pPr>
                      <a:r>
                        <a:rPr lang="de-DE" sz="1700" dirty="0"/>
                        <a:t>Erfahrungsberichte</a:t>
                      </a:r>
                    </a:p>
                    <a:p>
                      <a:pPr marL="355600" indent="-355600">
                        <a:spcAft>
                          <a:spcPct val="20000"/>
                        </a:spcAft>
                        <a:buFont typeface="Wingdings" pitchFamily="2" charset="2"/>
                        <a:buChar char="§"/>
                      </a:pPr>
                      <a:r>
                        <a:rPr lang="de-DE" sz="1700" dirty="0"/>
                        <a:t>EU Survey durchführen</a:t>
                      </a:r>
                    </a:p>
                    <a:p>
                      <a:pPr marL="355600" indent="-355600">
                        <a:spcAft>
                          <a:spcPct val="20000"/>
                        </a:spcAft>
                        <a:buFont typeface="Wingdings" pitchFamily="2" charset="2"/>
                        <a:buChar char="§"/>
                      </a:pPr>
                      <a:r>
                        <a:rPr lang="de-DE" sz="1700" dirty="0" err="1"/>
                        <a:t>Transcript</a:t>
                      </a:r>
                      <a:r>
                        <a:rPr lang="de-DE" sz="1700" dirty="0"/>
                        <a:t> </a:t>
                      </a:r>
                      <a:r>
                        <a:rPr lang="de-DE" sz="1700" dirty="0" err="1"/>
                        <a:t>of</a:t>
                      </a:r>
                      <a:r>
                        <a:rPr lang="de-DE" sz="1700" dirty="0"/>
                        <a:t> Records in Kopie</a:t>
                      </a:r>
                    </a:p>
                    <a:p>
                      <a:pPr marL="355600" indent="-355600">
                        <a:spcAft>
                          <a:spcPct val="20000"/>
                        </a:spcAft>
                        <a:buFont typeface="Wingdings" pitchFamily="2" charset="2"/>
                        <a:buChar char="§"/>
                      </a:pPr>
                      <a:r>
                        <a:rPr lang="de-DE" sz="1700" dirty="0"/>
                        <a:t>Anerkennung bei </a:t>
                      </a:r>
                      <a:r>
                        <a:rPr lang="de-DE" sz="1700" dirty="0" err="1"/>
                        <a:t>PuK</a:t>
                      </a:r>
                      <a:r>
                        <a:rPr lang="de-DE" sz="1700" dirty="0"/>
                        <a:t> beantragen</a:t>
                      </a:r>
                    </a:p>
                    <a:p>
                      <a:endParaRPr lang="de-DE" sz="17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92137291"/>
                  </a:ext>
                </a:extLst>
              </a:tr>
            </a:tbl>
          </a:graphicData>
        </a:graphic>
      </p:graphicFrame>
    </p:spTree>
    <p:extLst>
      <p:ext uri="{BB962C8B-B14F-4D97-AF65-F5344CB8AC3E}">
        <p14:creationId xmlns:p14="http://schemas.microsoft.com/office/powerpoint/2010/main" val="4251599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24AFB3-A74A-6177-283C-64074E4DD3E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BB1BC8B-3E5E-8429-28B7-A787DB61A08E}"/>
              </a:ext>
            </a:extLst>
          </p:cNvPr>
          <p:cNvSpPr>
            <a:spLocks noGrp="1"/>
          </p:cNvSpPr>
          <p:nvPr>
            <p:ph type="title"/>
          </p:nvPr>
        </p:nvSpPr>
        <p:spPr>
          <a:xfrm>
            <a:off x="1013754" y="335389"/>
            <a:ext cx="10162903" cy="551319"/>
          </a:xfrm>
        </p:spPr>
        <p:txBody>
          <a:bodyPr/>
          <a:lstStyle/>
          <a:p>
            <a:r>
              <a:rPr lang="de-DE" sz="3600" dirty="0"/>
              <a:t>Weitere Austauschprogramme</a:t>
            </a:r>
          </a:p>
        </p:txBody>
      </p:sp>
      <p:sp>
        <p:nvSpPr>
          <p:cNvPr id="3" name="Inhaltsplatzhalter 2">
            <a:extLst>
              <a:ext uri="{FF2B5EF4-FFF2-40B4-BE49-F238E27FC236}">
                <a16:creationId xmlns:a16="http://schemas.microsoft.com/office/drawing/2014/main" id="{7E62FD3F-7CB0-2F28-AF3D-8FAFAE80914B}"/>
              </a:ext>
            </a:extLst>
          </p:cNvPr>
          <p:cNvSpPr>
            <a:spLocks noGrp="1"/>
          </p:cNvSpPr>
          <p:nvPr>
            <p:ph idx="1"/>
          </p:nvPr>
        </p:nvSpPr>
        <p:spPr>
          <a:xfrm>
            <a:off x="1013753" y="1283400"/>
            <a:ext cx="10162903" cy="4291200"/>
          </a:xfrm>
        </p:spPr>
        <p:txBody>
          <a:bodyPr>
            <a:normAutofit/>
          </a:bodyPr>
          <a:lstStyle/>
          <a:p>
            <a:pPr marL="457200" indent="-457200">
              <a:lnSpc>
                <a:spcPct val="150000"/>
              </a:lnSpc>
              <a:spcBef>
                <a:spcPts val="0"/>
              </a:spcBef>
              <a:spcAft>
                <a:spcPts val="0"/>
              </a:spcAft>
              <a:buAutoNum type="arabicPeriod"/>
            </a:pPr>
            <a:r>
              <a:rPr lang="de-DE" sz="2200" b="1" dirty="0">
                <a:latin typeface="Arial" panose="020B0604020202020204" pitchFamily="34" charset="0"/>
                <a:cs typeface="Arial" panose="020B0604020202020204" pitchFamily="34" charset="0"/>
              </a:rPr>
              <a:t>Ahram Canadian University, </a:t>
            </a:r>
            <a:r>
              <a:rPr lang="de-DE" sz="2200" b="1" dirty="0" err="1">
                <a:latin typeface="Arial" panose="020B0604020202020204" pitchFamily="34" charset="0"/>
                <a:cs typeface="Arial" panose="020B0604020202020204" pitchFamily="34" charset="0"/>
              </a:rPr>
              <a:t>Cairo</a:t>
            </a:r>
            <a:r>
              <a:rPr lang="de-DE" sz="2200" b="1" dirty="0">
                <a:latin typeface="Arial" panose="020B0604020202020204" pitchFamily="34" charset="0"/>
                <a:cs typeface="Arial" panose="020B0604020202020204" pitchFamily="34" charset="0"/>
              </a:rPr>
              <a:t> (Bachelor)</a:t>
            </a:r>
          </a:p>
          <a:p>
            <a:pPr marL="457200" indent="-457200">
              <a:lnSpc>
                <a:spcPct val="150000"/>
              </a:lnSpc>
              <a:spcBef>
                <a:spcPts val="0"/>
              </a:spcBef>
              <a:spcAft>
                <a:spcPts val="0"/>
              </a:spcAft>
              <a:buAutoNum type="arabicPeriod"/>
            </a:pPr>
            <a:r>
              <a:rPr lang="de-DE" sz="2200" b="1" dirty="0">
                <a:latin typeface="Arial" panose="020B0604020202020204" pitchFamily="34" charset="0"/>
                <a:cs typeface="Arial" panose="020B0604020202020204" pitchFamily="34" charset="0"/>
              </a:rPr>
              <a:t>University </a:t>
            </a:r>
            <a:r>
              <a:rPr lang="de-DE" sz="2200" b="1" dirty="0" err="1">
                <a:latin typeface="Arial" panose="020B0604020202020204" pitchFamily="34" charset="0"/>
                <a:cs typeface="Arial" panose="020B0604020202020204" pitchFamily="34" charset="0"/>
              </a:rPr>
              <a:t>of</a:t>
            </a:r>
            <a:r>
              <a:rPr lang="de-DE" sz="2200" b="1" dirty="0">
                <a:latin typeface="Arial" panose="020B0604020202020204" pitchFamily="34" charset="0"/>
                <a:cs typeface="Arial" panose="020B0604020202020204" pitchFamily="34" charset="0"/>
              </a:rPr>
              <a:t> Vancouver, British Columbia, Canada (Bachelor)</a:t>
            </a:r>
          </a:p>
          <a:p>
            <a:pPr marL="457200" indent="-457200">
              <a:lnSpc>
                <a:spcPct val="150000"/>
              </a:lnSpc>
              <a:spcBef>
                <a:spcPts val="0"/>
              </a:spcBef>
              <a:spcAft>
                <a:spcPts val="0"/>
              </a:spcAft>
              <a:buFontTx/>
              <a:buAutoNum type="arabicPeriod"/>
            </a:pPr>
            <a:r>
              <a:rPr lang="en-US" sz="2200" b="1" dirty="0">
                <a:latin typeface="Arial" panose="020B0604020202020204" pitchFamily="34" charset="0"/>
                <a:cs typeface="Arial" panose="020B0604020202020204" pitchFamily="34" charset="0"/>
              </a:rPr>
              <a:t>School of Communication, Media and Information at </a:t>
            </a:r>
            <a:r>
              <a:rPr lang="en-US" sz="2200" b="1" dirty="0" err="1">
                <a:latin typeface="Arial" panose="020B0604020202020204" pitchFamily="34" charset="0"/>
                <a:cs typeface="Arial" panose="020B0604020202020204" pitchFamily="34" charset="0"/>
              </a:rPr>
              <a:t>Fundação</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Getulio</a:t>
            </a:r>
            <a:r>
              <a:rPr lang="en-US" sz="2200" b="1" dirty="0">
                <a:latin typeface="Arial" panose="020B0604020202020204" pitchFamily="34" charset="0"/>
                <a:cs typeface="Arial" panose="020B0604020202020204" pitchFamily="34" charset="0"/>
              </a:rPr>
              <a:t> </a:t>
            </a:r>
            <a:r>
              <a:rPr lang="en-US" sz="2200" b="1" dirty="0" err="1">
                <a:latin typeface="Arial" panose="020B0604020202020204" pitchFamily="34" charset="0"/>
                <a:cs typeface="Arial" panose="020B0604020202020204" pitchFamily="34" charset="0"/>
              </a:rPr>
              <a:t>Varga</a:t>
            </a:r>
            <a:r>
              <a:rPr lang="en-US" sz="2200" b="1" dirty="0">
                <a:latin typeface="Arial" panose="020B0604020202020204" pitchFamily="34" charset="0"/>
                <a:cs typeface="Arial" panose="020B0604020202020204" pitchFamily="34" charset="0"/>
              </a:rPr>
              <a:t> (FGV ECMI), Rio de Janeiro </a:t>
            </a:r>
            <a:r>
              <a:rPr lang="de-DE" sz="2200" b="1" dirty="0">
                <a:latin typeface="Arial" panose="020B0604020202020204" pitchFamily="34" charset="0"/>
                <a:cs typeface="Arial" panose="020B0604020202020204" pitchFamily="34" charset="0"/>
              </a:rPr>
              <a:t>(Bachelor/Master)</a:t>
            </a: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FA6238B0-9500-6FD2-FE3D-D586A4C88BA9}"/>
              </a:ext>
            </a:extLst>
          </p:cNvPr>
          <p:cNvSpPr>
            <a:spLocks noGrp="1"/>
          </p:cNvSpPr>
          <p:nvPr>
            <p:ph type="sldNum" sz="quarter" idx="12"/>
          </p:nvPr>
        </p:nvSpPr>
        <p:spPr/>
        <p:txBody>
          <a:bodyPr/>
          <a:lstStyle/>
          <a:p>
            <a:fld id="{56F622B2-DCC2-4363-AA1C-8797E3A5E5C2}" type="slidenum">
              <a:rPr lang="de-DE" noProof="0" smtClean="0"/>
              <a:t>15</a:t>
            </a:fld>
            <a:endParaRPr lang="de-DE" noProof="0" dirty="0"/>
          </a:p>
        </p:txBody>
      </p:sp>
      <p:sp>
        <p:nvSpPr>
          <p:cNvPr id="6" name="Textfeld 5">
            <a:extLst>
              <a:ext uri="{FF2B5EF4-FFF2-40B4-BE49-F238E27FC236}">
                <a16:creationId xmlns:a16="http://schemas.microsoft.com/office/drawing/2014/main" id="{C8BB5B1D-BAA8-FAEE-DDC1-65A0EDC4C461}"/>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599A69AE-F2AA-0A6C-77F4-2FC1E3853270}"/>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spTree>
    <p:extLst>
      <p:ext uri="{BB962C8B-B14F-4D97-AF65-F5344CB8AC3E}">
        <p14:creationId xmlns:p14="http://schemas.microsoft.com/office/powerpoint/2010/main" val="18597092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3DB23-9C98-E61E-3782-7B0F8161212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FF36D990-10F3-2312-7150-FE0F63202DB0}"/>
              </a:ext>
            </a:extLst>
          </p:cNvPr>
          <p:cNvSpPr>
            <a:spLocks noGrp="1"/>
          </p:cNvSpPr>
          <p:nvPr>
            <p:ph type="title"/>
          </p:nvPr>
        </p:nvSpPr>
        <p:spPr>
          <a:xfrm>
            <a:off x="466726" y="455069"/>
            <a:ext cx="10162903" cy="551319"/>
          </a:xfrm>
        </p:spPr>
        <p:txBody>
          <a:bodyPr/>
          <a:lstStyle/>
          <a:p>
            <a:r>
              <a:rPr lang="de-DE" sz="3600" dirty="0"/>
              <a:t>Bachelor: Weitere Austauschprogramme</a:t>
            </a:r>
          </a:p>
        </p:txBody>
      </p:sp>
      <p:sp>
        <p:nvSpPr>
          <p:cNvPr id="3" name="Inhaltsplatzhalter 2">
            <a:extLst>
              <a:ext uri="{FF2B5EF4-FFF2-40B4-BE49-F238E27FC236}">
                <a16:creationId xmlns:a16="http://schemas.microsoft.com/office/drawing/2014/main" id="{2340CCAB-145C-9D7A-EED5-1C6D368FE27F}"/>
              </a:ext>
            </a:extLst>
          </p:cNvPr>
          <p:cNvSpPr>
            <a:spLocks noGrp="1"/>
          </p:cNvSpPr>
          <p:nvPr>
            <p:ph idx="1"/>
          </p:nvPr>
        </p:nvSpPr>
        <p:spPr>
          <a:xfrm>
            <a:off x="466726" y="1098844"/>
            <a:ext cx="10162903" cy="4291200"/>
          </a:xfrm>
        </p:spPr>
        <p:txBody>
          <a:bodyPr>
            <a:normAutofit/>
          </a:bodyPr>
          <a:lstStyle/>
          <a:p>
            <a:pPr marL="355600" indent="-355600">
              <a:spcAft>
                <a:spcPct val="20000"/>
              </a:spcAft>
            </a:pPr>
            <a:endParaRPr lang="de-DE" sz="2200" dirty="0">
              <a:latin typeface="Arial" panose="020B0604020202020204" pitchFamily="34" charset="0"/>
              <a:cs typeface="Arial" panose="020B0604020202020204" pitchFamily="34" charset="0"/>
            </a:endParaRPr>
          </a:p>
          <a:p>
            <a:pPr marL="457200" indent="-457200">
              <a:lnSpc>
                <a:spcPct val="100000"/>
              </a:lnSpc>
              <a:spcBef>
                <a:spcPts val="0"/>
              </a:spcBef>
              <a:spcAft>
                <a:spcPts val="0"/>
              </a:spcAft>
            </a:pPr>
            <a:r>
              <a:rPr lang="de-DE" sz="2200" b="1" dirty="0">
                <a:latin typeface="Arial" panose="020B0604020202020204" pitchFamily="34" charset="0"/>
                <a:cs typeface="Arial" panose="020B0604020202020204" pitchFamily="34" charset="0"/>
              </a:rPr>
              <a:t>Ahram Canadian University (Kairo)</a:t>
            </a:r>
            <a:endParaRPr lang="de-DE" sz="2200" dirty="0">
              <a:latin typeface="Arial" panose="020B0604020202020204" pitchFamily="34" charset="0"/>
              <a:cs typeface="Arial" panose="020B0604020202020204" pitchFamily="34" charset="0"/>
            </a:endParaRPr>
          </a:p>
          <a:p>
            <a:pPr marL="342900" indent="-342900">
              <a:lnSpc>
                <a:spcPct val="100000"/>
              </a:lnSpc>
              <a:spcBef>
                <a:spcPts val="0"/>
              </a:spcBef>
              <a:spcAft>
                <a:spcPts val="0"/>
              </a:spcAft>
              <a:buFont typeface="Arial" pitchFamily="34" charset="0"/>
              <a:buChar char="•"/>
            </a:pPr>
            <a:endParaRPr lang="de-DE" sz="2200" dirty="0">
              <a:latin typeface="Arial" panose="020B0604020202020204" pitchFamily="34" charset="0"/>
              <a:cs typeface="Arial" panose="020B0604020202020204" pitchFamily="34" charset="0"/>
            </a:endParaRPr>
          </a:p>
          <a:p>
            <a:pPr marL="342900" indent="-3429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Studium komplett in Englisch möglich</a:t>
            </a:r>
          </a:p>
          <a:p>
            <a:pPr marL="342900" indent="-342900">
              <a:lnSpc>
                <a:spcPct val="100000"/>
              </a:lnSpc>
              <a:spcBef>
                <a:spcPts val="0"/>
              </a:spcBef>
              <a:spcAft>
                <a:spcPts val="0"/>
              </a:spcAft>
              <a:buFont typeface="Wingdings" pitchFamily="2" charset="2"/>
              <a:buChar char="§"/>
            </a:pPr>
            <a:endParaRPr lang="de-DE" sz="2200" dirty="0">
              <a:latin typeface="Arial" panose="020B0604020202020204" pitchFamily="34" charset="0"/>
              <a:cs typeface="Arial" panose="020B0604020202020204" pitchFamily="34" charset="0"/>
            </a:endParaRPr>
          </a:p>
          <a:p>
            <a:pPr marL="342900" indent="-3429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Finanzierung von Reise und Aufenthalt nötig </a:t>
            </a:r>
          </a:p>
          <a:p>
            <a:pPr>
              <a:lnSpc>
                <a:spcPct val="100000"/>
              </a:lnSpc>
              <a:spcBef>
                <a:spcPts val="0"/>
              </a:spcBef>
              <a:spcAft>
                <a:spcPts val="0"/>
              </a:spcAft>
            </a:pPr>
            <a:r>
              <a:rPr lang="de-DE" sz="2200" dirty="0">
                <a:latin typeface="Arial" panose="020B0604020202020204" pitchFamily="34" charset="0"/>
                <a:cs typeface="Arial" panose="020B0604020202020204" pitchFamily="34" charset="0"/>
              </a:rPr>
              <a:t>     (Promos, </a:t>
            </a:r>
            <a:r>
              <a:rPr lang="de-DE" sz="2200" dirty="0" err="1">
                <a:latin typeface="Arial" panose="020B0604020202020204" pitchFamily="34" charset="0"/>
                <a:cs typeface="Arial" panose="020B0604020202020204" pitchFamily="34" charset="0"/>
              </a:rPr>
              <a:t>Auslandsbafög</a:t>
            </a:r>
            <a:r>
              <a:rPr lang="de-DE" sz="2200" dirty="0">
                <a:latin typeface="Arial" panose="020B0604020202020204" pitchFamily="34" charset="0"/>
                <a:cs typeface="Arial" panose="020B0604020202020204" pitchFamily="34" charset="0"/>
              </a:rPr>
              <a:t>, Stiftungen...)</a:t>
            </a:r>
          </a:p>
          <a:p>
            <a:pPr marL="342900" indent="-342900">
              <a:lnSpc>
                <a:spcPct val="100000"/>
              </a:lnSpc>
              <a:spcBef>
                <a:spcPts val="0"/>
              </a:spcBef>
              <a:spcAft>
                <a:spcPts val="0"/>
              </a:spcAft>
              <a:buFont typeface="Wingdings" pitchFamily="2" charset="2"/>
              <a:buChar char="§"/>
            </a:pPr>
            <a:endParaRPr lang="de-DE" sz="2200" dirty="0">
              <a:latin typeface="Arial" panose="020B0604020202020204" pitchFamily="34" charset="0"/>
              <a:cs typeface="Arial" panose="020B0604020202020204" pitchFamily="34" charset="0"/>
            </a:endParaRPr>
          </a:p>
          <a:p>
            <a:pPr marL="342900" indent="-3429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Unterstützung bei Housing und Transportation</a:t>
            </a:r>
          </a:p>
          <a:p>
            <a:pPr>
              <a:lnSpc>
                <a:spcPct val="100000"/>
              </a:lnSpc>
              <a:spcBef>
                <a:spcPts val="0"/>
              </a:spcBef>
              <a:spcAft>
                <a:spcPts val="0"/>
              </a:spcAft>
            </a:pPr>
            <a:r>
              <a:rPr lang="de-DE" sz="2200" dirty="0">
                <a:latin typeface="Arial" panose="020B0604020202020204" pitchFamily="34" charset="0"/>
                <a:cs typeface="Arial" panose="020B0604020202020204" pitchFamily="34" charset="0"/>
              </a:rPr>
              <a:t>      durch die Universität</a:t>
            </a:r>
          </a:p>
          <a:p>
            <a:pPr marL="457200" indent="-457200">
              <a:lnSpc>
                <a:spcPct val="100000"/>
              </a:lnSpc>
              <a:spcBef>
                <a:spcPts val="1800"/>
              </a:spcBef>
              <a:spcAft>
                <a:spcPts val="0"/>
              </a:spcAft>
            </a:pPr>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373CB62A-AF58-C784-323E-94FE90E28BF2}"/>
              </a:ext>
            </a:extLst>
          </p:cNvPr>
          <p:cNvSpPr>
            <a:spLocks noGrp="1"/>
          </p:cNvSpPr>
          <p:nvPr>
            <p:ph type="sldNum" sz="quarter" idx="12"/>
          </p:nvPr>
        </p:nvSpPr>
        <p:spPr/>
        <p:txBody>
          <a:bodyPr/>
          <a:lstStyle/>
          <a:p>
            <a:fld id="{56F622B2-DCC2-4363-AA1C-8797E3A5E5C2}" type="slidenum">
              <a:rPr lang="de-DE" noProof="0" smtClean="0"/>
              <a:t>16</a:t>
            </a:fld>
            <a:endParaRPr lang="de-DE" noProof="0" dirty="0"/>
          </a:p>
        </p:txBody>
      </p:sp>
      <p:sp>
        <p:nvSpPr>
          <p:cNvPr id="6" name="Textfeld 5">
            <a:extLst>
              <a:ext uri="{FF2B5EF4-FFF2-40B4-BE49-F238E27FC236}">
                <a16:creationId xmlns:a16="http://schemas.microsoft.com/office/drawing/2014/main" id="{F0BD1E20-3C24-A358-8A99-2C5DA5F3A239}"/>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CFF090BC-95A1-2255-5BD1-B17C0A8D30AA}"/>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pic>
        <p:nvPicPr>
          <p:cNvPr id="8" name="Grafik 7">
            <a:extLst>
              <a:ext uri="{FF2B5EF4-FFF2-40B4-BE49-F238E27FC236}">
                <a16:creationId xmlns:a16="http://schemas.microsoft.com/office/drawing/2014/main" id="{DD0C9C26-A457-8E87-1D5A-867EDA470E3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7073978" y="2203505"/>
            <a:ext cx="4551233" cy="2560069"/>
          </a:xfrm>
          <a:prstGeom prst="rect">
            <a:avLst/>
          </a:prstGeom>
        </p:spPr>
      </p:pic>
    </p:spTree>
    <p:extLst>
      <p:ext uri="{BB962C8B-B14F-4D97-AF65-F5344CB8AC3E}">
        <p14:creationId xmlns:p14="http://schemas.microsoft.com/office/powerpoint/2010/main" val="9844820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CA9C40-269D-A0A2-FEC1-1A7D4327894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187C23F0-EDDB-D4F4-208D-7252480321DD}"/>
              </a:ext>
            </a:extLst>
          </p:cNvPr>
          <p:cNvSpPr>
            <a:spLocks noGrp="1"/>
          </p:cNvSpPr>
          <p:nvPr>
            <p:ph type="title"/>
          </p:nvPr>
        </p:nvSpPr>
        <p:spPr>
          <a:xfrm>
            <a:off x="466726" y="455069"/>
            <a:ext cx="10162903" cy="551319"/>
          </a:xfrm>
        </p:spPr>
        <p:txBody>
          <a:bodyPr/>
          <a:lstStyle/>
          <a:p>
            <a:r>
              <a:rPr lang="de-DE" sz="3600" dirty="0"/>
              <a:t>Bachelor: Weitere Austauschprogramme</a:t>
            </a:r>
          </a:p>
        </p:txBody>
      </p:sp>
      <p:sp>
        <p:nvSpPr>
          <p:cNvPr id="3" name="Inhaltsplatzhalter 2">
            <a:extLst>
              <a:ext uri="{FF2B5EF4-FFF2-40B4-BE49-F238E27FC236}">
                <a16:creationId xmlns:a16="http://schemas.microsoft.com/office/drawing/2014/main" id="{F7557BC1-2674-D41C-F309-8177D8B0EA84}"/>
              </a:ext>
            </a:extLst>
          </p:cNvPr>
          <p:cNvSpPr>
            <a:spLocks noGrp="1"/>
          </p:cNvSpPr>
          <p:nvPr>
            <p:ph idx="1"/>
          </p:nvPr>
        </p:nvSpPr>
        <p:spPr>
          <a:xfrm>
            <a:off x="466726" y="1283400"/>
            <a:ext cx="10162903" cy="4291200"/>
          </a:xfrm>
        </p:spPr>
        <p:txBody>
          <a:bodyPr>
            <a:noAutofit/>
          </a:bodyPr>
          <a:lstStyle/>
          <a:p>
            <a:pPr marL="457200" indent="-457200">
              <a:lnSpc>
                <a:spcPct val="100000"/>
              </a:lnSpc>
              <a:spcBef>
                <a:spcPts val="0"/>
              </a:spcBef>
              <a:spcAft>
                <a:spcPts val="1200"/>
              </a:spcAft>
            </a:pPr>
            <a:r>
              <a:rPr lang="de-DE" sz="2200" b="1" dirty="0">
                <a:latin typeface="Arial" panose="020B0604020202020204" pitchFamily="34" charset="0"/>
                <a:cs typeface="Arial" panose="020B0604020202020204" pitchFamily="34" charset="0"/>
              </a:rPr>
              <a:t>Ahram Canadian University (Kairo)</a:t>
            </a:r>
            <a:endParaRPr lang="de-DE" sz="2200" dirty="0">
              <a:latin typeface="Arial" panose="020B0604020202020204" pitchFamily="34" charset="0"/>
              <a:cs typeface="Arial" panose="020B0604020202020204" pitchFamily="34" charset="0"/>
            </a:endParaRPr>
          </a:p>
          <a:p>
            <a:pPr marL="457200" indent="-4572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2 Plätze für jeweils 1 Semester (Sep-Feb oder Feb-Mai)</a:t>
            </a:r>
          </a:p>
          <a:p>
            <a:pPr marL="457200" indent="-4572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Im 5. oder 6. Semester möglich</a:t>
            </a:r>
          </a:p>
          <a:p>
            <a:pPr marL="457200" indent="-4572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Bachelorstudiengänge </a:t>
            </a:r>
            <a:r>
              <a:rPr lang="de-DE" sz="2200" dirty="0" err="1">
                <a:latin typeface="Arial" panose="020B0604020202020204" pitchFamily="34" charset="0"/>
                <a:cs typeface="Arial" panose="020B0604020202020204" pitchFamily="34" charset="0"/>
              </a:rPr>
              <a:t>Journalism</a:t>
            </a:r>
            <a:r>
              <a:rPr lang="de-DE" sz="2200" dirty="0">
                <a:latin typeface="Arial" panose="020B0604020202020204" pitchFamily="34" charset="0"/>
                <a:cs typeface="Arial" panose="020B0604020202020204" pitchFamily="34" charset="0"/>
              </a:rPr>
              <a:t>, Radio &amp; Television, PR &amp; Advertising</a:t>
            </a:r>
          </a:p>
          <a:p>
            <a:pPr marL="457200" indent="-4572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Bewerbungsfrist: </a:t>
            </a:r>
            <a:r>
              <a:rPr lang="de-DE" sz="2200" dirty="0">
                <a:solidFill>
                  <a:srgbClr val="FF0000"/>
                </a:solidFill>
                <a:latin typeface="Arial" panose="020B0604020202020204" pitchFamily="34" charset="0"/>
                <a:cs typeface="Arial" panose="020B0604020202020204" pitchFamily="34" charset="0"/>
              </a:rPr>
              <a:t>31. Januar / 15. September für Restplätze </a:t>
            </a:r>
          </a:p>
          <a:p>
            <a:pPr>
              <a:lnSpc>
                <a:spcPct val="100000"/>
              </a:lnSpc>
              <a:spcBef>
                <a:spcPts val="0"/>
              </a:spcBef>
              <a:spcAft>
                <a:spcPts val="0"/>
              </a:spcAft>
            </a:pPr>
            <a:endParaRPr lang="de-DE" sz="2200" dirty="0">
              <a:latin typeface="Arial" panose="020B0604020202020204" pitchFamily="34" charset="0"/>
              <a:cs typeface="Arial" panose="020B0604020202020204" pitchFamily="34" charset="0"/>
            </a:endParaRPr>
          </a:p>
          <a:p>
            <a:pPr>
              <a:lnSpc>
                <a:spcPct val="90000"/>
              </a:lnSpc>
              <a:spcAft>
                <a:spcPts val="1200"/>
              </a:spcAft>
            </a:pPr>
            <a:r>
              <a:rPr lang="de-DE" sz="2200" b="1" dirty="0">
                <a:latin typeface="Arial" panose="020B0604020202020204" pitchFamily="34" charset="0"/>
                <a:cs typeface="Arial" panose="020B0604020202020204" pitchFamily="34" charset="0"/>
              </a:rPr>
              <a:t>Bewerbungen mit folgenden Unterlagen:</a:t>
            </a:r>
          </a:p>
          <a:p>
            <a:pPr marL="342900" indent="-342900">
              <a:lnSpc>
                <a:spcPct val="90000"/>
              </a:lnSpc>
              <a:buFont typeface="Wingdings" pitchFamily="2" charset="2"/>
              <a:buChar char="§"/>
            </a:pPr>
            <a:r>
              <a:rPr lang="de-DE" sz="2200" dirty="0">
                <a:latin typeface="Arial" panose="020B0604020202020204" pitchFamily="34" charset="0"/>
                <a:cs typeface="Arial" panose="020B0604020202020204" pitchFamily="34" charset="0"/>
              </a:rPr>
              <a:t>Motivationsschreiben + Lebenslauf (englisch)</a:t>
            </a:r>
          </a:p>
          <a:p>
            <a:pPr marL="342900" indent="-342900">
              <a:lnSpc>
                <a:spcPct val="90000"/>
              </a:lnSpc>
              <a:buFont typeface="Wingdings" pitchFamily="2" charset="2"/>
              <a:buChar char="§"/>
            </a:pPr>
            <a:r>
              <a:rPr lang="de-DE" sz="2200" dirty="0">
                <a:latin typeface="Arial" panose="020B0604020202020204" pitchFamily="34" charset="0"/>
                <a:cs typeface="Arial" panose="020B0604020202020204" pitchFamily="34" charset="0"/>
              </a:rPr>
              <a:t>Übersicht über das bisherige Studium (Campus-Management inkl. aller Noten)</a:t>
            </a:r>
          </a:p>
          <a:p>
            <a:pPr marL="342900" indent="-342900">
              <a:lnSpc>
                <a:spcPct val="90000"/>
              </a:lnSpc>
              <a:buFont typeface="Wingdings" pitchFamily="2" charset="2"/>
              <a:buChar char="§"/>
            </a:pPr>
            <a:r>
              <a:rPr lang="de-DE" sz="2200" dirty="0">
                <a:latin typeface="Arial" panose="020B0604020202020204" pitchFamily="34" charset="0"/>
                <a:cs typeface="Arial" panose="020B0604020202020204" pitchFamily="34" charset="0"/>
              </a:rPr>
              <a:t>Kopie Abiturzeugnis</a:t>
            </a:r>
          </a:p>
          <a:p>
            <a:pPr marL="342900" indent="-342900">
              <a:lnSpc>
                <a:spcPct val="90000"/>
              </a:lnSpc>
              <a:buFont typeface="Wingdings" pitchFamily="2" charset="2"/>
              <a:buChar char="§"/>
            </a:pPr>
            <a:r>
              <a:rPr lang="de-DE" sz="2200" dirty="0">
                <a:latin typeface="Arial" panose="020B0604020202020204" pitchFamily="34" charset="0"/>
                <a:cs typeface="Arial" panose="020B0604020202020204" pitchFamily="34" charset="0"/>
              </a:rPr>
              <a:t>Nachweis über gute Englischkenntnisse (Idealerweise TOEFL-(90) oder IELTS-Test (6.5), aber nicht zwingend nötig)</a:t>
            </a:r>
          </a:p>
          <a:p>
            <a:endParaRPr lang="de-DE" sz="2200" dirty="0">
              <a:latin typeface="Arial" panose="020B0604020202020204" pitchFamily="34" charset="0"/>
              <a:cs typeface="Arial" panose="020B0604020202020204" pitchFamily="34" charset="0"/>
            </a:endParaRPr>
          </a:p>
          <a:p>
            <a:pPr marL="457200" indent="-457200">
              <a:lnSpc>
                <a:spcPct val="100000"/>
              </a:lnSpc>
              <a:spcBef>
                <a:spcPts val="1800"/>
              </a:spcBef>
              <a:spcAft>
                <a:spcPts val="0"/>
              </a:spcAft>
            </a:pPr>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3638D99E-42DC-76F2-873E-FBBA68A1395B}"/>
              </a:ext>
            </a:extLst>
          </p:cNvPr>
          <p:cNvSpPr>
            <a:spLocks noGrp="1"/>
          </p:cNvSpPr>
          <p:nvPr>
            <p:ph type="sldNum" sz="quarter" idx="12"/>
          </p:nvPr>
        </p:nvSpPr>
        <p:spPr/>
        <p:txBody>
          <a:bodyPr/>
          <a:lstStyle/>
          <a:p>
            <a:fld id="{56F622B2-DCC2-4363-AA1C-8797E3A5E5C2}" type="slidenum">
              <a:rPr lang="de-DE" noProof="0" smtClean="0"/>
              <a:t>17</a:t>
            </a:fld>
            <a:endParaRPr lang="de-DE" noProof="0" dirty="0"/>
          </a:p>
        </p:txBody>
      </p:sp>
      <p:sp>
        <p:nvSpPr>
          <p:cNvPr id="6" name="Textfeld 5">
            <a:extLst>
              <a:ext uri="{FF2B5EF4-FFF2-40B4-BE49-F238E27FC236}">
                <a16:creationId xmlns:a16="http://schemas.microsoft.com/office/drawing/2014/main" id="{2EA981B2-FDCF-975D-F83E-0E2582780B94}"/>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1944E7AA-684E-AD79-0F4E-71577A49AA15}"/>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spTree>
    <p:extLst>
      <p:ext uri="{BB962C8B-B14F-4D97-AF65-F5344CB8AC3E}">
        <p14:creationId xmlns:p14="http://schemas.microsoft.com/office/powerpoint/2010/main" val="2541831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7C7830-7835-D6BA-2E2E-866D84A8BDA6}"/>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054ED5F-2317-C3DE-44BC-DCC65AE3BA3E}"/>
              </a:ext>
            </a:extLst>
          </p:cNvPr>
          <p:cNvSpPr>
            <a:spLocks noGrp="1"/>
          </p:cNvSpPr>
          <p:nvPr>
            <p:ph type="title"/>
          </p:nvPr>
        </p:nvSpPr>
        <p:spPr>
          <a:xfrm>
            <a:off x="466726" y="579637"/>
            <a:ext cx="10162903" cy="551319"/>
          </a:xfrm>
        </p:spPr>
        <p:txBody>
          <a:bodyPr/>
          <a:lstStyle/>
          <a:p>
            <a:r>
              <a:rPr lang="de-DE" sz="3600" dirty="0"/>
              <a:t>Bachelor: Weitere Austauschprogramme</a:t>
            </a:r>
          </a:p>
        </p:txBody>
      </p:sp>
      <p:sp>
        <p:nvSpPr>
          <p:cNvPr id="3" name="Inhaltsplatzhalter 2">
            <a:extLst>
              <a:ext uri="{FF2B5EF4-FFF2-40B4-BE49-F238E27FC236}">
                <a16:creationId xmlns:a16="http://schemas.microsoft.com/office/drawing/2014/main" id="{169DBDAD-88F5-78A3-558D-DD54800D88B3}"/>
              </a:ext>
            </a:extLst>
          </p:cNvPr>
          <p:cNvSpPr>
            <a:spLocks noGrp="1"/>
          </p:cNvSpPr>
          <p:nvPr>
            <p:ph idx="1"/>
          </p:nvPr>
        </p:nvSpPr>
        <p:spPr>
          <a:xfrm>
            <a:off x="466726" y="1130956"/>
            <a:ext cx="10162903" cy="4291200"/>
          </a:xfrm>
        </p:spPr>
        <p:txBody>
          <a:bodyPr>
            <a:normAutofit/>
          </a:bodyPr>
          <a:lstStyle/>
          <a:p>
            <a:pPr marL="355600" indent="-355600">
              <a:spcAft>
                <a:spcPct val="20000"/>
              </a:spcAft>
            </a:pPr>
            <a:endParaRPr lang="de-DE" sz="2200" dirty="0">
              <a:latin typeface="Arial" panose="020B0604020202020204" pitchFamily="34" charset="0"/>
              <a:cs typeface="Arial" panose="020B0604020202020204" pitchFamily="34" charset="0"/>
            </a:endParaRPr>
          </a:p>
          <a:p>
            <a:pPr marL="457200" indent="-457200">
              <a:lnSpc>
                <a:spcPct val="100000"/>
              </a:lnSpc>
              <a:spcBef>
                <a:spcPts val="0"/>
              </a:spcBef>
              <a:spcAft>
                <a:spcPts val="0"/>
              </a:spcAft>
            </a:pPr>
            <a:r>
              <a:rPr lang="de-DE" sz="2200" b="1" dirty="0"/>
              <a:t>University </a:t>
            </a:r>
            <a:r>
              <a:rPr lang="de-DE" sz="2200" b="1" dirty="0" err="1"/>
              <a:t>of</a:t>
            </a:r>
            <a:r>
              <a:rPr lang="de-DE" sz="2200" b="1" dirty="0"/>
              <a:t> Vancouver, British Columbia (Canada)</a:t>
            </a:r>
          </a:p>
          <a:p>
            <a:pPr>
              <a:lnSpc>
                <a:spcPct val="100000"/>
              </a:lnSpc>
              <a:spcBef>
                <a:spcPts val="0"/>
              </a:spcBef>
              <a:spcAft>
                <a:spcPts val="0"/>
              </a:spcAft>
            </a:pPr>
            <a:endParaRPr lang="de-DE" sz="2200" dirty="0"/>
          </a:p>
          <a:p>
            <a:pPr marL="342900" indent="-342900">
              <a:lnSpc>
                <a:spcPct val="100000"/>
              </a:lnSpc>
              <a:spcBef>
                <a:spcPts val="0"/>
              </a:spcBef>
              <a:spcAft>
                <a:spcPts val="0"/>
              </a:spcAft>
              <a:buFont typeface="Wingdings" pitchFamily="2" charset="2"/>
              <a:buChar char="§"/>
            </a:pPr>
            <a:r>
              <a:rPr lang="de-DE" sz="2200" dirty="0"/>
              <a:t>Studium komplett in Englisch</a:t>
            </a:r>
          </a:p>
          <a:p>
            <a:pPr>
              <a:lnSpc>
                <a:spcPct val="100000"/>
              </a:lnSpc>
              <a:spcBef>
                <a:spcPts val="0"/>
              </a:spcBef>
              <a:spcAft>
                <a:spcPts val="0"/>
              </a:spcAft>
            </a:pPr>
            <a:endParaRPr lang="de-DE" sz="2200" dirty="0"/>
          </a:p>
          <a:p>
            <a:pPr marL="342900" indent="-342900">
              <a:lnSpc>
                <a:spcPct val="100000"/>
              </a:lnSpc>
              <a:spcBef>
                <a:spcPts val="0"/>
              </a:spcBef>
              <a:spcAft>
                <a:spcPts val="0"/>
              </a:spcAft>
              <a:buFont typeface="Wingdings" pitchFamily="2" charset="2"/>
              <a:buChar char="§"/>
            </a:pPr>
            <a:r>
              <a:rPr lang="de-DE" sz="2200" dirty="0"/>
              <a:t>Orientiert an kritischen Medienstudien, </a:t>
            </a:r>
          </a:p>
          <a:p>
            <a:pPr>
              <a:lnSpc>
                <a:spcPct val="100000"/>
              </a:lnSpc>
              <a:spcBef>
                <a:spcPts val="0"/>
              </a:spcBef>
              <a:spcAft>
                <a:spcPts val="0"/>
              </a:spcAft>
            </a:pPr>
            <a:r>
              <a:rPr lang="de-DE" sz="2200" dirty="0"/>
              <a:t>      Filmstudien, praktischer Journalismus</a:t>
            </a:r>
          </a:p>
          <a:p>
            <a:pPr>
              <a:lnSpc>
                <a:spcPct val="100000"/>
              </a:lnSpc>
              <a:spcBef>
                <a:spcPts val="0"/>
              </a:spcBef>
              <a:spcAft>
                <a:spcPts val="0"/>
              </a:spcAft>
            </a:pPr>
            <a:endParaRPr lang="de-DE" sz="2200" dirty="0"/>
          </a:p>
          <a:p>
            <a:pPr marL="342900" indent="-342900">
              <a:lnSpc>
                <a:spcPct val="100000"/>
              </a:lnSpc>
              <a:spcBef>
                <a:spcPts val="0"/>
              </a:spcBef>
              <a:spcAft>
                <a:spcPts val="0"/>
              </a:spcAft>
              <a:buFont typeface="Wingdings" pitchFamily="2" charset="2"/>
              <a:buChar char="§"/>
            </a:pPr>
            <a:r>
              <a:rPr lang="de-DE" sz="2200" dirty="0"/>
              <a:t>Finanzierung von Reise und Aufenthalt </a:t>
            </a:r>
          </a:p>
          <a:p>
            <a:pPr>
              <a:lnSpc>
                <a:spcPct val="100000"/>
              </a:lnSpc>
              <a:spcBef>
                <a:spcPts val="0"/>
              </a:spcBef>
              <a:spcAft>
                <a:spcPts val="0"/>
              </a:spcAft>
            </a:pPr>
            <a:r>
              <a:rPr lang="de-DE" sz="2200" dirty="0"/>
              <a:t>      nötig (Promos, </a:t>
            </a:r>
            <a:r>
              <a:rPr lang="de-DE" sz="2200" dirty="0" err="1"/>
              <a:t>Auslandsbafög</a:t>
            </a:r>
            <a:r>
              <a:rPr lang="de-DE" sz="2200" dirty="0"/>
              <a:t>, </a:t>
            </a:r>
          </a:p>
          <a:p>
            <a:pPr>
              <a:lnSpc>
                <a:spcPct val="100000"/>
              </a:lnSpc>
              <a:spcBef>
                <a:spcPts val="0"/>
              </a:spcBef>
              <a:spcAft>
                <a:spcPts val="0"/>
              </a:spcAft>
            </a:pPr>
            <a:r>
              <a:rPr lang="de-DE" sz="2200" dirty="0"/>
              <a:t>      Stiftungen...)</a:t>
            </a: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023C38F8-CF35-1DD0-11A9-C0294A23FC18}"/>
              </a:ext>
            </a:extLst>
          </p:cNvPr>
          <p:cNvSpPr>
            <a:spLocks noGrp="1"/>
          </p:cNvSpPr>
          <p:nvPr>
            <p:ph type="sldNum" sz="quarter" idx="12"/>
          </p:nvPr>
        </p:nvSpPr>
        <p:spPr/>
        <p:txBody>
          <a:bodyPr/>
          <a:lstStyle/>
          <a:p>
            <a:fld id="{56F622B2-DCC2-4363-AA1C-8797E3A5E5C2}" type="slidenum">
              <a:rPr lang="de-DE" noProof="0" smtClean="0"/>
              <a:t>18</a:t>
            </a:fld>
            <a:endParaRPr lang="de-DE" noProof="0" dirty="0"/>
          </a:p>
        </p:txBody>
      </p:sp>
      <p:sp>
        <p:nvSpPr>
          <p:cNvPr id="6" name="Textfeld 5">
            <a:extLst>
              <a:ext uri="{FF2B5EF4-FFF2-40B4-BE49-F238E27FC236}">
                <a16:creationId xmlns:a16="http://schemas.microsoft.com/office/drawing/2014/main" id="{73316F90-0FEA-E63B-7083-6A340FED5CDC}"/>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94029715-BCFE-7716-8EB2-35A62E4512F5}"/>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pic>
        <p:nvPicPr>
          <p:cNvPr id="9" name="Grafik 8">
            <a:extLst>
              <a:ext uri="{FF2B5EF4-FFF2-40B4-BE49-F238E27FC236}">
                <a16:creationId xmlns:a16="http://schemas.microsoft.com/office/drawing/2014/main" id="{40F07EBB-20C4-B2B9-67E7-1651BBDC422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91269" y="1864193"/>
            <a:ext cx="4212130" cy="3129613"/>
          </a:xfrm>
          <a:prstGeom prst="rect">
            <a:avLst/>
          </a:prstGeom>
        </p:spPr>
      </p:pic>
    </p:spTree>
    <p:extLst>
      <p:ext uri="{BB962C8B-B14F-4D97-AF65-F5344CB8AC3E}">
        <p14:creationId xmlns:p14="http://schemas.microsoft.com/office/powerpoint/2010/main" val="10775669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2E10C-A1AB-B147-848F-70924F1EEFF6}"/>
              </a:ext>
            </a:extLst>
          </p:cNvPr>
          <p:cNvSpPr>
            <a:spLocks noGrp="1"/>
          </p:cNvSpPr>
          <p:nvPr>
            <p:ph type="title"/>
          </p:nvPr>
        </p:nvSpPr>
        <p:spPr>
          <a:xfrm>
            <a:off x="467519" y="468312"/>
            <a:ext cx="11256962" cy="1404328"/>
          </a:xfrm>
        </p:spPr>
        <p:txBody>
          <a:bodyPr/>
          <a:lstStyle/>
          <a:p>
            <a:r>
              <a:rPr lang="de-DE" sz="3600" dirty="0"/>
              <a:t>Bachelor: Weitere Austauschprogramme</a:t>
            </a:r>
          </a:p>
        </p:txBody>
      </p:sp>
      <p:sp>
        <p:nvSpPr>
          <p:cNvPr id="3" name="Inhaltsplatzhalter 2">
            <a:extLst>
              <a:ext uri="{FF2B5EF4-FFF2-40B4-BE49-F238E27FC236}">
                <a16:creationId xmlns:a16="http://schemas.microsoft.com/office/drawing/2014/main" id="{48604D8C-005F-FE05-3D47-FC930D364728}"/>
              </a:ext>
            </a:extLst>
          </p:cNvPr>
          <p:cNvSpPr>
            <a:spLocks noGrp="1"/>
          </p:cNvSpPr>
          <p:nvPr>
            <p:ph idx="1"/>
          </p:nvPr>
        </p:nvSpPr>
        <p:spPr>
          <a:xfrm>
            <a:off x="466726" y="1283400"/>
            <a:ext cx="9847262" cy="4291200"/>
          </a:xfrm>
        </p:spPr>
        <p:txBody>
          <a:bodyPr>
            <a:noAutofit/>
          </a:bodyPr>
          <a:lstStyle/>
          <a:p>
            <a:pPr marL="457200" indent="-457200">
              <a:lnSpc>
                <a:spcPct val="100000"/>
              </a:lnSpc>
              <a:spcBef>
                <a:spcPts val="0"/>
              </a:spcBef>
              <a:spcAft>
                <a:spcPts val="1200"/>
              </a:spcAft>
            </a:pPr>
            <a:r>
              <a:rPr lang="de-DE" sz="2200" b="1" dirty="0"/>
              <a:t>University </a:t>
            </a:r>
            <a:r>
              <a:rPr lang="de-DE" sz="2200" b="1" dirty="0" err="1"/>
              <a:t>of</a:t>
            </a:r>
            <a:r>
              <a:rPr lang="de-DE" sz="2200" b="1" dirty="0"/>
              <a:t> Vancouver, British Columbia (Canada)</a:t>
            </a:r>
            <a:endParaRPr lang="de-DE" sz="2200" dirty="0"/>
          </a:p>
          <a:p>
            <a:pPr marL="457200" indent="-457200">
              <a:lnSpc>
                <a:spcPct val="100000"/>
              </a:lnSpc>
              <a:spcBef>
                <a:spcPts val="0"/>
              </a:spcBef>
              <a:spcAft>
                <a:spcPts val="0"/>
              </a:spcAft>
              <a:buFont typeface="Wingdings" pitchFamily="2" charset="2"/>
              <a:buChar char="§"/>
            </a:pPr>
            <a:r>
              <a:rPr lang="de-DE" sz="2200" dirty="0"/>
              <a:t>2 Plätze für jeweils 1 Semester (Sep-</a:t>
            </a:r>
            <a:r>
              <a:rPr lang="de-DE" sz="2200" dirty="0" err="1"/>
              <a:t>Dec</a:t>
            </a:r>
            <a:r>
              <a:rPr lang="de-DE" sz="2200" dirty="0"/>
              <a:t> oder Jan-Apr)</a:t>
            </a:r>
          </a:p>
          <a:p>
            <a:pPr marL="457200" indent="-457200">
              <a:lnSpc>
                <a:spcPct val="100000"/>
              </a:lnSpc>
              <a:spcBef>
                <a:spcPts val="0"/>
              </a:spcBef>
              <a:spcAft>
                <a:spcPts val="0"/>
              </a:spcAft>
              <a:buFont typeface="Wingdings" pitchFamily="2" charset="2"/>
              <a:buChar char="§"/>
            </a:pPr>
            <a:r>
              <a:rPr lang="de-DE" sz="2200" dirty="0"/>
              <a:t>Im 5. oder 6. Semester möglich</a:t>
            </a:r>
          </a:p>
          <a:p>
            <a:pPr marL="457200" indent="-457200">
              <a:lnSpc>
                <a:spcPct val="100000"/>
              </a:lnSpc>
              <a:spcBef>
                <a:spcPts val="0"/>
              </a:spcBef>
              <a:spcAft>
                <a:spcPts val="0"/>
              </a:spcAft>
              <a:buFont typeface="Wingdings" pitchFamily="2" charset="2"/>
              <a:buChar char="§"/>
            </a:pPr>
            <a:r>
              <a:rPr lang="de-DE" sz="2200" dirty="0"/>
              <a:t>Bachelorstudiengang: „Media Studies“</a:t>
            </a:r>
          </a:p>
          <a:p>
            <a:pPr marL="457200" indent="-457200">
              <a:lnSpc>
                <a:spcPct val="100000"/>
              </a:lnSpc>
              <a:spcBef>
                <a:spcPts val="0"/>
              </a:spcBef>
              <a:spcAft>
                <a:spcPts val="0"/>
              </a:spcAft>
              <a:buFont typeface="Wingdings" pitchFamily="2" charset="2"/>
              <a:buChar char="§"/>
            </a:pPr>
            <a:r>
              <a:rPr lang="de-DE" sz="2200" b="1" dirty="0"/>
              <a:t>Bewerbungsfrist: </a:t>
            </a:r>
            <a:r>
              <a:rPr lang="de-DE" sz="2200" dirty="0">
                <a:solidFill>
                  <a:srgbClr val="FF0000"/>
                </a:solidFill>
              </a:rPr>
              <a:t>31. Januar</a:t>
            </a:r>
          </a:p>
          <a:p>
            <a:pPr>
              <a:lnSpc>
                <a:spcPct val="90000"/>
              </a:lnSpc>
            </a:pPr>
            <a:endParaRPr lang="de-DE" sz="2200" dirty="0"/>
          </a:p>
          <a:p>
            <a:pPr>
              <a:lnSpc>
                <a:spcPct val="90000"/>
              </a:lnSpc>
              <a:spcAft>
                <a:spcPts val="1200"/>
              </a:spcAft>
            </a:pPr>
            <a:r>
              <a:rPr lang="de-DE" sz="2200" b="1" dirty="0"/>
              <a:t>Bewerbungen mit folgenden Unterlagen:</a:t>
            </a:r>
          </a:p>
          <a:p>
            <a:pPr marL="355600" indent="-355600">
              <a:lnSpc>
                <a:spcPct val="90000"/>
              </a:lnSpc>
              <a:buFont typeface="Wingdings" pitchFamily="2" charset="2"/>
              <a:buChar char="§"/>
            </a:pPr>
            <a:r>
              <a:rPr lang="de-DE" sz="2200" dirty="0"/>
              <a:t>Motivationsschreiben + Lebenslauf (englisch)</a:t>
            </a:r>
          </a:p>
          <a:p>
            <a:pPr marL="355600" indent="-355600">
              <a:lnSpc>
                <a:spcPct val="90000"/>
              </a:lnSpc>
              <a:buFont typeface="Wingdings" pitchFamily="2" charset="2"/>
              <a:buChar char="§"/>
            </a:pPr>
            <a:r>
              <a:rPr lang="de-DE" sz="2200" dirty="0"/>
              <a:t>Übersicht über das bisherige Studium (Campus-Management inkl. aller Noten)</a:t>
            </a:r>
          </a:p>
          <a:p>
            <a:pPr marL="355600" indent="-355600">
              <a:lnSpc>
                <a:spcPct val="90000"/>
              </a:lnSpc>
              <a:buFont typeface="Wingdings" pitchFamily="2" charset="2"/>
              <a:buChar char="§"/>
            </a:pPr>
            <a:r>
              <a:rPr lang="de-DE" sz="2200" dirty="0"/>
              <a:t>Kopie Abiturzeugnis</a:t>
            </a:r>
          </a:p>
          <a:p>
            <a:pPr marL="355600" indent="-355600">
              <a:lnSpc>
                <a:spcPct val="90000"/>
              </a:lnSpc>
              <a:buFont typeface="Wingdings" pitchFamily="2" charset="2"/>
              <a:buChar char="§"/>
            </a:pPr>
            <a:r>
              <a:rPr lang="de-DE" sz="2200" dirty="0"/>
              <a:t>Zertifikat über Englischkenntnisse (TOEFL-Test mindestens Paper 550 bzw. Internet 90 oder IELTS mindestens 6.5) </a:t>
            </a:r>
          </a:p>
          <a:p>
            <a:endParaRPr lang="de-DE" sz="2200" dirty="0"/>
          </a:p>
          <a:p>
            <a:endParaRPr lang="de-DE" sz="2200" dirty="0"/>
          </a:p>
        </p:txBody>
      </p:sp>
      <p:sp>
        <p:nvSpPr>
          <p:cNvPr id="5" name="Foliennummernplatzhalter 4">
            <a:extLst>
              <a:ext uri="{FF2B5EF4-FFF2-40B4-BE49-F238E27FC236}">
                <a16:creationId xmlns:a16="http://schemas.microsoft.com/office/drawing/2014/main" id="{5137E9EB-F37D-E5BE-4305-76E17FCAC135}"/>
              </a:ext>
            </a:extLst>
          </p:cNvPr>
          <p:cNvSpPr>
            <a:spLocks noGrp="1"/>
          </p:cNvSpPr>
          <p:nvPr>
            <p:ph type="sldNum" sz="quarter" idx="12"/>
          </p:nvPr>
        </p:nvSpPr>
        <p:spPr/>
        <p:txBody>
          <a:bodyPr/>
          <a:lstStyle/>
          <a:p>
            <a:fld id="{56F622B2-DCC2-4363-AA1C-8797E3A5E5C2}" type="slidenum">
              <a:rPr lang="de-DE" noProof="0" smtClean="0"/>
              <a:t>19</a:t>
            </a:fld>
            <a:endParaRPr lang="de-DE" noProof="0" dirty="0"/>
          </a:p>
        </p:txBody>
      </p:sp>
    </p:spTree>
    <p:extLst>
      <p:ext uri="{BB962C8B-B14F-4D97-AF65-F5344CB8AC3E}">
        <p14:creationId xmlns:p14="http://schemas.microsoft.com/office/powerpoint/2010/main" val="259668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3F9993-27AC-B923-4AF9-81F760CB719D}"/>
              </a:ext>
            </a:extLst>
          </p:cNvPr>
          <p:cNvSpPr>
            <a:spLocks noGrp="1"/>
          </p:cNvSpPr>
          <p:nvPr>
            <p:ph type="title"/>
          </p:nvPr>
        </p:nvSpPr>
        <p:spPr>
          <a:xfrm>
            <a:off x="801019" y="349677"/>
            <a:ext cx="11256962" cy="1404328"/>
          </a:xfrm>
        </p:spPr>
        <p:txBody>
          <a:bodyPr/>
          <a:lstStyle/>
          <a:p>
            <a:r>
              <a:rPr lang="de-DE" sz="3600" dirty="0"/>
              <a:t>Erasmus-Austausch</a:t>
            </a:r>
          </a:p>
        </p:txBody>
      </p:sp>
      <p:sp>
        <p:nvSpPr>
          <p:cNvPr id="3" name="Inhaltsplatzhalter 2">
            <a:extLst>
              <a:ext uri="{FF2B5EF4-FFF2-40B4-BE49-F238E27FC236}">
                <a16:creationId xmlns:a16="http://schemas.microsoft.com/office/drawing/2014/main" id="{FCB4AC7B-D688-1C5A-2BCF-C01EFC81484A}"/>
              </a:ext>
            </a:extLst>
          </p:cNvPr>
          <p:cNvSpPr>
            <a:spLocks noGrp="1"/>
          </p:cNvSpPr>
          <p:nvPr>
            <p:ph idx="1"/>
          </p:nvPr>
        </p:nvSpPr>
        <p:spPr>
          <a:xfrm>
            <a:off x="849778" y="1571015"/>
            <a:ext cx="10490858" cy="4399667"/>
          </a:xfrm>
        </p:spPr>
        <p:txBody>
          <a:bodyPr>
            <a:normAutofit fontScale="92500" lnSpcReduction="10000"/>
          </a:bodyPr>
          <a:lstStyle/>
          <a:p>
            <a:pPr>
              <a:lnSpc>
                <a:spcPct val="110000"/>
              </a:lnSpc>
            </a:pPr>
            <a:r>
              <a:rPr lang="de-DE" sz="3000" dirty="0">
                <a:latin typeface="Arial" panose="020B0604020202020204" pitchFamily="34" charset="0"/>
                <a:cs typeface="Arial" panose="020B0604020202020204" pitchFamily="34" charset="0"/>
              </a:rPr>
              <a:t>Was ist Erasmus?</a:t>
            </a:r>
          </a:p>
          <a:p>
            <a:pPr>
              <a:lnSpc>
                <a:spcPct val="110000"/>
              </a:lnSpc>
            </a:pPr>
            <a:endParaRPr lang="de-DE" sz="2600" dirty="0">
              <a:latin typeface="Arial" panose="020B0604020202020204" pitchFamily="34" charset="0"/>
              <a:cs typeface="Arial" panose="020B0604020202020204" pitchFamily="34" charset="0"/>
            </a:endParaRPr>
          </a:p>
          <a:p>
            <a:pPr>
              <a:buFont typeface="Wingdings" pitchFamily="2" charset="2"/>
              <a:buChar char="§"/>
            </a:pPr>
            <a:r>
              <a:rPr lang="de-DE" sz="2000" dirty="0">
                <a:latin typeface="Arial" panose="020B0604020202020204" pitchFamily="34" charset="0"/>
                <a:cs typeface="Arial" panose="020B0604020202020204" pitchFamily="34" charset="0"/>
              </a:rPr>
              <a:t> </a:t>
            </a:r>
            <a:r>
              <a:rPr lang="de-DE" sz="2400" dirty="0">
                <a:latin typeface="Arial" panose="020B0604020202020204" pitchFamily="34" charset="0"/>
                <a:cs typeface="Arial" panose="020B0604020202020204" pitchFamily="34" charset="0"/>
              </a:rPr>
              <a:t>Europäisches Studierendenaustausch-Programm </a:t>
            </a:r>
          </a:p>
          <a:p>
            <a:pPr>
              <a:buFont typeface="Wingdings" pitchFamily="2" charset="2"/>
              <a:buChar char="§"/>
            </a:pPr>
            <a:r>
              <a:rPr lang="de-DE" sz="2400" dirty="0">
                <a:latin typeface="Arial" panose="020B0604020202020204" pitchFamily="34" charset="0"/>
                <a:cs typeface="Arial" panose="020B0604020202020204" pitchFamily="34" charset="0"/>
              </a:rPr>
              <a:t> Studium oder Praktikum</a:t>
            </a:r>
          </a:p>
          <a:p>
            <a:pPr>
              <a:buFont typeface="Wingdings" pitchFamily="2" charset="2"/>
              <a:buChar char="§"/>
            </a:pPr>
            <a:r>
              <a:rPr lang="de-DE" sz="2400" dirty="0">
                <a:latin typeface="Arial" panose="020B0604020202020204" pitchFamily="34" charset="0"/>
                <a:cs typeface="Arial" panose="020B0604020202020204" pitchFamily="34" charset="0"/>
              </a:rPr>
              <a:t> FU-Partnerschaften mit europäischen Ländern</a:t>
            </a:r>
          </a:p>
          <a:p>
            <a:pPr>
              <a:buFont typeface="Wingdings" pitchFamily="2" charset="2"/>
              <a:buChar char="§"/>
            </a:pPr>
            <a:endParaRPr lang="de-DE" sz="2400" dirty="0">
              <a:latin typeface="Arial" panose="020B0604020202020204" pitchFamily="34" charset="0"/>
              <a:cs typeface="Arial" panose="020B0604020202020204" pitchFamily="34" charset="0"/>
            </a:endParaRPr>
          </a:p>
          <a:p>
            <a:pPr>
              <a:buFont typeface="Arial" pitchFamily="34" charset="0"/>
              <a:buChar char="•"/>
            </a:pPr>
            <a:r>
              <a:rPr lang="de-DE" sz="2400" dirty="0">
                <a:latin typeface="Arial" panose="020B0604020202020204" pitchFamily="34" charset="0"/>
                <a:cs typeface="Arial" panose="020B0604020202020204" pitchFamily="34" charset="0"/>
              </a:rPr>
              <a:t> Erleichterte Bewerbungsverfahren an der Gastuniversität</a:t>
            </a:r>
          </a:p>
          <a:p>
            <a:pPr>
              <a:buFont typeface="Arial" pitchFamily="34" charset="0"/>
              <a:buChar char="•"/>
            </a:pPr>
            <a:r>
              <a:rPr lang="de-DE" sz="2400" dirty="0">
                <a:latin typeface="Arial" panose="020B0604020202020204" pitchFamily="34" charset="0"/>
                <a:cs typeface="Arial" panose="020B0604020202020204" pitchFamily="34" charset="0"/>
              </a:rPr>
              <a:t> Erlass der Studiengebühren an der Gastuniversität</a:t>
            </a:r>
          </a:p>
          <a:p>
            <a:pPr>
              <a:buFont typeface="Arial" pitchFamily="34" charset="0"/>
              <a:buChar char="•"/>
            </a:pPr>
            <a:r>
              <a:rPr lang="de-DE" sz="2400" dirty="0">
                <a:latin typeface="Arial" panose="020B0604020202020204" pitchFamily="34" charset="0"/>
                <a:cs typeface="Arial" panose="020B0604020202020204" pitchFamily="34" charset="0"/>
              </a:rPr>
              <a:t> i.d.R. Erasmus-Mobilitätskostenzuschuss (ca. 540-600 €/Monat)</a:t>
            </a:r>
          </a:p>
          <a:p>
            <a:pPr>
              <a:buFont typeface="Arial" pitchFamily="34" charset="0"/>
              <a:buChar char="•"/>
            </a:pPr>
            <a:r>
              <a:rPr lang="de-DE" sz="2400" dirty="0">
                <a:latin typeface="Arial" panose="020B0604020202020204" pitchFamily="34" charset="0"/>
                <a:cs typeface="Arial" panose="020B0604020202020204" pitchFamily="34" charset="0"/>
              </a:rPr>
              <a:t> Erwerb und Ausbau von Sprachkenntnissen</a:t>
            </a:r>
          </a:p>
          <a:p>
            <a:pPr>
              <a:buFont typeface="Arial" pitchFamily="34" charset="0"/>
              <a:buChar char="•"/>
            </a:pPr>
            <a:r>
              <a:rPr lang="de-DE" sz="2400" dirty="0">
                <a:latin typeface="Arial" panose="020B0604020202020204" pitchFamily="34" charset="0"/>
                <a:cs typeface="Arial" panose="020B0604020202020204" pitchFamily="34" charset="0"/>
              </a:rPr>
              <a:t> Geregelte Anerkennung von Studienleistungen</a:t>
            </a:r>
          </a:p>
          <a:p>
            <a:endParaRPr lang="de-DE"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68206155-7A89-A314-226C-69DB707087D9}"/>
              </a:ext>
            </a:extLst>
          </p:cNvPr>
          <p:cNvSpPr>
            <a:spLocks noGrp="1"/>
          </p:cNvSpPr>
          <p:nvPr>
            <p:ph type="sldNum" sz="quarter" idx="12"/>
          </p:nvPr>
        </p:nvSpPr>
        <p:spPr/>
        <p:txBody>
          <a:bodyPr/>
          <a:lstStyle/>
          <a:p>
            <a:fld id="{56F622B2-DCC2-4363-AA1C-8797E3A5E5C2}" type="slidenum">
              <a:rPr lang="de-DE" noProof="0" smtClean="0"/>
              <a:t>2</a:t>
            </a:fld>
            <a:endParaRPr lang="de-DE" noProof="0" dirty="0"/>
          </a:p>
        </p:txBody>
      </p:sp>
      <p:pic>
        <p:nvPicPr>
          <p:cNvPr id="6" name="Picture 3">
            <a:extLst>
              <a:ext uri="{FF2B5EF4-FFF2-40B4-BE49-F238E27FC236}">
                <a16:creationId xmlns:a16="http://schemas.microsoft.com/office/drawing/2014/main" id="{ECA79932-DD49-15B8-347B-59B14DC315D6}"/>
              </a:ext>
            </a:extLst>
          </p:cNvPr>
          <p:cNvPicPr>
            <a:picLocks noChangeAspect="1" noChangeArrowheads="1"/>
          </p:cNvPicPr>
          <p:nvPr/>
        </p:nvPicPr>
        <p:blipFill>
          <a:blip r:embed="rId2"/>
          <a:srcRect/>
          <a:stretch>
            <a:fillRect/>
          </a:stretch>
        </p:blipFill>
        <p:spPr bwMode="auto">
          <a:xfrm>
            <a:off x="8970531" y="1571015"/>
            <a:ext cx="2420450" cy="2304689"/>
          </a:xfrm>
          <a:prstGeom prst="rect">
            <a:avLst/>
          </a:prstGeom>
          <a:noFill/>
          <a:ln w="9525">
            <a:noFill/>
            <a:miter lim="800000"/>
            <a:headEnd/>
            <a:tailEnd/>
          </a:ln>
          <a:effectLst/>
        </p:spPr>
      </p:pic>
    </p:spTree>
    <p:extLst>
      <p:ext uri="{BB962C8B-B14F-4D97-AF65-F5344CB8AC3E}">
        <p14:creationId xmlns:p14="http://schemas.microsoft.com/office/powerpoint/2010/main" val="913488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6E4591-CA0B-1FA8-43D7-30F540C7F8DE}"/>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B83CFE3E-5059-4D4C-9CF4-3A7EEC0D0330}"/>
              </a:ext>
            </a:extLst>
          </p:cNvPr>
          <p:cNvSpPr>
            <a:spLocks noGrp="1"/>
          </p:cNvSpPr>
          <p:nvPr>
            <p:ph type="title"/>
          </p:nvPr>
        </p:nvSpPr>
        <p:spPr>
          <a:xfrm>
            <a:off x="466726" y="579637"/>
            <a:ext cx="10162903" cy="551319"/>
          </a:xfrm>
        </p:spPr>
        <p:txBody>
          <a:bodyPr/>
          <a:lstStyle/>
          <a:p>
            <a:r>
              <a:rPr lang="de-DE" sz="3600" dirty="0"/>
              <a:t>Bachelor/Master: Weitere Austauschprogramme</a:t>
            </a:r>
          </a:p>
        </p:txBody>
      </p:sp>
      <p:sp>
        <p:nvSpPr>
          <p:cNvPr id="3" name="Inhaltsplatzhalter 2">
            <a:extLst>
              <a:ext uri="{FF2B5EF4-FFF2-40B4-BE49-F238E27FC236}">
                <a16:creationId xmlns:a16="http://schemas.microsoft.com/office/drawing/2014/main" id="{2A5B8D16-EC15-2A27-6918-13156F1465A6}"/>
              </a:ext>
            </a:extLst>
          </p:cNvPr>
          <p:cNvSpPr>
            <a:spLocks noGrp="1"/>
          </p:cNvSpPr>
          <p:nvPr>
            <p:ph idx="1"/>
          </p:nvPr>
        </p:nvSpPr>
        <p:spPr>
          <a:xfrm>
            <a:off x="499321" y="1449406"/>
            <a:ext cx="7232440" cy="4291200"/>
          </a:xfrm>
        </p:spPr>
        <p:txBody>
          <a:bodyPr>
            <a:normAutofit/>
          </a:bodyPr>
          <a:lstStyle/>
          <a:p>
            <a:pPr>
              <a:spcAft>
                <a:spcPts val="1200"/>
              </a:spcAft>
            </a:pPr>
            <a:r>
              <a:rPr lang="en-US" sz="2200" b="1" dirty="0">
                <a:latin typeface="Arial" panose="020B0604020202020204" pitchFamily="34" charset="0"/>
                <a:cs typeface="Arial" panose="020B0604020202020204" pitchFamily="34" charset="0"/>
              </a:rPr>
              <a:t>FGV ECMI</a:t>
            </a:r>
            <a:r>
              <a:rPr lang="de-DE" sz="2200" b="1" dirty="0">
                <a:latin typeface="Arial" panose="020B0604020202020204" pitchFamily="34" charset="0"/>
                <a:cs typeface="Arial" panose="020B0604020202020204" pitchFamily="34" charset="0"/>
              </a:rPr>
              <a:t>, Rio de Janeiro (Brasilien)</a:t>
            </a:r>
          </a:p>
          <a:p>
            <a:pPr marL="342900" indent="-342900">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Studiengänge:  </a:t>
            </a:r>
            <a:r>
              <a:rPr lang="de-DE" sz="2200" dirty="0" err="1">
                <a:latin typeface="Arial" panose="020B0604020202020204" pitchFamily="34" charset="0"/>
                <a:cs typeface="Arial" panose="020B0604020202020204" pitchFamily="34" charset="0"/>
              </a:rPr>
              <a:t>BSc</a:t>
            </a:r>
            <a:r>
              <a:rPr lang="de-DE" sz="2200" dirty="0">
                <a:latin typeface="Arial" panose="020B0604020202020204" pitchFamily="34" charset="0"/>
                <a:cs typeface="Arial" panose="020B0604020202020204" pitchFamily="34" charset="0"/>
              </a:rPr>
              <a:t> in Digital Communication bzw. Professional </a:t>
            </a:r>
            <a:r>
              <a:rPr lang="de-DE" sz="2200" dirty="0" err="1">
                <a:latin typeface="Arial" panose="020B0604020202020204" pitchFamily="34" charset="0"/>
                <a:cs typeface="Arial" panose="020B0604020202020204" pitchFamily="34" charset="0"/>
              </a:rPr>
              <a:t>Master's</a:t>
            </a:r>
            <a:r>
              <a:rPr lang="de-DE" sz="2200" dirty="0">
                <a:latin typeface="Arial" panose="020B0604020202020204" pitchFamily="34" charset="0"/>
                <a:cs typeface="Arial" panose="020B0604020202020204" pitchFamily="34" charset="0"/>
              </a:rPr>
              <a:t> in Digital Communication and Data Culture </a:t>
            </a:r>
          </a:p>
          <a:p>
            <a:pPr marL="342900" indent="-342900">
              <a:spcBef>
                <a:spcPts val="0"/>
              </a:spcBef>
              <a:spcAft>
                <a:spcPts val="0"/>
              </a:spcAft>
              <a:buFont typeface="Wingdings" pitchFamily="2" charset="2"/>
              <a:buChar char="§"/>
            </a:pPr>
            <a:endParaRPr lang="de-DE" sz="2200" dirty="0">
              <a:latin typeface="Arial" panose="020B0604020202020204" pitchFamily="34" charset="0"/>
              <a:cs typeface="Arial" panose="020B0604020202020204" pitchFamily="34" charset="0"/>
            </a:endParaRPr>
          </a:p>
          <a:p>
            <a:pPr marL="342900" indent="-342900">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Kursangebote auch auf Englisch, vorrangig Portugiesisch</a:t>
            </a:r>
          </a:p>
          <a:p>
            <a:pPr marL="342900" indent="-342900">
              <a:spcBef>
                <a:spcPts val="0"/>
              </a:spcBef>
              <a:spcAft>
                <a:spcPts val="0"/>
              </a:spcAft>
              <a:buFont typeface="Wingdings" pitchFamily="2" charset="2"/>
              <a:buChar char="§"/>
            </a:pPr>
            <a:endParaRPr lang="de-DE" sz="2200" dirty="0">
              <a:latin typeface="Arial" panose="020B0604020202020204" pitchFamily="34" charset="0"/>
              <a:cs typeface="Arial" panose="020B0604020202020204" pitchFamily="34" charset="0"/>
            </a:endParaRPr>
          </a:p>
          <a:p>
            <a:pPr marL="342900" indent="-342900">
              <a:lnSpc>
                <a:spcPct val="100000"/>
              </a:lnSpc>
              <a:spcBef>
                <a:spcPts val="0"/>
              </a:spcBef>
              <a:spcAft>
                <a:spcPts val="0"/>
              </a:spcAft>
              <a:buFont typeface="Wingdings" pitchFamily="2" charset="2"/>
              <a:buChar char="§"/>
            </a:pPr>
            <a:r>
              <a:rPr lang="de-DE" sz="2200" dirty="0">
                <a:latin typeface="Arial" panose="020B0604020202020204" pitchFamily="34" charset="0"/>
                <a:cs typeface="Arial" panose="020B0604020202020204" pitchFamily="34" charset="0"/>
              </a:rPr>
              <a:t>Finanzierung von Reise und Aufenthalt nötig </a:t>
            </a:r>
          </a:p>
          <a:p>
            <a:pPr>
              <a:lnSpc>
                <a:spcPct val="100000"/>
              </a:lnSpc>
              <a:spcBef>
                <a:spcPts val="0"/>
              </a:spcBef>
              <a:spcAft>
                <a:spcPts val="0"/>
              </a:spcAft>
            </a:pPr>
            <a:r>
              <a:rPr lang="de-DE" sz="2200" dirty="0">
                <a:latin typeface="Arial" panose="020B0604020202020204" pitchFamily="34" charset="0"/>
                <a:cs typeface="Arial" panose="020B0604020202020204" pitchFamily="34" charset="0"/>
              </a:rPr>
              <a:t>     (Promos, </a:t>
            </a:r>
            <a:r>
              <a:rPr lang="de-DE" sz="2200" dirty="0" err="1">
                <a:latin typeface="Arial" panose="020B0604020202020204" pitchFamily="34" charset="0"/>
                <a:cs typeface="Arial" panose="020B0604020202020204" pitchFamily="34" charset="0"/>
              </a:rPr>
              <a:t>Auslandsbafög</a:t>
            </a:r>
            <a:r>
              <a:rPr lang="de-DE" sz="2200" dirty="0">
                <a:latin typeface="Arial" panose="020B0604020202020204" pitchFamily="34" charset="0"/>
                <a:cs typeface="Arial" panose="020B0604020202020204" pitchFamily="34" charset="0"/>
              </a:rPr>
              <a:t>, Stiftungen...)</a:t>
            </a: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6C5AE2B8-2795-772D-014A-7912E25D9AA3}"/>
              </a:ext>
            </a:extLst>
          </p:cNvPr>
          <p:cNvSpPr>
            <a:spLocks noGrp="1"/>
          </p:cNvSpPr>
          <p:nvPr>
            <p:ph type="sldNum" sz="quarter" idx="12"/>
          </p:nvPr>
        </p:nvSpPr>
        <p:spPr/>
        <p:txBody>
          <a:bodyPr/>
          <a:lstStyle/>
          <a:p>
            <a:fld id="{56F622B2-DCC2-4363-AA1C-8797E3A5E5C2}" type="slidenum">
              <a:rPr lang="de-DE" noProof="0" smtClean="0"/>
              <a:t>20</a:t>
            </a:fld>
            <a:endParaRPr lang="de-DE" noProof="0" dirty="0"/>
          </a:p>
        </p:txBody>
      </p:sp>
      <p:sp>
        <p:nvSpPr>
          <p:cNvPr id="6" name="Textfeld 5">
            <a:extLst>
              <a:ext uri="{FF2B5EF4-FFF2-40B4-BE49-F238E27FC236}">
                <a16:creationId xmlns:a16="http://schemas.microsoft.com/office/drawing/2014/main" id="{F4C72B8B-0191-D4DB-262A-DCA5E4F07AA9}"/>
              </a:ext>
            </a:extLst>
          </p:cNvPr>
          <p:cNvSpPr txBox="1"/>
          <p:nvPr/>
        </p:nvSpPr>
        <p:spPr>
          <a:xfrm>
            <a:off x="2545492" y="3805881"/>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7" name="Textfeld 6">
            <a:extLst>
              <a:ext uri="{FF2B5EF4-FFF2-40B4-BE49-F238E27FC236}">
                <a16:creationId xmlns:a16="http://schemas.microsoft.com/office/drawing/2014/main" id="{D2298CF5-9FE6-F66F-E652-9F897BF95F80}"/>
              </a:ext>
            </a:extLst>
          </p:cNvPr>
          <p:cNvSpPr txBox="1"/>
          <p:nvPr/>
        </p:nvSpPr>
        <p:spPr>
          <a:xfrm>
            <a:off x="2693773" y="4028303"/>
            <a:ext cx="0" cy="0"/>
          </a:xfrm>
          <a:prstGeom prst="rect">
            <a:avLst/>
          </a:prstGeom>
          <a:noFill/>
        </p:spPr>
        <p:txBody>
          <a:bodyPr wrap="none" lIns="0" tIns="0" rIns="0" bIns="0" rtlCol="0">
            <a:normAutofit fontScale="25000" lnSpcReduction="20000"/>
          </a:bodyPr>
          <a:lstStyle/>
          <a:p>
            <a:pPr algn="l"/>
            <a:endParaRPr lang="de-DE" sz="2000" dirty="0" err="1"/>
          </a:p>
        </p:txBody>
      </p:sp>
      <p:pic>
        <p:nvPicPr>
          <p:cNvPr id="10" name="Grafik 9">
            <a:extLst>
              <a:ext uri="{FF2B5EF4-FFF2-40B4-BE49-F238E27FC236}">
                <a16:creationId xmlns:a16="http://schemas.microsoft.com/office/drawing/2014/main" id="{364FC15D-2E4F-48E2-93E9-4A6DCC8D3C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31761" y="2011679"/>
            <a:ext cx="3924707" cy="2616471"/>
          </a:xfrm>
          <a:prstGeom prst="rect">
            <a:avLst/>
          </a:prstGeom>
        </p:spPr>
      </p:pic>
    </p:spTree>
    <p:extLst>
      <p:ext uri="{BB962C8B-B14F-4D97-AF65-F5344CB8AC3E}">
        <p14:creationId xmlns:p14="http://schemas.microsoft.com/office/powerpoint/2010/main" val="3680957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157360-F74E-6465-DDA1-96BA87F5875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5114B63-7141-612A-6BAA-D90A5735932B}"/>
              </a:ext>
            </a:extLst>
          </p:cNvPr>
          <p:cNvSpPr>
            <a:spLocks noGrp="1"/>
          </p:cNvSpPr>
          <p:nvPr>
            <p:ph type="title"/>
          </p:nvPr>
        </p:nvSpPr>
        <p:spPr>
          <a:xfrm>
            <a:off x="466726" y="417735"/>
            <a:ext cx="11081972" cy="1404328"/>
          </a:xfrm>
        </p:spPr>
        <p:txBody>
          <a:bodyPr/>
          <a:lstStyle/>
          <a:p>
            <a:r>
              <a:rPr lang="de-DE" sz="3600" dirty="0"/>
              <a:t>Bachelor/Master: Weitere Austauschprogramme</a:t>
            </a:r>
          </a:p>
        </p:txBody>
      </p:sp>
      <p:sp>
        <p:nvSpPr>
          <p:cNvPr id="3" name="Inhaltsplatzhalter 2">
            <a:extLst>
              <a:ext uri="{FF2B5EF4-FFF2-40B4-BE49-F238E27FC236}">
                <a16:creationId xmlns:a16="http://schemas.microsoft.com/office/drawing/2014/main" id="{FBCA906A-67C5-E762-1EA6-F67061A35556}"/>
              </a:ext>
            </a:extLst>
          </p:cNvPr>
          <p:cNvSpPr>
            <a:spLocks noGrp="1"/>
          </p:cNvSpPr>
          <p:nvPr>
            <p:ph idx="1"/>
          </p:nvPr>
        </p:nvSpPr>
        <p:spPr>
          <a:xfrm>
            <a:off x="466726" y="1351642"/>
            <a:ext cx="10906982" cy="5506358"/>
          </a:xfrm>
        </p:spPr>
        <p:txBody>
          <a:bodyPr>
            <a:normAutofit lnSpcReduction="10000"/>
          </a:bodyPr>
          <a:lstStyle/>
          <a:p>
            <a:pPr>
              <a:spcAft>
                <a:spcPts val="1200"/>
              </a:spcAft>
            </a:pPr>
            <a:r>
              <a:rPr lang="en-US" sz="2200" b="1" dirty="0">
                <a:cs typeface="Calibri" panose="020F0502020204030204" pitchFamily="34" charset="0"/>
              </a:rPr>
              <a:t>FGV ECMI</a:t>
            </a:r>
            <a:r>
              <a:rPr lang="de-DE" sz="2200" b="1" dirty="0">
                <a:cs typeface="Calibri" panose="020F0502020204030204" pitchFamily="34" charset="0"/>
              </a:rPr>
              <a:t>, Rio de Janeiro (Brasilien)</a:t>
            </a:r>
          </a:p>
          <a:p>
            <a:pPr marL="355600" indent="-355600">
              <a:lnSpc>
                <a:spcPct val="100000"/>
              </a:lnSpc>
              <a:spcBef>
                <a:spcPts val="0"/>
              </a:spcBef>
              <a:spcAft>
                <a:spcPts val="0"/>
              </a:spcAft>
              <a:buFont typeface="Wingdings" pitchFamily="2" charset="2"/>
              <a:buChar char="§"/>
            </a:pPr>
            <a:r>
              <a:rPr lang="de-DE" sz="2200" dirty="0">
                <a:cs typeface="Calibri" panose="020F0502020204030204" pitchFamily="34" charset="0"/>
              </a:rPr>
              <a:t>4 Plätze für jeweils 1 Semester (Feb-Jul oder Aug-Sep)</a:t>
            </a:r>
          </a:p>
          <a:p>
            <a:pPr marL="355600" indent="-355600">
              <a:lnSpc>
                <a:spcPct val="100000"/>
              </a:lnSpc>
              <a:spcBef>
                <a:spcPts val="0"/>
              </a:spcBef>
              <a:spcAft>
                <a:spcPts val="0"/>
              </a:spcAft>
              <a:buFont typeface="Wingdings" pitchFamily="2" charset="2"/>
              <a:buChar char="§"/>
            </a:pPr>
            <a:r>
              <a:rPr lang="de-DE" sz="2200" dirty="0">
                <a:cs typeface="Calibri" panose="020F0502020204030204" pitchFamily="34" charset="0"/>
              </a:rPr>
              <a:t>im 4., 5. oder 6. Semester (BA) bzw. 3. oder 4. Semester (MA)</a:t>
            </a:r>
          </a:p>
          <a:p>
            <a:pPr marL="355600" indent="-355600">
              <a:lnSpc>
                <a:spcPct val="100000"/>
              </a:lnSpc>
              <a:spcBef>
                <a:spcPts val="0"/>
              </a:spcBef>
              <a:spcAft>
                <a:spcPts val="1200"/>
              </a:spcAft>
              <a:buFont typeface="Wingdings" pitchFamily="2" charset="2"/>
              <a:buChar char="§"/>
            </a:pPr>
            <a:r>
              <a:rPr lang="de-DE" sz="2200" dirty="0">
                <a:cs typeface="Calibri" panose="020F0502020204030204" pitchFamily="34" charset="0"/>
              </a:rPr>
              <a:t>Bewerbungsfrist: </a:t>
            </a:r>
            <a:r>
              <a:rPr lang="de-DE" sz="2200" dirty="0">
                <a:solidFill>
                  <a:srgbClr val="FF0000"/>
                </a:solidFill>
                <a:cs typeface="Calibri" panose="020F0502020204030204" pitchFamily="34" charset="0"/>
              </a:rPr>
              <a:t>31. Januar </a:t>
            </a:r>
            <a:endParaRPr lang="de-DE" sz="2200" dirty="0">
              <a:cs typeface="Calibri" panose="020F0502020204030204" pitchFamily="34" charset="0"/>
            </a:endParaRPr>
          </a:p>
          <a:p>
            <a:pPr>
              <a:spcAft>
                <a:spcPts val="1200"/>
              </a:spcAft>
            </a:pPr>
            <a:r>
              <a:rPr lang="de-DE" sz="2200" b="1" dirty="0">
                <a:cs typeface="Calibri" panose="020F0502020204030204" pitchFamily="34" charset="0"/>
              </a:rPr>
              <a:t>Bewerbungen mit folgenden Unterlagen:</a:t>
            </a:r>
          </a:p>
          <a:p>
            <a:pPr marL="342900" indent="-342900">
              <a:lnSpc>
                <a:spcPct val="100000"/>
              </a:lnSpc>
              <a:spcBef>
                <a:spcPts val="0"/>
              </a:spcBef>
              <a:buFont typeface="Wingdings" pitchFamily="2" charset="2"/>
              <a:buChar char="§"/>
            </a:pPr>
            <a:r>
              <a:rPr lang="de-DE" sz="2200" dirty="0">
                <a:cs typeface="Calibri" panose="020F0502020204030204" pitchFamily="34" charset="0"/>
              </a:rPr>
              <a:t>Motivationsschreiben (2-3 Seiten, englisch) </a:t>
            </a:r>
          </a:p>
          <a:p>
            <a:pPr marL="342900" indent="-342900">
              <a:lnSpc>
                <a:spcPct val="100000"/>
              </a:lnSpc>
              <a:spcBef>
                <a:spcPts val="0"/>
              </a:spcBef>
              <a:buFont typeface="Wingdings" pitchFamily="2" charset="2"/>
              <a:buChar char="§"/>
            </a:pPr>
            <a:r>
              <a:rPr lang="de-DE" sz="2200" dirty="0">
                <a:cs typeface="Calibri" panose="020F0502020204030204" pitchFamily="34" charset="0"/>
              </a:rPr>
              <a:t>tabellarischer Lebenslauf (englisch)</a:t>
            </a:r>
          </a:p>
          <a:p>
            <a:pPr marL="342900" indent="-342900">
              <a:lnSpc>
                <a:spcPct val="100000"/>
              </a:lnSpc>
              <a:spcBef>
                <a:spcPts val="0"/>
              </a:spcBef>
              <a:buFont typeface="Wingdings" pitchFamily="2" charset="2"/>
              <a:buChar char="§"/>
            </a:pPr>
            <a:r>
              <a:rPr lang="de-DE" sz="2200" dirty="0">
                <a:cs typeface="Calibri" panose="020F0502020204030204" pitchFamily="34" charset="0"/>
              </a:rPr>
              <a:t>Kopie Abiturzeugnis </a:t>
            </a:r>
          </a:p>
          <a:p>
            <a:pPr marL="342900" indent="-342900">
              <a:lnSpc>
                <a:spcPct val="100000"/>
              </a:lnSpc>
              <a:spcBef>
                <a:spcPts val="0"/>
              </a:spcBef>
              <a:buFont typeface="Wingdings" pitchFamily="2" charset="2"/>
              <a:buChar char="§"/>
            </a:pPr>
            <a:r>
              <a:rPr lang="de-DE" sz="2200" dirty="0">
                <a:cs typeface="Calibri" panose="020F0502020204030204" pitchFamily="34" charset="0"/>
              </a:rPr>
              <a:t>CM-Ausdruck mit Noten aus dem bisherigen Studium</a:t>
            </a:r>
          </a:p>
          <a:p>
            <a:pPr marL="342900" indent="-342900">
              <a:lnSpc>
                <a:spcPct val="100000"/>
              </a:lnSpc>
              <a:spcBef>
                <a:spcPts val="0"/>
              </a:spcBef>
              <a:buFont typeface="Wingdings" pitchFamily="2" charset="2"/>
              <a:buChar char="§"/>
            </a:pPr>
            <a:r>
              <a:rPr lang="de-DE" sz="2200" dirty="0">
                <a:cs typeface="Calibri" panose="020F0502020204030204" pitchFamily="34" charset="0"/>
              </a:rPr>
              <a:t>BA-Abschlusszeugnis (in Englisch) für </a:t>
            </a:r>
            <a:r>
              <a:rPr lang="de-DE" sz="2200" dirty="0" err="1">
                <a:cs typeface="Calibri" panose="020F0502020204030204" pitchFamily="34" charset="0"/>
              </a:rPr>
              <a:t>Master-Bewerber:innen</a:t>
            </a:r>
            <a:endParaRPr lang="de-DE" sz="2200" dirty="0">
              <a:cs typeface="Calibri" panose="020F0502020204030204" pitchFamily="34" charset="0"/>
            </a:endParaRPr>
          </a:p>
          <a:p>
            <a:pPr marL="342900" indent="-342900">
              <a:lnSpc>
                <a:spcPct val="100000"/>
              </a:lnSpc>
              <a:spcBef>
                <a:spcPts val="0"/>
              </a:spcBef>
              <a:buFont typeface="Wingdings" pitchFamily="2" charset="2"/>
              <a:buChar char="§"/>
            </a:pPr>
            <a:r>
              <a:rPr lang="de-DE" sz="2200" dirty="0">
                <a:cs typeface="Calibri" panose="020F0502020204030204" pitchFamily="34" charset="0"/>
              </a:rPr>
              <a:t>aktuelle Immatrikulationsbescheinigung </a:t>
            </a:r>
          </a:p>
          <a:p>
            <a:pPr marL="342900" indent="-342900">
              <a:lnSpc>
                <a:spcPct val="100000"/>
              </a:lnSpc>
              <a:spcBef>
                <a:spcPts val="0"/>
              </a:spcBef>
              <a:buFont typeface="Wingdings" pitchFamily="2" charset="2"/>
              <a:buChar char="§"/>
            </a:pPr>
            <a:r>
              <a:rPr lang="de-DE" sz="2200" dirty="0">
                <a:cs typeface="Calibri" panose="020F0502020204030204" pitchFamily="34" charset="0"/>
              </a:rPr>
              <a:t>Englisch-Nachweis: TOEFL-Test mind. 80 </a:t>
            </a:r>
            <a:r>
              <a:rPr lang="de-DE" sz="2200" i="1" dirty="0">
                <a:cs typeface="Calibri" panose="020F0502020204030204" pitchFamily="34" charset="0"/>
              </a:rPr>
              <a:t>oder</a:t>
            </a:r>
            <a:r>
              <a:rPr lang="de-DE" sz="2200" dirty="0">
                <a:cs typeface="Calibri" panose="020F0502020204030204" pitchFamily="34" charset="0"/>
              </a:rPr>
              <a:t> IELTS mindestens 6.5 </a:t>
            </a:r>
            <a:r>
              <a:rPr lang="de-DE" sz="2200" i="1" dirty="0">
                <a:cs typeface="Calibri" panose="020F0502020204030204" pitchFamily="34" charset="0"/>
              </a:rPr>
              <a:t>oder</a:t>
            </a:r>
            <a:r>
              <a:rPr lang="de-DE" sz="2200" dirty="0">
                <a:cs typeface="Calibri" panose="020F0502020204030204" pitchFamily="34" charset="0"/>
              </a:rPr>
              <a:t> Duolingo mit 100 </a:t>
            </a:r>
            <a:r>
              <a:rPr lang="de-DE" sz="2200" i="1" dirty="0">
                <a:cs typeface="Calibri" panose="020F0502020204030204" pitchFamily="34" charset="0"/>
              </a:rPr>
              <a:t>oder </a:t>
            </a:r>
            <a:r>
              <a:rPr lang="de-DE" sz="2200" dirty="0">
                <a:cs typeface="Calibri" panose="020F0502020204030204" pitchFamily="34" charset="0"/>
              </a:rPr>
              <a:t>Sprachzeugnis der FU mit mind. B2</a:t>
            </a:r>
          </a:p>
          <a:p>
            <a:pPr marL="342900" indent="-342900">
              <a:lnSpc>
                <a:spcPct val="100000"/>
              </a:lnSpc>
              <a:spcBef>
                <a:spcPts val="0"/>
              </a:spcBef>
              <a:buFont typeface="Wingdings" pitchFamily="2" charset="2"/>
              <a:buChar char="§"/>
            </a:pPr>
            <a:r>
              <a:rPr lang="de-DE" sz="2200" dirty="0">
                <a:cs typeface="Calibri" panose="020F0502020204030204" pitchFamily="34" charset="0"/>
              </a:rPr>
              <a:t>Sollten Sie Kurse in Portugiesisch besuchen wollen: B2-Niveau muss nachgewiesen werden</a:t>
            </a: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7E4605F6-51CC-42BC-F666-66F025F217BA}"/>
              </a:ext>
            </a:extLst>
          </p:cNvPr>
          <p:cNvSpPr>
            <a:spLocks noGrp="1"/>
          </p:cNvSpPr>
          <p:nvPr>
            <p:ph type="sldNum" sz="quarter" idx="12"/>
          </p:nvPr>
        </p:nvSpPr>
        <p:spPr/>
        <p:txBody>
          <a:bodyPr/>
          <a:lstStyle/>
          <a:p>
            <a:fld id="{56F622B2-DCC2-4363-AA1C-8797E3A5E5C2}" type="slidenum">
              <a:rPr lang="de-DE" noProof="0" smtClean="0"/>
              <a:t>21</a:t>
            </a:fld>
            <a:endParaRPr lang="de-DE" noProof="0" dirty="0"/>
          </a:p>
        </p:txBody>
      </p:sp>
    </p:spTree>
    <p:extLst>
      <p:ext uri="{BB962C8B-B14F-4D97-AF65-F5344CB8AC3E}">
        <p14:creationId xmlns:p14="http://schemas.microsoft.com/office/powerpoint/2010/main" val="9888538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EA52333-69D5-D7B2-8751-2E29CF29D215}"/>
            </a:ext>
          </a:extLst>
        </p:cNvPr>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189AF0E0-2174-3164-14B3-4E2D181150A5}"/>
              </a:ext>
            </a:extLst>
          </p:cNvPr>
          <p:cNvSpPr>
            <a:spLocks noGrp="1"/>
          </p:cNvSpPr>
          <p:nvPr>
            <p:ph type="sldNum" sz="quarter" idx="12"/>
          </p:nvPr>
        </p:nvSpPr>
        <p:spPr/>
        <p:txBody>
          <a:bodyPr/>
          <a:lstStyle/>
          <a:p>
            <a:fld id="{56F622B2-DCC2-4363-AA1C-8797E3A5E5C2}" type="slidenum">
              <a:rPr lang="de-DE" noProof="0" smtClean="0"/>
              <a:t>22</a:t>
            </a:fld>
            <a:endParaRPr lang="de-DE" noProof="0" dirty="0"/>
          </a:p>
        </p:txBody>
      </p:sp>
      <p:sp>
        <p:nvSpPr>
          <p:cNvPr id="10" name="Rectangle 2">
            <a:extLst>
              <a:ext uri="{FF2B5EF4-FFF2-40B4-BE49-F238E27FC236}">
                <a16:creationId xmlns:a16="http://schemas.microsoft.com/office/drawing/2014/main" id="{8D2A450C-5B62-4375-508A-5B24A66D414B}"/>
              </a:ext>
            </a:extLst>
          </p:cNvPr>
          <p:cNvSpPr txBox="1">
            <a:spLocks noChangeArrowheads="1"/>
          </p:cNvSpPr>
          <p:nvPr/>
        </p:nvSpPr>
        <p:spPr>
          <a:xfrm>
            <a:off x="697010" y="548640"/>
            <a:ext cx="10797979" cy="5447211"/>
          </a:xfrm>
          <a:prstGeom prst="rect">
            <a:avLst/>
          </a:prstGeom>
          <a:noFill/>
        </p:spPr>
        <p:txBody>
          <a:bodyPr vert="horz" lIns="0" tIns="0" rIns="0" bIns="0" rtlCol="0" anchor="t" anchorCtr="0">
            <a:noAutofit/>
          </a:bodyPr>
          <a:lstStyle>
            <a:lvl1pPr algn="l" defTabSz="914400" rtl="0" eaLnBrk="1" latinLnBrk="0" hangingPunct="1">
              <a:lnSpc>
                <a:spcPct val="100000"/>
              </a:lnSpc>
              <a:spcBef>
                <a:spcPct val="0"/>
              </a:spcBef>
              <a:buNone/>
              <a:defRPr sz="4000" kern="1200">
                <a:solidFill>
                  <a:schemeClr val="tx1"/>
                </a:solidFill>
                <a:latin typeface="+mj-lt"/>
                <a:ea typeface="+mj-ea"/>
                <a:cs typeface="+mj-cs"/>
              </a:defRPr>
            </a:lvl1pPr>
          </a:lstStyle>
          <a:p>
            <a:r>
              <a:rPr lang="de-DE" sz="3200" b="1" dirty="0">
                <a:solidFill>
                  <a:srgbClr val="000000"/>
                </a:solidFill>
                <a:latin typeface="+mn-lt"/>
              </a:rPr>
              <a:t>Fragen?</a:t>
            </a:r>
            <a:br>
              <a:rPr lang="de-DE" sz="2800" b="1" dirty="0">
                <a:solidFill>
                  <a:srgbClr val="000000"/>
                </a:solidFill>
                <a:latin typeface="+mn-lt"/>
              </a:rPr>
            </a:br>
            <a:endParaRPr lang="de-DE" sz="2800" b="1" dirty="0">
              <a:solidFill>
                <a:srgbClr val="000000"/>
              </a:solidFill>
              <a:latin typeface="+mn-lt"/>
            </a:endParaRPr>
          </a:p>
          <a:p>
            <a:r>
              <a:rPr lang="de-DE" sz="3600" b="1" dirty="0">
                <a:solidFill>
                  <a:srgbClr val="000000"/>
                </a:solidFill>
                <a:latin typeface="+mn-lt"/>
              </a:rPr>
              <a:t>ANTWORTEN! </a:t>
            </a:r>
            <a:br>
              <a:rPr lang="de-DE" sz="2800" b="1" dirty="0">
                <a:solidFill>
                  <a:srgbClr val="000000"/>
                </a:solidFill>
                <a:latin typeface="+mn-lt"/>
              </a:rPr>
            </a:br>
            <a:endParaRPr lang="de-DE" sz="2800" b="1" dirty="0">
              <a:solidFill>
                <a:srgbClr val="000000"/>
              </a:solidFill>
              <a:latin typeface="+mn-lt"/>
            </a:endParaRPr>
          </a:p>
          <a:p>
            <a:r>
              <a:rPr lang="de-DE" sz="2800" dirty="0">
                <a:latin typeface="Calibri" pitchFamily="34" charset="0"/>
              </a:rPr>
              <a:t>Erasmus-Koordinatorin: Carola Richter</a:t>
            </a:r>
            <a:br>
              <a:rPr lang="de-DE" sz="2800" dirty="0">
                <a:latin typeface="Calibri" pitchFamily="34" charset="0"/>
              </a:rPr>
            </a:br>
            <a:r>
              <a:rPr lang="de-DE" sz="2800" dirty="0">
                <a:latin typeface="Calibri" pitchFamily="34" charset="0"/>
              </a:rPr>
              <a:t>Email: </a:t>
            </a:r>
            <a:r>
              <a:rPr lang="de-DE" sz="2800" dirty="0">
                <a:latin typeface="Calibri" pitchFamily="34" charset="0"/>
                <a:hlinkClick r:id="rId2"/>
              </a:rPr>
              <a:t>erasmus@kommwiss.fu-berlin.de</a:t>
            </a:r>
            <a:r>
              <a:rPr lang="de-DE" sz="2800" dirty="0">
                <a:latin typeface="Calibri" pitchFamily="34" charset="0"/>
              </a:rPr>
              <a:t> </a:t>
            </a:r>
            <a:br>
              <a:rPr lang="de-DE" sz="2800" dirty="0">
                <a:latin typeface="Calibri" pitchFamily="34" charset="0"/>
              </a:rPr>
            </a:br>
            <a:r>
              <a:rPr lang="de-DE" sz="2800" dirty="0">
                <a:latin typeface="Calibri" pitchFamily="34" charset="0"/>
              </a:rPr>
              <a:t>Telefon: 030 – 838 58898</a:t>
            </a:r>
            <a:br>
              <a:rPr lang="de-DE" sz="2800" dirty="0">
                <a:latin typeface="Calibri" pitchFamily="34" charset="0"/>
              </a:rPr>
            </a:br>
            <a:r>
              <a:rPr lang="de-DE" sz="2800" dirty="0">
                <a:latin typeface="Calibri" pitchFamily="34" charset="0"/>
              </a:rPr>
              <a:t>Sprechstunden online: </a:t>
            </a:r>
            <a:r>
              <a:rPr lang="de-DE" sz="2800" dirty="0">
                <a:latin typeface="Calibri" pitchFamily="34" charset="0"/>
                <a:hlinkClick r:id="rId3"/>
              </a:rPr>
              <a:t>https://docs.google.com/document/d/1kke6Lwh9CQAH2FCoDfXhJCWborbZPQ4wqhvf08_pwgU/edit</a:t>
            </a:r>
            <a:r>
              <a:rPr lang="de-DE" sz="2800" dirty="0">
                <a:latin typeface="Calibri" pitchFamily="34" charset="0"/>
              </a:rPr>
              <a:t>  </a:t>
            </a:r>
            <a:br>
              <a:rPr lang="de-DE" sz="2800" b="1" dirty="0">
                <a:latin typeface="Calibri" pitchFamily="34" charset="0"/>
              </a:rPr>
            </a:br>
            <a:br>
              <a:rPr lang="de-DE" sz="2800" b="1" dirty="0">
                <a:solidFill>
                  <a:srgbClr val="000000"/>
                </a:solidFill>
                <a:latin typeface="Calibri" pitchFamily="34" charset="0"/>
              </a:rPr>
            </a:br>
            <a:endParaRPr lang="de-DE" sz="2800" b="1" dirty="0">
              <a:solidFill>
                <a:srgbClr val="000000"/>
              </a:solidFill>
              <a:latin typeface="Calibri" pitchFamily="34" charset="0"/>
            </a:endParaRPr>
          </a:p>
        </p:txBody>
      </p:sp>
    </p:spTree>
    <p:extLst>
      <p:ext uri="{BB962C8B-B14F-4D97-AF65-F5344CB8AC3E}">
        <p14:creationId xmlns:p14="http://schemas.microsoft.com/office/powerpoint/2010/main" val="3920507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6B8A4-5DE7-D78C-4615-F0B102473CFB}"/>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B0E92F8-E0D4-88B3-AF27-98681A0541F6}"/>
              </a:ext>
            </a:extLst>
          </p:cNvPr>
          <p:cNvSpPr>
            <a:spLocks noGrp="1"/>
          </p:cNvSpPr>
          <p:nvPr>
            <p:ph type="title"/>
          </p:nvPr>
        </p:nvSpPr>
        <p:spPr>
          <a:xfrm>
            <a:off x="828675" y="306814"/>
            <a:ext cx="11256962" cy="1404328"/>
          </a:xfrm>
        </p:spPr>
        <p:txBody>
          <a:bodyPr/>
          <a:lstStyle/>
          <a:p>
            <a:r>
              <a:rPr lang="de-DE" sz="3600" dirty="0"/>
              <a:t>Erasmus+ Förderraten</a:t>
            </a:r>
          </a:p>
        </p:txBody>
      </p:sp>
      <p:sp>
        <p:nvSpPr>
          <p:cNvPr id="3" name="Inhaltsplatzhalter 2">
            <a:extLst>
              <a:ext uri="{FF2B5EF4-FFF2-40B4-BE49-F238E27FC236}">
                <a16:creationId xmlns:a16="http://schemas.microsoft.com/office/drawing/2014/main" id="{385B273D-B51C-E960-A9C2-AE788B19328E}"/>
              </a:ext>
            </a:extLst>
          </p:cNvPr>
          <p:cNvSpPr>
            <a:spLocks noGrp="1"/>
          </p:cNvSpPr>
          <p:nvPr>
            <p:ph idx="1"/>
          </p:nvPr>
        </p:nvSpPr>
        <p:spPr>
          <a:xfrm>
            <a:off x="828675" y="1228723"/>
            <a:ext cx="10347983" cy="5151008"/>
          </a:xfrm>
        </p:spPr>
        <p:txBody>
          <a:bodyPr>
            <a:normAutofit fontScale="70000" lnSpcReduction="20000"/>
          </a:bodyPr>
          <a:lstStyle/>
          <a:p>
            <a:pPr marR="96450" algn="l"/>
            <a:r>
              <a:rPr lang="it-IT" sz="3200" b="0" i="0" u="sng" strike="noStrike" baseline="0" dirty="0" err="1">
                <a:latin typeface="Arial" panose="020B0604020202020204" pitchFamily="34" charset="0"/>
                <a:cs typeface="Arial" panose="020B0604020202020204" pitchFamily="34" charset="0"/>
              </a:rPr>
              <a:t>Gruppe</a:t>
            </a:r>
            <a:r>
              <a:rPr lang="it-IT" sz="3200" b="0" i="0" u="sng" strike="noStrike" baseline="0" dirty="0">
                <a:latin typeface="Arial" panose="020B0604020202020204" pitchFamily="34" charset="0"/>
                <a:cs typeface="Arial" panose="020B0604020202020204" pitchFamily="34" charset="0"/>
              </a:rPr>
              <a:t> 1: ca. 600 Euro/</a:t>
            </a:r>
            <a:r>
              <a:rPr lang="it-IT" sz="3200" b="0" i="0" u="sng" strike="noStrike" baseline="0" dirty="0" err="1">
                <a:latin typeface="Arial" panose="020B0604020202020204" pitchFamily="34" charset="0"/>
                <a:cs typeface="Arial" panose="020B0604020202020204" pitchFamily="34" charset="0"/>
              </a:rPr>
              <a:t>Monat</a:t>
            </a:r>
            <a:endParaRPr lang="it-IT" sz="3200" b="0" i="0" u="sng" strike="noStrike" baseline="0" dirty="0">
              <a:latin typeface="Arial" panose="020B0604020202020204" pitchFamily="34" charset="0"/>
              <a:cs typeface="Arial" panose="020B0604020202020204" pitchFamily="34" charset="0"/>
            </a:endParaRPr>
          </a:p>
          <a:p>
            <a:pPr marR="3650" algn="l"/>
            <a:r>
              <a:rPr lang="de-DE" sz="3200" b="0" i="0" strike="noStrike" baseline="0" dirty="0">
                <a:latin typeface="Arial" panose="020B0604020202020204" pitchFamily="34" charset="0"/>
                <a:cs typeface="Arial" panose="020B0604020202020204" pitchFamily="34" charset="0"/>
              </a:rPr>
              <a:t>Belgien, Dänemark, Finnland, Frankreich, Irland, Island, Italien, Liechtenstein, Luxemburg, Niederlande, Norwegen, Österreich, Schweden</a:t>
            </a:r>
          </a:p>
          <a:p>
            <a:pPr marR="3650" algn="l"/>
            <a:endParaRPr lang="de-DE" sz="3200" b="0" i="0" strike="noStrike" baseline="0" dirty="0">
              <a:latin typeface="Arial" panose="020B0604020202020204" pitchFamily="34" charset="0"/>
              <a:cs typeface="Arial" panose="020B0604020202020204" pitchFamily="34" charset="0"/>
            </a:endParaRPr>
          </a:p>
          <a:p>
            <a:pPr marR="96450" algn="l"/>
            <a:r>
              <a:rPr lang="it-IT" sz="3200" b="0" i="0" u="sng" strike="noStrike" baseline="0" dirty="0" err="1">
                <a:latin typeface="Arial" panose="020B0604020202020204" pitchFamily="34" charset="0"/>
                <a:cs typeface="Arial" panose="020B0604020202020204" pitchFamily="34" charset="0"/>
              </a:rPr>
              <a:t>Gruppe</a:t>
            </a:r>
            <a:r>
              <a:rPr lang="it-IT" sz="3200" b="0" i="0" u="sng" strike="noStrike" baseline="0" dirty="0">
                <a:latin typeface="Arial" panose="020B0604020202020204" pitchFamily="34" charset="0"/>
                <a:cs typeface="Arial" panose="020B0604020202020204" pitchFamily="34" charset="0"/>
              </a:rPr>
              <a:t> 2: ca. 540 Euro/</a:t>
            </a:r>
            <a:r>
              <a:rPr lang="it-IT" sz="3200" b="0" i="0" u="sng" strike="noStrike" baseline="0" dirty="0" err="1">
                <a:latin typeface="Arial" panose="020B0604020202020204" pitchFamily="34" charset="0"/>
                <a:cs typeface="Arial" panose="020B0604020202020204" pitchFamily="34" charset="0"/>
              </a:rPr>
              <a:t>Monat</a:t>
            </a:r>
            <a:endParaRPr lang="it-IT" sz="3200" b="0" i="0" u="sng" strike="noStrike" baseline="0" dirty="0">
              <a:latin typeface="Arial" panose="020B0604020202020204" pitchFamily="34" charset="0"/>
              <a:cs typeface="Arial" panose="020B0604020202020204" pitchFamily="34" charset="0"/>
            </a:endParaRPr>
          </a:p>
          <a:p>
            <a:pPr marR="5850" algn="l"/>
            <a:r>
              <a:rPr lang="de-DE" sz="3200" b="0" i="0" strike="noStrike" baseline="0" dirty="0">
                <a:latin typeface="Arial" panose="020B0604020202020204" pitchFamily="34" charset="0"/>
                <a:cs typeface="Arial" panose="020B0604020202020204" pitchFamily="34" charset="0"/>
              </a:rPr>
              <a:t>Estland, Griechenland, Lettland, Malta, Portugal, Slowakei, Slowenien, Spanien, Tschechische Republik, Zypern</a:t>
            </a:r>
          </a:p>
          <a:p>
            <a:pPr marR="5850" algn="l"/>
            <a:endParaRPr lang="de-DE" sz="3200" b="0" i="0" strike="noStrike" baseline="0" dirty="0">
              <a:latin typeface="Arial" panose="020B0604020202020204" pitchFamily="34" charset="0"/>
              <a:cs typeface="Arial" panose="020B0604020202020204" pitchFamily="34" charset="0"/>
            </a:endParaRPr>
          </a:p>
          <a:p>
            <a:pPr marR="96450" algn="l"/>
            <a:r>
              <a:rPr lang="it-IT" sz="3200" b="0" i="0" u="sng" strike="noStrike" baseline="0" dirty="0" err="1">
                <a:latin typeface="Arial" panose="020B0604020202020204" pitchFamily="34" charset="0"/>
                <a:cs typeface="Arial" panose="020B0604020202020204" pitchFamily="34" charset="0"/>
              </a:rPr>
              <a:t>Gruppe</a:t>
            </a:r>
            <a:r>
              <a:rPr lang="it-IT" sz="3200" b="0" i="0" u="sng" strike="noStrike" baseline="0" dirty="0">
                <a:latin typeface="Arial" panose="020B0604020202020204" pitchFamily="34" charset="0"/>
                <a:cs typeface="Arial" panose="020B0604020202020204" pitchFamily="34" charset="0"/>
              </a:rPr>
              <a:t> 3: ca. 540 Euro/</a:t>
            </a:r>
            <a:r>
              <a:rPr lang="it-IT" sz="3200" b="0" i="0" u="sng" strike="noStrike" baseline="0" dirty="0" err="1">
                <a:latin typeface="Arial" panose="020B0604020202020204" pitchFamily="34" charset="0"/>
                <a:cs typeface="Arial" panose="020B0604020202020204" pitchFamily="34" charset="0"/>
              </a:rPr>
              <a:t>Monat</a:t>
            </a:r>
            <a:endParaRPr lang="it-IT" sz="3200" b="0" i="0" u="sng" strike="noStrike" baseline="0" dirty="0">
              <a:latin typeface="Arial" panose="020B0604020202020204" pitchFamily="34" charset="0"/>
              <a:cs typeface="Arial" panose="020B0604020202020204" pitchFamily="34" charset="0"/>
            </a:endParaRPr>
          </a:p>
          <a:p>
            <a:pPr marR="5850" algn="l"/>
            <a:r>
              <a:rPr lang="de-DE" sz="3200" b="0" i="0" strike="noStrike" baseline="0" dirty="0">
                <a:latin typeface="Arial" panose="020B0604020202020204" pitchFamily="34" charset="0"/>
                <a:cs typeface="Arial" panose="020B0604020202020204" pitchFamily="34" charset="0"/>
              </a:rPr>
              <a:t>Bulgarien, Kroatien, Litauen, Nordmazedonien, Polen, Rumänien, Serbien, Türkei, Ungarn</a:t>
            </a:r>
          </a:p>
          <a:p>
            <a:pPr marR="5850" algn="l"/>
            <a:endParaRPr lang="de-DE" sz="3200" dirty="0">
              <a:latin typeface="Arial" panose="020B0604020202020204" pitchFamily="34" charset="0"/>
              <a:cs typeface="Arial" panose="020B0604020202020204" pitchFamily="34" charset="0"/>
            </a:endParaRPr>
          </a:p>
          <a:p>
            <a:pPr marR="5850" algn="l"/>
            <a:r>
              <a:rPr lang="de-DE" sz="3200" dirty="0">
                <a:latin typeface="Arial" panose="020B0604020202020204" pitchFamily="34" charset="0"/>
                <a:cs typeface="Arial" panose="020B0604020202020204" pitchFamily="34" charset="0"/>
              </a:rPr>
              <a:t>Aufstockungsbeträge bei geringeren Chancen möglich: ca. 250 Euro/Monat (Studierende mit Kind/</a:t>
            </a:r>
            <a:r>
              <a:rPr lang="de-DE" sz="3200" dirty="0" err="1">
                <a:latin typeface="Arial" panose="020B0604020202020204" pitchFamily="34" charset="0"/>
                <a:cs typeface="Arial" panose="020B0604020202020204" pitchFamily="34" charset="0"/>
              </a:rPr>
              <a:t>ern</a:t>
            </a:r>
            <a:r>
              <a:rPr lang="de-DE" sz="3200" dirty="0">
                <a:latin typeface="Arial" panose="020B0604020202020204" pitchFamily="34" charset="0"/>
                <a:cs typeface="Arial" panose="020B0604020202020204" pitchFamily="34" charset="0"/>
              </a:rPr>
              <a:t>, Behinderung, chronische Erkrankung, Erstakademiker*innen, Erwerbstätige)</a:t>
            </a:r>
          </a:p>
          <a:p>
            <a:endParaRPr lang="de-DE" sz="3100" dirty="0">
              <a:latin typeface="Arial" panose="020B0604020202020204" pitchFamily="34" charset="0"/>
              <a:cs typeface="Arial" panose="020B0604020202020204" pitchFamily="34" charset="0"/>
            </a:endParaRPr>
          </a:p>
          <a:p>
            <a:endParaRPr lang="de-DE"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661DF1F1-E279-90C5-A148-941602B656C0}"/>
              </a:ext>
            </a:extLst>
          </p:cNvPr>
          <p:cNvSpPr>
            <a:spLocks noGrp="1"/>
          </p:cNvSpPr>
          <p:nvPr>
            <p:ph type="sldNum" sz="quarter" idx="12"/>
          </p:nvPr>
        </p:nvSpPr>
        <p:spPr/>
        <p:txBody>
          <a:bodyPr/>
          <a:lstStyle/>
          <a:p>
            <a:fld id="{56F622B2-DCC2-4363-AA1C-8797E3A5E5C2}" type="slidenum">
              <a:rPr lang="de-DE" noProof="0" smtClean="0"/>
              <a:t>3</a:t>
            </a:fld>
            <a:endParaRPr lang="de-DE" noProof="0" dirty="0"/>
          </a:p>
        </p:txBody>
      </p:sp>
    </p:spTree>
    <p:extLst>
      <p:ext uri="{BB962C8B-B14F-4D97-AF65-F5344CB8AC3E}">
        <p14:creationId xmlns:p14="http://schemas.microsoft.com/office/powerpoint/2010/main" val="240273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F419A4-A06A-43CC-15C5-AC5F8A2D820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66577929-B544-C02F-154B-7D37DA700C98}"/>
              </a:ext>
            </a:extLst>
          </p:cNvPr>
          <p:cNvSpPr>
            <a:spLocks noGrp="1"/>
          </p:cNvSpPr>
          <p:nvPr>
            <p:ph type="title"/>
          </p:nvPr>
        </p:nvSpPr>
        <p:spPr>
          <a:xfrm>
            <a:off x="828675" y="306814"/>
            <a:ext cx="11256962" cy="1404328"/>
          </a:xfrm>
        </p:spPr>
        <p:txBody>
          <a:bodyPr/>
          <a:lstStyle/>
          <a:p>
            <a:r>
              <a:rPr lang="de-DE" sz="3600" dirty="0"/>
              <a:t>Erasmus: Teilnahmebedingungen</a:t>
            </a:r>
          </a:p>
        </p:txBody>
      </p:sp>
      <p:sp>
        <p:nvSpPr>
          <p:cNvPr id="3" name="Inhaltsplatzhalter 2">
            <a:extLst>
              <a:ext uri="{FF2B5EF4-FFF2-40B4-BE49-F238E27FC236}">
                <a16:creationId xmlns:a16="http://schemas.microsoft.com/office/drawing/2014/main" id="{2100EEE7-3408-1206-18DB-986E4049FA9D}"/>
              </a:ext>
            </a:extLst>
          </p:cNvPr>
          <p:cNvSpPr>
            <a:spLocks noGrp="1"/>
          </p:cNvSpPr>
          <p:nvPr>
            <p:ph idx="1"/>
          </p:nvPr>
        </p:nvSpPr>
        <p:spPr>
          <a:xfrm>
            <a:off x="828675" y="1228723"/>
            <a:ext cx="10347983" cy="5151008"/>
          </a:xfrm>
        </p:spPr>
        <p:txBody>
          <a:bodyPr>
            <a:normAutofit/>
          </a:bodyPr>
          <a:lstStyle/>
          <a:p>
            <a:pPr marL="355600" indent="-355600">
              <a:lnSpc>
                <a:spcPct val="90000"/>
              </a:lnSpc>
              <a:spcAft>
                <a:spcPct val="15000"/>
              </a:spcAft>
              <a:buFont typeface="Wingdings" pitchFamily="2" charset="2"/>
              <a:buChar char="§"/>
            </a:pPr>
            <a:r>
              <a:rPr lang="de-DE" sz="2200" dirty="0">
                <a:latin typeface="Arial" panose="020B0604020202020204" pitchFamily="34" charset="0"/>
                <a:cs typeface="Arial" panose="020B0604020202020204" pitchFamily="34" charset="0"/>
              </a:rPr>
              <a:t>Vollimmatrikulation an der FU (bei </a:t>
            </a:r>
            <a:r>
              <a:rPr lang="de-DE" sz="2200" dirty="0" err="1">
                <a:latin typeface="Arial" panose="020B0604020202020204" pitchFamily="34" charset="0"/>
                <a:cs typeface="Arial" panose="020B0604020202020204" pitchFamily="34" charset="0"/>
              </a:rPr>
              <a:t>Nicht-EU-Bürger:innen</a:t>
            </a:r>
            <a:r>
              <a:rPr lang="de-DE" sz="2200" dirty="0">
                <a:latin typeface="Arial" panose="020B0604020202020204" pitchFamily="34" charset="0"/>
                <a:cs typeface="Arial" panose="020B0604020202020204" pitchFamily="34" charset="0"/>
              </a:rPr>
              <a:t> ggf. Visa-Regelungen beachten)</a:t>
            </a:r>
          </a:p>
          <a:p>
            <a:pPr marL="355600" indent="-355600">
              <a:lnSpc>
                <a:spcPct val="90000"/>
              </a:lnSpc>
              <a:spcAft>
                <a:spcPct val="15000"/>
              </a:spcAft>
              <a:buFont typeface="Wingdings" pitchFamily="2" charset="2"/>
              <a:buChar char="§"/>
            </a:pPr>
            <a:r>
              <a:rPr lang="de-DE" sz="2200" dirty="0">
                <a:latin typeface="Arial" panose="020B0604020202020204" pitchFamily="34" charset="0"/>
                <a:cs typeface="Arial" panose="020B0604020202020204" pitchFamily="34" charset="0"/>
              </a:rPr>
              <a:t>Erasmus-Auslandsstudium darf pro Studienzyklus bis zu 12 Monate in Anspruch genommen werden </a:t>
            </a:r>
          </a:p>
          <a:p>
            <a:pPr marL="355600" indent="-355600">
              <a:lnSpc>
                <a:spcPct val="90000"/>
              </a:lnSpc>
              <a:spcAft>
                <a:spcPct val="15000"/>
              </a:spcAft>
              <a:buFont typeface="Wingdings" pitchFamily="2" charset="2"/>
              <a:buChar char="§"/>
            </a:pPr>
            <a:r>
              <a:rPr lang="de-DE" sz="2200" dirty="0">
                <a:latin typeface="Arial" panose="020B0604020202020204" pitchFamily="34" charset="0"/>
                <a:cs typeface="Arial" panose="020B0604020202020204" pitchFamily="34" charset="0"/>
                <a:sym typeface="Wingdings" panose="05000000000000000000" pitchFamily="2" charset="2"/>
              </a:rPr>
              <a:t>sowohl im Bachelor als auch im Master ins Ausland möglich</a:t>
            </a:r>
          </a:p>
          <a:p>
            <a:pPr marL="342900" indent="-342900">
              <a:lnSpc>
                <a:spcPct val="90000"/>
              </a:lnSpc>
              <a:spcAft>
                <a:spcPct val="15000"/>
              </a:spcAft>
              <a:buFont typeface="Wingdings"/>
              <a:buChar char="à"/>
            </a:pPr>
            <a:r>
              <a:rPr lang="de-DE" sz="2200" dirty="0">
                <a:latin typeface="Arial" panose="020B0604020202020204" pitchFamily="34" charset="0"/>
                <a:cs typeface="Arial" panose="020B0604020202020204" pitchFamily="34" charset="0"/>
                <a:sym typeface="Wingdings" panose="05000000000000000000" pitchFamily="2" charset="2"/>
              </a:rPr>
              <a:t>ggf. sogar 2x im Bachelor</a:t>
            </a:r>
          </a:p>
          <a:p>
            <a:pPr marL="342900" indent="-342900">
              <a:lnSpc>
                <a:spcPct val="90000"/>
              </a:lnSpc>
              <a:spcAft>
                <a:spcPct val="15000"/>
              </a:spcAft>
              <a:buFont typeface="Wingdings"/>
              <a:buChar char="à"/>
            </a:pPr>
            <a:r>
              <a:rPr lang="de-DE" sz="2200" dirty="0">
                <a:latin typeface="Arial" panose="020B0604020202020204" pitchFamily="34" charset="0"/>
                <a:cs typeface="Arial" panose="020B0604020202020204" pitchFamily="34" charset="0"/>
                <a:sym typeface="Wingdings" panose="05000000000000000000" pitchFamily="2" charset="2"/>
              </a:rPr>
              <a:t>PuK: pro Standort 1 Semester</a:t>
            </a:r>
          </a:p>
          <a:p>
            <a:pPr marL="342900" indent="-342900">
              <a:lnSpc>
                <a:spcPct val="90000"/>
              </a:lnSpc>
              <a:spcAft>
                <a:spcPct val="15000"/>
              </a:spcAft>
              <a:buFont typeface="Wingdings" pitchFamily="2" charset="2"/>
              <a:buChar char="§"/>
            </a:pPr>
            <a:r>
              <a:rPr lang="de-DE" sz="2200" dirty="0">
                <a:latin typeface="Arial" panose="020B0604020202020204" pitchFamily="34" charset="0"/>
                <a:cs typeface="Arial" panose="020B0604020202020204" pitchFamily="34" charset="0"/>
              </a:rPr>
              <a:t>Zusätzlich zum Erasmus-Studium kann ein Erasmus-Auslands-Praktikum absolviert werden</a:t>
            </a:r>
          </a:p>
          <a:p>
            <a:pPr marL="342900" indent="-342900">
              <a:lnSpc>
                <a:spcPct val="90000"/>
              </a:lnSpc>
              <a:spcAft>
                <a:spcPct val="40000"/>
              </a:spcAft>
              <a:buFont typeface="Wingdings" panose="05000000000000000000" pitchFamily="2" charset="2"/>
              <a:buChar char="à"/>
            </a:pPr>
            <a:r>
              <a:rPr lang="de-DE" sz="2200" dirty="0">
                <a:latin typeface="Arial" panose="020B0604020202020204" pitchFamily="34" charset="0"/>
                <a:cs typeface="Arial" panose="020B0604020202020204" pitchFamily="34" charset="0"/>
                <a:sym typeface="Wingdings" panose="05000000000000000000" pitchFamily="2" charset="2"/>
              </a:rPr>
              <a:t>Informationen dazu beim Erasmus+ Praktikumsbüro: </a:t>
            </a:r>
            <a:r>
              <a:rPr lang="de-DE" sz="2200" dirty="0">
                <a:solidFill>
                  <a:schemeClr val="accent1">
                    <a:lumMod val="25000"/>
                  </a:schemeClr>
                </a:solidFill>
                <a:latin typeface="Arial" panose="020B0604020202020204" pitchFamily="34" charset="0"/>
                <a:cs typeface="Arial" panose="020B0604020202020204" pitchFamily="34" charset="0"/>
                <a:sym typeface="Wingdings" panose="05000000000000000000" pitchFamily="2" charset="2"/>
                <a:hlinkClick r:id="rId2">
                  <a:extLst>
                    <a:ext uri="{A12FA001-AC4F-418D-AE19-62706E023703}">
                      <ahyp:hlinkClr xmlns:ahyp="http://schemas.microsoft.com/office/drawing/2018/hyperlinkcolor" val="tx"/>
                    </a:ext>
                  </a:extLst>
                </a:hlinkClick>
              </a:rPr>
              <a:t>http://www.fu-berlin.de/studium/international/studium_ausland/erasmus_praktikum/</a:t>
            </a:r>
            <a:r>
              <a:rPr lang="de-DE" sz="2200" dirty="0">
                <a:solidFill>
                  <a:schemeClr val="accent1">
                    <a:lumMod val="25000"/>
                  </a:schemeClr>
                </a:solidFill>
                <a:latin typeface="Arial" panose="020B0604020202020204" pitchFamily="34" charset="0"/>
                <a:cs typeface="Arial" panose="020B0604020202020204" pitchFamily="34" charset="0"/>
                <a:sym typeface="Wingdings" panose="05000000000000000000" pitchFamily="2" charset="2"/>
              </a:rPr>
              <a:t> </a:t>
            </a: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20131AC2-CC4B-7AD1-66A8-D8108298AEBC}"/>
              </a:ext>
            </a:extLst>
          </p:cNvPr>
          <p:cNvSpPr>
            <a:spLocks noGrp="1"/>
          </p:cNvSpPr>
          <p:nvPr>
            <p:ph type="sldNum" sz="quarter" idx="12"/>
          </p:nvPr>
        </p:nvSpPr>
        <p:spPr/>
        <p:txBody>
          <a:bodyPr/>
          <a:lstStyle/>
          <a:p>
            <a:fld id="{56F622B2-DCC2-4363-AA1C-8797E3A5E5C2}" type="slidenum">
              <a:rPr lang="de-DE" noProof="0" smtClean="0"/>
              <a:t>4</a:t>
            </a:fld>
            <a:endParaRPr lang="de-DE" noProof="0" dirty="0"/>
          </a:p>
        </p:txBody>
      </p:sp>
    </p:spTree>
    <p:extLst>
      <p:ext uri="{BB962C8B-B14F-4D97-AF65-F5344CB8AC3E}">
        <p14:creationId xmlns:p14="http://schemas.microsoft.com/office/powerpoint/2010/main" val="378971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96A137-75AA-8AEE-A0F0-7544F767E1F1}"/>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27571C96-B616-3EB1-C23C-A4BE6361BDCE}"/>
              </a:ext>
            </a:extLst>
          </p:cNvPr>
          <p:cNvSpPr>
            <a:spLocks noGrp="1"/>
          </p:cNvSpPr>
          <p:nvPr>
            <p:ph type="title"/>
          </p:nvPr>
        </p:nvSpPr>
        <p:spPr>
          <a:xfrm>
            <a:off x="828675" y="306814"/>
            <a:ext cx="11256962" cy="1404328"/>
          </a:xfrm>
        </p:spPr>
        <p:txBody>
          <a:bodyPr/>
          <a:lstStyle/>
          <a:p>
            <a:r>
              <a:rPr lang="de-DE" sz="3600" dirty="0"/>
              <a:t>Erasmus: Anforderungen an Studienleistungen</a:t>
            </a:r>
          </a:p>
        </p:txBody>
      </p:sp>
      <p:sp>
        <p:nvSpPr>
          <p:cNvPr id="3" name="Inhaltsplatzhalter 2">
            <a:extLst>
              <a:ext uri="{FF2B5EF4-FFF2-40B4-BE49-F238E27FC236}">
                <a16:creationId xmlns:a16="http://schemas.microsoft.com/office/drawing/2014/main" id="{B3E01147-71D2-0DB3-9CC7-5F925F4879C2}"/>
              </a:ext>
            </a:extLst>
          </p:cNvPr>
          <p:cNvSpPr>
            <a:spLocks noGrp="1"/>
          </p:cNvSpPr>
          <p:nvPr>
            <p:ph idx="1"/>
          </p:nvPr>
        </p:nvSpPr>
        <p:spPr>
          <a:xfrm>
            <a:off x="828675" y="1228723"/>
            <a:ext cx="10347983" cy="5151008"/>
          </a:xfrm>
        </p:spPr>
        <p:txBody>
          <a:bodyPr>
            <a:noAutofit/>
          </a:bodyPr>
          <a:lstStyle/>
          <a:p>
            <a:pPr marL="355600" indent="-355600">
              <a:lnSpc>
                <a:spcPct val="90000"/>
              </a:lnSpc>
              <a:spcAft>
                <a:spcPct val="15000"/>
              </a:spcAft>
              <a:buFont typeface="Wingdings" pitchFamily="2" charset="2"/>
              <a:buChar char="§"/>
            </a:pPr>
            <a:r>
              <a:rPr lang="de-DE" sz="2100" dirty="0">
                <a:latin typeface="Arial" panose="020B0604020202020204" pitchFamily="34" charset="0"/>
                <a:cs typeface="Arial" panose="020B0604020202020204" pitchFamily="34" charset="0"/>
              </a:rPr>
              <a:t>Beginn Erasmus-Studium frühestens im 3. Fachsemester           </a:t>
            </a:r>
          </a:p>
          <a:p>
            <a:pPr>
              <a:lnSpc>
                <a:spcPct val="90000"/>
              </a:lnSpc>
              <a:spcAft>
                <a:spcPct val="15000"/>
              </a:spcAft>
            </a:pPr>
            <a:r>
              <a:rPr lang="de-DE" sz="2100" dirty="0">
                <a:latin typeface="Arial" panose="020B0604020202020204" pitchFamily="34" charset="0"/>
                <a:cs typeface="Arial" panose="020B0604020202020204" pitchFamily="34" charset="0"/>
              </a:rPr>
              <a:t>       (Empfehlung für BA: 5. FS oder 6. FS, ggf. 4;  für MA: 3. oder 4. FS)</a:t>
            </a:r>
          </a:p>
          <a:p>
            <a:pPr marL="285750" indent="-285750">
              <a:lnSpc>
                <a:spcPct val="90000"/>
              </a:lnSpc>
              <a:spcAft>
                <a:spcPct val="15000"/>
              </a:spcAft>
              <a:buFont typeface="Wingdings" panose="05000000000000000000" pitchFamily="2" charset="2"/>
              <a:buChar char="à"/>
            </a:pPr>
            <a:r>
              <a:rPr lang="de-DE" sz="2100" dirty="0">
                <a:latin typeface="Arial" panose="020B0604020202020204" pitchFamily="34" charset="0"/>
                <a:cs typeface="Arial" panose="020B0604020202020204" pitchFamily="34" charset="0"/>
                <a:sym typeface="Wingdings" panose="05000000000000000000" pitchFamily="2" charset="2"/>
              </a:rPr>
              <a:t>Möglichst im Wintersemester gehen (für </a:t>
            </a:r>
            <a:r>
              <a:rPr lang="de-DE" sz="2100" dirty="0" err="1">
                <a:latin typeface="Arial" panose="020B0604020202020204" pitchFamily="34" charset="0"/>
                <a:cs typeface="Arial" panose="020B0604020202020204" pitchFamily="34" charset="0"/>
                <a:sym typeface="Wingdings" panose="05000000000000000000" pitchFamily="2" charset="2"/>
              </a:rPr>
              <a:t>SoSe</a:t>
            </a:r>
            <a:r>
              <a:rPr lang="de-DE" sz="2100" dirty="0">
                <a:latin typeface="Arial" panose="020B0604020202020204" pitchFamily="34" charset="0"/>
                <a:cs typeface="Arial" panose="020B0604020202020204" pitchFamily="34" charset="0"/>
                <a:sym typeface="Wingdings" panose="05000000000000000000" pitchFamily="2" charset="2"/>
              </a:rPr>
              <a:t> Überschneidungszeiten beachten!)</a:t>
            </a:r>
            <a:endParaRPr lang="de-DE" sz="2100" dirty="0">
              <a:latin typeface="Arial" panose="020B0604020202020204" pitchFamily="34" charset="0"/>
              <a:cs typeface="Arial" panose="020B0604020202020204" pitchFamily="34" charset="0"/>
            </a:endParaRPr>
          </a:p>
          <a:p>
            <a:pPr>
              <a:spcAft>
                <a:spcPct val="20000"/>
              </a:spcAft>
            </a:pPr>
            <a:r>
              <a:rPr lang="de-DE" sz="2100" b="1" dirty="0">
                <a:latin typeface="Arial" panose="020B0604020202020204" pitchFamily="34" charset="0"/>
                <a:cs typeface="Arial" panose="020B0604020202020204" pitchFamily="34" charset="0"/>
              </a:rPr>
              <a:t>Bachelor (PO 2013, PO 2024): </a:t>
            </a:r>
          </a:p>
          <a:p>
            <a:pPr marL="355600" indent="-355600">
              <a:spcAft>
                <a:spcPct val="20000"/>
              </a:spcAft>
              <a:buFont typeface="Wingdings" pitchFamily="2" charset="2"/>
              <a:buChar char="§"/>
            </a:pPr>
            <a:r>
              <a:rPr lang="de-DE" sz="2100" dirty="0">
                <a:latin typeface="Arial" panose="020B0604020202020204" pitchFamily="34" charset="0"/>
                <a:cs typeface="Arial" panose="020B0604020202020204" pitchFamily="34" charset="0"/>
              </a:rPr>
              <a:t>4. FS:  Medienwirkung bzw. Journalismusforschung / Organisationskommunikation </a:t>
            </a:r>
          </a:p>
          <a:p>
            <a:pPr marL="355600" indent="-355600">
              <a:spcAft>
                <a:spcPct val="20000"/>
              </a:spcAft>
              <a:buFont typeface="Wingdings" pitchFamily="2" charset="2"/>
              <a:buChar char="§"/>
            </a:pPr>
            <a:r>
              <a:rPr lang="de-DE" sz="2100" dirty="0">
                <a:latin typeface="Arial" panose="020B0604020202020204" pitchFamily="34" charset="0"/>
                <a:cs typeface="Arial" panose="020B0604020202020204" pitchFamily="34" charset="0"/>
              </a:rPr>
              <a:t>5. FS:  Medienpraxis bzw. Perspektiven öffentlicher Kommunikation </a:t>
            </a:r>
          </a:p>
          <a:p>
            <a:pPr marL="355600" indent="-355600">
              <a:spcAft>
                <a:spcPct val="20000"/>
              </a:spcAft>
              <a:buFont typeface="Wingdings" pitchFamily="2" charset="2"/>
              <a:buChar char="§"/>
            </a:pPr>
            <a:r>
              <a:rPr lang="de-DE" sz="2100" dirty="0">
                <a:latin typeface="Arial" panose="020B0604020202020204" pitchFamily="34" charset="0"/>
                <a:cs typeface="Arial" panose="020B0604020202020204" pitchFamily="34" charset="0"/>
              </a:rPr>
              <a:t>6. FS:  Bachelorarbeit (mit begleitendem Kolloquium)</a:t>
            </a:r>
          </a:p>
          <a:p>
            <a:pPr>
              <a:spcAft>
                <a:spcPct val="20000"/>
              </a:spcAft>
            </a:pPr>
            <a:r>
              <a:rPr lang="de-DE" sz="2100" b="1" dirty="0">
                <a:latin typeface="Arial" panose="020B0604020202020204" pitchFamily="34" charset="0"/>
                <a:cs typeface="Arial" panose="020B0604020202020204" pitchFamily="34" charset="0"/>
              </a:rPr>
              <a:t>Master (PO 2017): </a:t>
            </a:r>
          </a:p>
          <a:p>
            <a:pPr marL="355600" indent="-355600">
              <a:spcAft>
                <a:spcPct val="20000"/>
              </a:spcAft>
              <a:buFont typeface="Wingdings" pitchFamily="2" charset="2"/>
              <a:buChar char="§"/>
            </a:pPr>
            <a:r>
              <a:rPr lang="de-DE" sz="2100" dirty="0">
                <a:latin typeface="Arial" panose="020B0604020202020204" pitchFamily="34" charset="0"/>
                <a:cs typeface="Arial" panose="020B0604020202020204" pitchFamily="34" charset="0"/>
              </a:rPr>
              <a:t>3. FS: „Strategische Komm“ bzw. „Internationale /vergleichende Kommunikation“ bzw. Tauschmodul PoWi ODER „</a:t>
            </a:r>
            <a:r>
              <a:rPr lang="de-DE" sz="2100" dirty="0" err="1">
                <a:latin typeface="Arial" panose="020B0604020202020204" pitchFamily="34" charset="0"/>
                <a:cs typeface="Arial" panose="020B0604020202020204" pitchFamily="34" charset="0"/>
              </a:rPr>
              <a:t>Orgakomm</a:t>
            </a:r>
            <a:r>
              <a:rPr lang="de-DE" sz="2100" dirty="0">
                <a:latin typeface="Arial" panose="020B0604020202020204" pitchFamily="34" charset="0"/>
                <a:cs typeface="Arial" panose="020B0604020202020204" pitchFamily="34" charset="0"/>
              </a:rPr>
              <a:t>/PR“ bzw. „Aktuelle Herausforderungen“</a:t>
            </a:r>
          </a:p>
          <a:p>
            <a:pPr marL="355600" indent="-355600">
              <a:spcAft>
                <a:spcPct val="20000"/>
              </a:spcAft>
              <a:buFont typeface="Wingdings" pitchFamily="2" charset="2"/>
              <a:buChar char="§"/>
            </a:pPr>
            <a:r>
              <a:rPr lang="de-DE" sz="2100" dirty="0">
                <a:latin typeface="Arial" panose="020B0604020202020204" pitchFamily="34" charset="0"/>
                <a:cs typeface="Arial" panose="020B0604020202020204" pitchFamily="34" charset="0"/>
              </a:rPr>
              <a:t>4. FS: Masterarbeit (+begleitendes Forschungskolloquium)</a:t>
            </a:r>
          </a:p>
          <a:p>
            <a:endParaRPr lang="de-DE" sz="2100" dirty="0">
              <a:latin typeface="Arial" panose="020B0604020202020204" pitchFamily="34" charset="0"/>
              <a:cs typeface="Arial" panose="020B0604020202020204" pitchFamily="34" charset="0"/>
            </a:endParaRPr>
          </a:p>
          <a:p>
            <a:endParaRPr lang="de-DE" sz="21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028DE13E-7C22-0113-6A55-6E662A610175}"/>
              </a:ext>
            </a:extLst>
          </p:cNvPr>
          <p:cNvSpPr>
            <a:spLocks noGrp="1"/>
          </p:cNvSpPr>
          <p:nvPr>
            <p:ph type="sldNum" sz="quarter" idx="12"/>
          </p:nvPr>
        </p:nvSpPr>
        <p:spPr/>
        <p:txBody>
          <a:bodyPr/>
          <a:lstStyle/>
          <a:p>
            <a:fld id="{56F622B2-DCC2-4363-AA1C-8797E3A5E5C2}" type="slidenum">
              <a:rPr lang="de-DE" noProof="0" smtClean="0"/>
              <a:t>5</a:t>
            </a:fld>
            <a:endParaRPr lang="de-DE" noProof="0" dirty="0"/>
          </a:p>
        </p:txBody>
      </p:sp>
    </p:spTree>
    <p:extLst>
      <p:ext uri="{BB962C8B-B14F-4D97-AF65-F5344CB8AC3E}">
        <p14:creationId xmlns:p14="http://schemas.microsoft.com/office/powerpoint/2010/main" val="35698726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7FA81A96-C223-F920-AAE6-636A0376201B}"/>
              </a:ext>
            </a:extLst>
          </p:cNvPr>
          <p:cNvSpPr>
            <a:spLocks noGrp="1" noRot="1" noMove="1" noResize="1" noEditPoints="1" noAdjustHandles="1" noChangeArrowheads="1" noChangeShapeType="1"/>
          </p:cNvSpPr>
          <p:nvPr>
            <p:ph type="sldNum" sz="quarter" idx="12"/>
          </p:nvPr>
        </p:nvSpPr>
        <p:spPr/>
        <p:txBody>
          <a:bodyPr/>
          <a:lstStyle/>
          <a:p>
            <a:fld id="{56F622B2-DCC2-4363-AA1C-8797E3A5E5C2}" type="slidenum">
              <a:rPr lang="de-DE" smtClean="0"/>
              <a:pPr/>
              <a:t>6</a:t>
            </a:fld>
            <a:endParaRPr lang="de-DE" dirty="0"/>
          </a:p>
        </p:txBody>
      </p:sp>
      <p:sp>
        <p:nvSpPr>
          <p:cNvPr id="2" name="Textfeld 1">
            <a:extLst>
              <a:ext uri="{FF2B5EF4-FFF2-40B4-BE49-F238E27FC236}">
                <a16:creationId xmlns:a16="http://schemas.microsoft.com/office/drawing/2014/main" id="{E93E3874-3A1B-7060-2374-4C0E0DCFC7D7}"/>
              </a:ext>
            </a:extLst>
          </p:cNvPr>
          <p:cNvSpPr txBox="1"/>
          <p:nvPr/>
        </p:nvSpPr>
        <p:spPr>
          <a:xfrm>
            <a:off x="11808823" y="5969726"/>
            <a:ext cx="0" cy="0"/>
          </a:xfrm>
          <a:prstGeom prst="rect">
            <a:avLst/>
          </a:prstGeom>
          <a:noFill/>
        </p:spPr>
        <p:txBody>
          <a:bodyPr wrap="none" lIns="0" tIns="0" rIns="0" bIns="0" rtlCol="0">
            <a:normAutofit fontScale="25000" lnSpcReduction="20000"/>
          </a:bodyPr>
          <a:lstStyle/>
          <a:p>
            <a:pPr algn="l"/>
            <a:endParaRPr lang="de-DE" sz="2000" dirty="0" err="1"/>
          </a:p>
        </p:txBody>
      </p:sp>
      <p:sp>
        <p:nvSpPr>
          <p:cNvPr id="12" name="Rectangle 3">
            <a:extLst>
              <a:ext uri="{FF2B5EF4-FFF2-40B4-BE49-F238E27FC236}">
                <a16:creationId xmlns:a16="http://schemas.microsoft.com/office/drawing/2014/main" id="{A54633B8-0046-994F-15EA-CA0E95F9EA57}"/>
              </a:ext>
            </a:extLst>
          </p:cNvPr>
          <p:cNvSpPr txBox="1">
            <a:spLocks noChangeArrowheads="1"/>
          </p:cNvSpPr>
          <p:nvPr/>
        </p:nvSpPr>
        <p:spPr>
          <a:xfrm>
            <a:off x="748754" y="978677"/>
            <a:ext cx="11351097" cy="5165725"/>
          </a:xfrm>
          <a:prstGeom prst="rect">
            <a:avLst/>
          </a:prstGeom>
        </p:spPr>
        <p:txBody>
          <a:bodyPr vert="horz" lIns="0" tIns="0" rIns="0" bIns="0" rtlCol="0">
            <a:normAutofit/>
          </a:bodyPr>
          <a:lstStyle>
            <a:lvl1pPr marL="0" indent="0" algn="l" defTabSz="914400" rtl="0" eaLnBrk="1" latinLnBrk="0" hangingPunct="1">
              <a:lnSpc>
                <a:spcPct val="100000"/>
              </a:lnSpc>
              <a:spcBef>
                <a:spcPts val="500"/>
              </a:spcBef>
              <a:buFontTx/>
              <a:buNone/>
              <a:defRPr sz="2000" kern="1200">
                <a:solidFill>
                  <a:schemeClr val="tx1"/>
                </a:solidFill>
                <a:latin typeface="+mn-lt"/>
                <a:ea typeface="+mn-ea"/>
                <a:cs typeface="+mn-cs"/>
              </a:defRPr>
            </a:lvl1pPr>
            <a:lvl2pPr marL="230400" indent="-2304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2pPr>
            <a:lvl3pPr marL="460800" indent="-2304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6912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4pPr>
            <a:lvl5pPr marL="9216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de-DE" sz="2200" b="1" dirty="0">
                <a:latin typeface="Arial" panose="020B0604020202020204" pitchFamily="34" charset="0"/>
                <a:cs typeface="Arial" panose="020B0604020202020204" pitchFamily="34" charset="0"/>
              </a:rPr>
              <a:t>...für Studierende des Instituts für Publizistik- und Kommunikationswissenschaft</a:t>
            </a:r>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pPr>
              <a:spcAft>
                <a:spcPts val="1200"/>
              </a:spcAft>
            </a:pPr>
            <a:r>
              <a:rPr lang="de-DE" sz="2200" dirty="0">
                <a:latin typeface="Arial" panose="020B0604020202020204" pitchFamily="34" charset="0"/>
                <a:cs typeface="Arial" panose="020B0604020202020204" pitchFamily="34" charset="0"/>
              </a:rPr>
              <a:t>Für das Wintersemester 2025/2026 + Sommersemester 2026:</a:t>
            </a:r>
          </a:p>
          <a:p>
            <a:r>
              <a:rPr lang="de-DE" sz="2200" dirty="0">
                <a:latin typeface="Arial" panose="020B0604020202020204" pitchFamily="34" charset="0"/>
                <a:cs typeface="Arial" panose="020B0604020202020204" pitchFamily="34" charset="0"/>
              </a:rPr>
              <a:t>bis</a:t>
            </a:r>
            <a:r>
              <a:rPr lang="de-DE" sz="2200" b="1" dirty="0">
                <a:latin typeface="Arial" panose="020B0604020202020204" pitchFamily="34" charset="0"/>
                <a:cs typeface="Arial" panose="020B0604020202020204" pitchFamily="34" charset="0"/>
              </a:rPr>
              <a:t> spätestens 31. Januar 2025</a:t>
            </a:r>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a:p>
            <a:pPr>
              <a:spcAft>
                <a:spcPts val="1200"/>
              </a:spcAft>
            </a:pPr>
            <a:endParaRPr lang="de-DE" sz="2200" dirty="0">
              <a:latin typeface="Arial" panose="020B0604020202020204" pitchFamily="34" charset="0"/>
              <a:cs typeface="Arial" panose="020B0604020202020204" pitchFamily="34" charset="0"/>
            </a:endParaRPr>
          </a:p>
          <a:p>
            <a:pPr>
              <a:spcAft>
                <a:spcPts val="1200"/>
              </a:spcAft>
            </a:pPr>
            <a:r>
              <a:rPr lang="de-DE" sz="2200" dirty="0">
                <a:latin typeface="Arial" panose="020B0604020202020204" pitchFamily="34" charset="0"/>
                <a:cs typeface="Arial" panose="020B0604020202020204" pitchFamily="34" charset="0"/>
              </a:rPr>
              <a:t>Für noch freie Plätze des Sommersemesters 2026:</a:t>
            </a:r>
          </a:p>
          <a:p>
            <a:r>
              <a:rPr lang="de-DE" sz="2200" dirty="0">
                <a:latin typeface="Arial" panose="020B0604020202020204" pitchFamily="34" charset="0"/>
                <a:cs typeface="Arial" panose="020B0604020202020204" pitchFamily="34" charset="0"/>
              </a:rPr>
              <a:t>Zwischen 1. bis</a:t>
            </a:r>
            <a:r>
              <a:rPr lang="de-DE" sz="2200" b="1" dirty="0">
                <a:latin typeface="Arial" panose="020B0604020202020204" pitchFamily="34" charset="0"/>
                <a:cs typeface="Arial" panose="020B0604020202020204" pitchFamily="34" charset="0"/>
              </a:rPr>
              <a:t> spätestens 15. Mai 2025</a:t>
            </a:r>
            <a:endParaRPr lang="de-DE" sz="2200" b="1" u="sng" dirty="0">
              <a:latin typeface="Arial" panose="020B0604020202020204" pitchFamily="34" charset="0"/>
              <a:cs typeface="Arial" panose="020B0604020202020204" pitchFamily="34" charset="0"/>
            </a:endParaRPr>
          </a:p>
          <a:p>
            <a:endParaRPr lang="de-DE" sz="2200" dirty="0">
              <a:solidFill>
                <a:srgbClr val="000000"/>
              </a:solidFill>
              <a:latin typeface="Arial" panose="020B0604020202020204" pitchFamily="34" charset="0"/>
              <a:cs typeface="Arial" panose="020B0604020202020204" pitchFamily="34" charset="0"/>
            </a:endParaRPr>
          </a:p>
        </p:txBody>
      </p:sp>
      <p:pic>
        <p:nvPicPr>
          <p:cNvPr id="13" name="Picture 5">
            <a:extLst>
              <a:ext uri="{FF2B5EF4-FFF2-40B4-BE49-F238E27FC236}">
                <a16:creationId xmlns:a16="http://schemas.microsoft.com/office/drawing/2014/main" id="{D8DE9E31-12C9-AAC1-1FF9-8B192AC718E5}"/>
              </a:ext>
            </a:extLst>
          </p:cNvPr>
          <p:cNvPicPr>
            <a:picLocks noChangeAspect="1" noChangeArrowheads="1"/>
          </p:cNvPicPr>
          <p:nvPr/>
        </p:nvPicPr>
        <p:blipFill>
          <a:blip r:embed="rId2"/>
          <a:srcRect/>
          <a:stretch>
            <a:fillRect/>
          </a:stretch>
        </p:blipFill>
        <p:spPr bwMode="auto">
          <a:xfrm>
            <a:off x="7595531" y="3399015"/>
            <a:ext cx="3847715" cy="1523054"/>
          </a:xfrm>
          <a:prstGeom prst="rect">
            <a:avLst/>
          </a:prstGeom>
          <a:noFill/>
          <a:ln w="9525">
            <a:noFill/>
            <a:miter lim="800000"/>
            <a:headEnd/>
            <a:tailEnd/>
          </a:ln>
          <a:effectLst/>
        </p:spPr>
      </p:pic>
      <p:sp>
        <p:nvSpPr>
          <p:cNvPr id="5" name="Titel 4">
            <a:extLst>
              <a:ext uri="{FF2B5EF4-FFF2-40B4-BE49-F238E27FC236}">
                <a16:creationId xmlns:a16="http://schemas.microsoft.com/office/drawing/2014/main" id="{984AF74C-A377-389C-0C0A-685A15D4824F}"/>
              </a:ext>
            </a:extLst>
          </p:cNvPr>
          <p:cNvSpPr>
            <a:spLocks noGrp="1"/>
          </p:cNvSpPr>
          <p:nvPr>
            <p:ph type="title"/>
          </p:nvPr>
        </p:nvSpPr>
        <p:spPr>
          <a:xfrm>
            <a:off x="748754" y="276513"/>
            <a:ext cx="11256962" cy="1404328"/>
          </a:xfrm>
        </p:spPr>
        <p:txBody>
          <a:bodyPr/>
          <a:lstStyle/>
          <a:p>
            <a:r>
              <a:rPr lang="de-DE" sz="3600" dirty="0"/>
              <a:t>Erasmus: Bewerbungsfristen</a:t>
            </a:r>
          </a:p>
        </p:txBody>
      </p:sp>
      <p:sp>
        <p:nvSpPr>
          <p:cNvPr id="3" name="Textfeld 2">
            <a:extLst>
              <a:ext uri="{FF2B5EF4-FFF2-40B4-BE49-F238E27FC236}">
                <a16:creationId xmlns:a16="http://schemas.microsoft.com/office/drawing/2014/main" id="{A1CE8514-6187-38C3-74CC-8ECBE66DA5CF}"/>
              </a:ext>
            </a:extLst>
          </p:cNvPr>
          <p:cNvSpPr txBox="1"/>
          <p:nvPr/>
        </p:nvSpPr>
        <p:spPr>
          <a:xfrm>
            <a:off x="9224682" y="5862918"/>
            <a:ext cx="0" cy="0"/>
          </a:xfrm>
          <a:prstGeom prst="rect">
            <a:avLst/>
          </a:prstGeom>
          <a:noFill/>
        </p:spPr>
        <p:txBody>
          <a:bodyPr wrap="none" lIns="0" tIns="0" rIns="0" bIns="0" rtlCol="0">
            <a:normAutofit fontScale="25000" lnSpcReduction="20000"/>
          </a:bodyPr>
          <a:lstStyle/>
          <a:p>
            <a:pPr algn="l"/>
            <a:endParaRPr lang="de-DE" sz="2000" dirty="0" err="1"/>
          </a:p>
        </p:txBody>
      </p:sp>
      <p:cxnSp>
        <p:nvCxnSpPr>
          <p:cNvPr id="4" name="Gerade Verbindung 2">
            <a:extLst>
              <a:ext uri="{FF2B5EF4-FFF2-40B4-BE49-F238E27FC236}">
                <a16:creationId xmlns:a16="http://schemas.microsoft.com/office/drawing/2014/main" id="{FBAA258A-A3BB-9DCE-B6D1-EE326D510764}"/>
              </a:ext>
            </a:extLst>
          </p:cNvPr>
          <p:cNvCxnSpPr>
            <a:cxnSpLocks/>
          </p:cNvCxnSpPr>
          <p:nvPr/>
        </p:nvCxnSpPr>
        <p:spPr bwMode="auto">
          <a:xfrm>
            <a:off x="748754" y="3455670"/>
            <a:ext cx="661724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4174805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9358A5-2834-A113-8489-D03292DA0F7D}"/>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4C4A515B-926B-454F-7E8B-DB83F8355A6A}"/>
              </a:ext>
            </a:extLst>
          </p:cNvPr>
          <p:cNvSpPr>
            <a:spLocks noGrp="1"/>
          </p:cNvSpPr>
          <p:nvPr>
            <p:ph type="title"/>
          </p:nvPr>
        </p:nvSpPr>
        <p:spPr>
          <a:xfrm>
            <a:off x="756422" y="312688"/>
            <a:ext cx="11256962" cy="1404328"/>
          </a:xfrm>
        </p:spPr>
        <p:txBody>
          <a:bodyPr/>
          <a:lstStyle/>
          <a:p>
            <a:r>
              <a:rPr lang="de-DE" sz="3600" dirty="0"/>
              <a:t>Erasmus: Bewerbungsunterlagen</a:t>
            </a:r>
          </a:p>
        </p:txBody>
      </p:sp>
      <p:sp>
        <p:nvSpPr>
          <p:cNvPr id="3" name="Inhaltsplatzhalter 2">
            <a:extLst>
              <a:ext uri="{FF2B5EF4-FFF2-40B4-BE49-F238E27FC236}">
                <a16:creationId xmlns:a16="http://schemas.microsoft.com/office/drawing/2014/main" id="{34B8BFA5-56BF-A048-F595-C7D527EA679E}"/>
              </a:ext>
            </a:extLst>
          </p:cNvPr>
          <p:cNvSpPr>
            <a:spLocks noGrp="1"/>
          </p:cNvSpPr>
          <p:nvPr>
            <p:ph idx="1"/>
          </p:nvPr>
        </p:nvSpPr>
        <p:spPr>
          <a:xfrm>
            <a:off x="726258" y="1100581"/>
            <a:ext cx="10709320" cy="4742567"/>
          </a:xfrm>
        </p:spPr>
        <p:txBody>
          <a:bodyPr>
            <a:normAutofit/>
          </a:bodyPr>
          <a:lstStyle/>
          <a:p>
            <a:pPr marL="342900" indent="-342900">
              <a:buFont typeface="Wingdings" panose="05000000000000000000" pitchFamily="2" charset="2"/>
              <a:buChar char="§"/>
            </a:pPr>
            <a:r>
              <a:rPr lang="de-DE" sz="2200" dirty="0">
                <a:latin typeface="Arial" panose="020B0604020202020204" pitchFamily="34" charset="0"/>
                <a:cs typeface="Arial" panose="020B0604020202020204" pitchFamily="34" charset="0"/>
              </a:rPr>
              <a:t>Online-Bewerbung über </a:t>
            </a:r>
            <a:r>
              <a:rPr lang="de-DE" sz="2200" dirty="0" err="1">
                <a:latin typeface="Arial" panose="020B0604020202020204" pitchFamily="34" charset="0"/>
                <a:cs typeface="Arial" panose="020B0604020202020204" pitchFamily="34" charset="0"/>
              </a:rPr>
              <a:t>MoveOn</a:t>
            </a:r>
            <a:r>
              <a:rPr lang="de-DE" sz="2200" dirty="0">
                <a:latin typeface="Arial" panose="020B0604020202020204" pitchFamily="34" charset="0"/>
                <a:cs typeface="Arial" panose="020B0604020202020204" pitchFamily="34" charset="0"/>
              </a:rPr>
              <a:t> </a:t>
            </a:r>
          </a:p>
          <a:p>
            <a:r>
              <a:rPr lang="de-DE" sz="2200" dirty="0">
                <a:latin typeface="Arial" panose="020B0604020202020204" pitchFamily="34" charset="0"/>
                <a:cs typeface="Arial" panose="020B0604020202020204" pitchFamily="34" charset="0"/>
                <a:hlinkClick r:id="rId3"/>
              </a:rPr>
              <a:t>https://fuberlin.moveon4.de/form/6731045d21961d932402ede4/deu</a:t>
            </a:r>
            <a:endParaRPr lang="de-DE" sz="2200" dirty="0">
              <a:latin typeface="Arial" panose="020B0604020202020204" pitchFamily="34" charset="0"/>
              <a:cs typeface="Arial" panose="020B0604020202020204" pitchFamily="34" charset="0"/>
            </a:endParaRPr>
          </a:p>
          <a:p>
            <a:r>
              <a:rPr lang="de-DE" sz="2200" dirty="0">
                <a:latin typeface="Arial" panose="020B0604020202020204" pitchFamily="34" charset="0"/>
                <a:cs typeface="Arial" panose="020B0604020202020204" pitchFamily="34" charset="0"/>
                <a:sym typeface="Wingdings" pitchFamily="2" charset="2"/>
              </a:rPr>
              <a:t> absenden! und als </a:t>
            </a:r>
            <a:r>
              <a:rPr lang="de-DE" sz="2200" dirty="0" err="1">
                <a:latin typeface="Arial" panose="020B0604020202020204" pitchFamily="34" charset="0"/>
                <a:cs typeface="Arial" panose="020B0604020202020204" pitchFamily="34" charset="0"/>
                <a:sym typeface="Wingdings" pitchFamily="2" charset="2"/>
              </a:rPr>
              <a:t>pdf</a:t>
            </a:r>
            <a:r>
              <a:rPr lang="de-DE" sz="2200" dirty="0">
                <a:latin typeface="Arial" panose="020B0604020202020204" pitchFamily="34" charset="0"/>
                <a:cs typeface="Arial" panose="020B0604020202020204" pitchFamily="34" charset="0"/>
                <a:sym typeface="Wingdings" pitchFamily="2" charset="2"/>
              </a:rPr>
              <a:t>-Dokument einreichen</a:t>
            </a:r>
          </a:p>
          <a:p>
            <a:pPr marL="355600" indent="-355600">
              <a:spcAft>
                <a:spcPct val="20000"/>
              </a:spcAft>
              <a:buFont typeface="Wingdings" pitchFamily="2" charset="2"/>
              <a:buChar char="§"/>
            </a:pPr>
            <a:r>
              <a:rPr lang="de-DE" sz="2200" dirty="0">
                <a:latin typeface="Arial" panose="020B0604020202020204" pitchFamily="34" charset="0"/>
                <a:cs typeface="Arial" panose="020B0604020202020204" pitchFamily="34" charset="0"/>
              </a:rPr>
              <a:t>Tabellarischer Lebenslauf mit Bild</a:t>
            </a:r>
          </a:p>
          <a:p>
            <a:pPr marL="355600" indent="-355600">
              <a:buFont typeface="Wingdings" pitchFamily="2" charset="2"/>
              <a:buChar char="§"/>
            </a:pPr>
            <a:r>
              <a:rPr lang="de-DE" sz="2200" dirty="0">
                <a:latin typeface="Arial" panose="020B0604020202020204" pitchFamily="34" charset="0"/>
                <a:cs typeface="Arial" panose="020B0604020202020204" pitchFamily="34" charset="0"/>
              </a:rPr>
              <a:t>Immatrikulationsbescheinigung mit Angabe des Studiengangs</a:t>
            </a:r>
          </a:p>
          <a:p>
            <a:pPr marL="355600" indent="-355600">
              <a:buFont typeface="Wingdings" pitchFamily="2" charset="2"/>
              <a:buChar char="§"/>
            </a:pPr>
            <a:r>
              <a:rPr lang="de-DE" sz="2200" dirty="0">
                <a:latin typeface="Arial" panose="020B0604020202020204" pitchFamily="34" charset="0"/>
                <a:cs typeface="Arial" panose="020B0604020202020204" pitchFamily="34" charset="0"/>
              </a:rPr>
              <a:t>Übersicht über das bisherige Studium (Campus-Management)</a:t>
            </a:r>
          </a:p>
          <a:p>
            <a:pPr marL="355600" indent="-355600">
              <a:buFont typeface="Wingdings" pitchFamily="2" charset="2"/>
              <a:buChar char="§"/>
            </a:pPr>
            <a:r>
              <a:rPr lang="de-DE" sz="2200" dirty="0">
                <a:latin typeface="Arial" panose="020B0604020202020204" pitchFamily="34" charset="0"/>
                <a:cs typeface="Arial" panose="020B0604020202020204" pitchFamily="34" charset="0"/>
              </a:rPr>
              <a:t>Kopie des Abiturzeugnisses (bei Master: + BA-Zeugnis)</a:t>
            </a:r>
          </a:p>
          <a:p>
            <a:pPr marL="355600" indent="-355600">
              <a:buFont typeface="Wingdings" pitchFamily="2" charset="2"/>
              <a:buChar char="§"/>
            </a:pPr>
            <a:r>
              <a:rPr lang="de-DE" sz="2200" dirty="0">
                <a:latin typeface="Arial" panose="020B0604020202020204" pitchFamily="34" charset="0"/>
                <a:cs typeface="Arial" panose="020B0604020202020204" pitchFamily="34" charset="0"/>
              </a:rPr>
              <a:t>Sprachnachweis für die jeweilige Unterrichtssprache </a:t>
            </a:r>
          </a:p>
          <a:p>
            <a:pPr marL="355600" indent="-355600">
              <a:buFont typeface="Wingdings" pitchFamily="2" charset="2"/>
              <a:buChar char="§"/>
            </a:pPr>
            <a:r>
              <a:rPr lang="de-DE" sz="2200" dirty="0">
                <a:latin typeface="Arial" panose="020B0604020202020204" pitchFamily="34" charset="0"/>
                <a:cs typeface="Arial" panose="020B0604020202020204" pitchFamily="34" charset="0"/>
              </a:rPr>
              <a:t>Motivationsschreiben </a:t>
            </a:r>
            <a:r>
              <a:rPr lang="de-DE" sz="2200" b="1" i="1" dirty="0">
                <a:latin typeface="Arial" panose="020B0604020202020204" pitchFamily="34" charset="0"/>
                <a:cs typeface="Arial" panose="020B0604020202020204" pitchFamily="34" charset="0"/>
              </a:rPr>
              <a:t>für die erste Präferenz </a:t>
            </a:r>
            <a:r>
              <a:rPr lang="de-DE" sz="2200" dirty="0">
                <a:latin typeface="Arial" panose="020B0604020202020204" pitchFamily="34" charset="0"/>
                <a:cs typeface="Arial" panose="020B0604020202020204" pitchFamily="34" charset="0"/>
              </a:rPr>
              <a:t>(2-3 Seiten), in deutsch + in der Unterrichtssprache der gewünschten Universität</a:t>
            </a:r>
          </a:p>
          <a:p>
            <a:pPr marL="355600" indent="-355600"/>
            <a:r>
              <a:rPr lang="de-DE" sz="2200" dirty="0">
                <a:latin typeface="Arial" panose="020B0604020202020204" pitchFamily="34" charset="0"/>
                <a:cs typeface="Arial" panose="020B0604020202020204" pitchFamily="34" charset="0"/>
              </a:rPr>
              <a:t>Digital einreichen bei: Prof. Dr. Carola Richter (Erasmus-Koordinatorin am </a:t>
            </a:r>
            <a:r>
              <a:rPr lang="de-DE" sz="2200" dirty="0" err="1">
                <a:latin typeface="Arial" panose="020B0604020202020204" pitchFamily="34" charset="0"/>
                <a:cs typeface="Arial" panose="020B0604020202020204" pitchFamily="34" charset="0"/>
              </a:rPr>
              <a:t>IfPuK</a:t>
            </a:r>
            <a:r>
              <a:rPr lang="de-DE" sz="2200" dirty="0">
                <a:latin typeface="Arial" panose="020B0604020202020204" pitchFamily="34" charset="0"/>
                <a:cs typeface="Arial" panose="020B0604020202020204" pitchFamily="34" charset="0"/>
              </a:rPr>
              <a:t>) als 1 Sammel-PDF über </a:t>
            </a:r>
            <a:r>
              <a:rPr lang="de-DE" sz="2200" dirty="0">
                <a:latin typeface="Arial" panose="020B0604020202020204" pitchFamily="34" charset="0"/>
                <a:cs typeface="Arial" panose="020B0604020202020204" pitchFamily="34" charset="0"/>
                <a:hlinkClick r:id="rId4"/>
              </a:rPr>
              <a:t>erasmus@kommwiss.fu-berlin.de</a:t>
            </a:r>
            <a:r>
              <a:rPr lang="de-DE" sz="2200" dirty="0">
                <a:latin typeface="Arial" panose="020B0604020202020204" pitchFamily="34" charset="0"/>
                <a:cs typeface="Arial" panose="020B0604020202020204" pitchFamily="34" charset="0"/>
              </a:rPr>
              <a:t> </a:t>
            </a:r>
          </a:p>
          <a:p>
            <a:endParaRPr lang="de-DE" sz="2200" dirty="0">
              <a:latin typeface="Arial" panose="020B0604020202020204" pitchFamily="34" charset="0"/>
              <a:cs typeface="Arial" panose="020B0604020202020204" pitchFamily="34" charset="0"/>
            </a:endParaRP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709E544C-4025-E288-108D-E6C9D44963DB}"/>
              </a:ext>
            </a:extLst>
          </p:cNvPr>
          <p:cNvSpPr>
            <a:spLocks noGrp="1"/>
          </p:cNvSpPr>
          <p:nvPr>
            <p:ph type="sldNum" sz="quarter" idx="12"/>
          </p:nvPr>
        </p:nvSpPr>
        <p:spPr/>
        <p:txBody>
          <a:bodyPr/>
          <a:lstStyle/>
          <a:p>
            <a:fld id="{56F622B2-DCC2-4363-AA1C-8797E3A5E5C2}" type="slidenum">
              <a:rPr lang="de-DE" noProof="0" smtClean="0"/>
              <a:t>7</a:t>
            </a:fld>
            <a:endParaRPr lang="de-DE" noProof="0" dirty="0"/>
          </a:p>
        </p:txBody>
      </p:sp>
      <p:sp>
        <p:nvSpPr>
          <p:cNvPr id="7" name="Textfeld 6">
            <a:extLst>
              <a:ext uri="{FF2B5EF4-FFF2-40B4-BE49-F238E27FC236}">
                <a16:creationId xmlns:a16="http://schemas.microsoft.com/office/drawing/2014/main" id="{4A216840-D5F2-A063-3B35-BD81E0D7E3F3}"/>
              </a:ext>
            </a:extLst>
          </p:cNvPr>
          <p:cNvSpPr txBox="1"/>
          <p:nvPr/>
        </p:nvSpPr>
        <p:spPr>
          <a:xfrm>
            <a:off x="10945906" y="5190565"/>
            <a:ext cx="0" cy="0"/>
          </a:xfrm>
          <a:prstGeom prst="rect">
            <a:avLst/>
          </a:prstGeom>
          <a:noFill/>
        </p:spPr>
        <p:txBody>
          <a:bodyPr wrap="none" lIns="0" tIns="0" rIns="0" bIns="0" rtlCol="0">
            <a:normAutofit fontScale="25000" lnSpcReduction="20000"/>
          </a:bodyPr>
          <a:lstStyle/>
          <a:p>
            <a:pPr algn="l"/>
            <a:endParaRPr lang="de-DE" sz="2000" dirty="0" err="1"/>
          </a:p>
        </p:txBody>
      </p:sp>
    </p:spTree>
    <p:extLst>
      <p:ext uri="{BB962C8B-B14F-4D97-AF65-F5344CB8AC3E}">
        <p14:creationId xmlns:p14="http://schemas.microsoft.com/office/powerpoint/2010/main" val="1750343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E7AE87-3CCE-F982-C1E4-B54A226D6037}"/>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C1DC2D43-974A-89C6-A069-235C94EDC65C}"/>
              </a:ext>
            </a:extLst>
          </p:cNvPr>
          <p:cNvSpPr>
            <a:spLocks noGrp="1"/>
          </p:cNvSpPr>
          <p:nvPr>
            <p:ph type="title"/>
          </p:nvPr>
        </p:nvSpPr>
        <p:spPr>
          <a:xfrm>
            <a:off x="756422" y="312688"/>
            <a:ext cx="11256962" cy="1404328"/>
          </a:xfrm>
        </p:spPr>
        <p:txBody>
          <a:bodyPr/>
          <a:lstStyle/>
          <a:p>
            <a:r>
              <a:rPr lang="de-DE" sz="3600" dirty="0"/>
              <a:t>Erasmus: Auswahlkriterien (Rangfolge)</a:t>
            </a:r>
          </a:p>
        </p:txBody>
      </p:sp>
      <p:sp>
        <p:nvSpPr>
          <p:cNvPr id="3" name="Inhaltsplatzhalter 2">
            <a:extLst>
              <a:ext uri="{FF2B5EF4-FFF2-40B4-BE49-F238E27FC236}">
                <a16:creationId xmlns:a16="http://schemas.microsoft.com/office/drawing/2014/main" id="{A2475EFB-915D-303E-D2D6-8C87A4571633}"/>
              </a:ext>
            </a:extLst>
          </p:cNvPr>
          <p:cNvSpPr>
            <a:spLocks noGrp="1"/>
          </p:cNvSpPr>
          <p:nvPr>
            <p:ph idx="1"/>
          </p:nvPr>
        </p:nvSpPr>
        <p:spPr>
          <a:xfrm>
            <a:off x="726258" y="1100581"/>
            <a:ext cx="10709320" cy="4742567"/>
          </a:xfrm>
        </p:spPr>
        <p:txBody>
          <a:bodyPr>
            <a:normAutofit/>
          </a:bodyPr>
          <a:lstStyle/>
          <a:p>
            <a:pPr marL="457200" indent="-457200">
              <a:spcAft>
                <a:spcPct val="20000"/>
              </a:spcAft>
              <a:buFont typeface="+mj-lt"/>
              <a:buAutoNum type="arabicPeriod"/>
            </a:pPr>
            <a:r>
              <a:rPr lang="de-DE" sz="2200" dirty="0">
                <a:latin typeface="Arial" panose="020B0604020202020204" pitchFamily="34" charset="0"/>
                <a:cs typeface="Arial" panose="020B0604020202020204" pitchFamily="34" charset="0"/>
              </a:rPr>
              <a:t>Qualität des Motivationsschreibens (Kenntnis des Programms an der Partneruniversität? Wie ist das Studienvorhaben mit den eigenen Studienschwerpunkten kompatibel? Sind die Herausforderungen des Auslandsstudiums bewusst und wie wird damit umgegangen?)</a:t>
            </a:r>
          </a:p>
          <a:p>
            <a:pPr marL="457200" indent="-457200">
              <a:spcAft>
                <a:spcPct val="20000"/>
              </a:spcAft>
              <a:buFont typeface="+mj-lt"/>
              <a:buAutoNum type="arabicPeriod"/>
            </a:pPr>
            <a:r>
              <a:rPr lang="de-DE" sz="2200" dirty="0">
                <a:latin typeface="Arial" panose="020B0604020202020204" pitchFamily="34" charset="0"/>
                <a:cs typeface="Arial" panose="020B0604020202020204" pitchFamily="34" charset="0"/>
              </a:rPr>
              <a:t>Individuelle Studienleistungen (bisherige Noten und Umfang der absolvierten Module)</a:t>
            </a:r>
          </a:p>
          <a:p>
            <a:pPr marL="457200" indent="-457200">
              <a:spcAft>
                <a:spcPct val="20000"/>
              </a:spcAft>
              <a:buFont typeface="+mj-lt"/>
              <a:buAutoNum type="arabicPeriod"/>
            </a:pPr>
            <a:r>
              <a:rPr lang="de-DE" sz="2200" dirty="0">
                <a:latin typeface="Arial" panose="020B0604020202020204" pitchFamily="34" charset="0"/>
                <a:cs typeface="Arial" panose="020B0604020202020204" pitchFamily="34" charset="0"/>
              </a:rPr>
              <a:t>Sprachkompetenz (Niveau, Bereitschaft zum Lernen)</a:t>
            </a:r>
          </a:p>
          <a:p>
            <a:pPr marL="457200" indent="-457200">
              <a:spcAft>
                <a:spcPct val="20000"/>
              </a:spcAft>
              <a:buFont typeface="+mj-lt"/>
              <a:buAutoNum type="arabicPeriod"/>
            </a:pPr>
            <a:r>
              <a:rPr lang="de-DE" sz="2200" dirty="0">
                <a:latin typeface="Arial" panose="020B0604020202020204" pitchFamily="34" charset="0"/>
                <a:cs typeface="Arial" panose="020B0604020202020204" pitchFamily="34" charset="0"/>
              </a:rPr>
              <a:t>Engagement am Fachbereich / soziales Engagement</a:t>
            </a:r>
          </a:p>
          <a:p>
            <a:endParaRPr lang="de-DE" sz="22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3C004B87-AECD-E708-03BB-32F83FB594D7}"/>
              </a:ext>
            </a:extLst>
          </p:cNvPr>
          <p:cNvSpPr>
            <a:spLocks noGrp="1"/>
          </p:cNvSpPr>
          <p:nvPr>
            <p:ph type="sldNum" sz="quarter" idx="12"/>
          </p:nvPr>
        </p:nvSpPr>
        <p:spPr/>
        <p:txBody>
          <a:bodyPr/>
          <a:lstStyle/>
          <a:p>
            <a:fld id="{56F622B2-DCC2-4363-AA1C-8797E3A5E5C2}" type="slidenum">
              <a:rPr lang="de-DE" noProof="0" smtClean="0"/>
              <a:t>8</a:t>
            </a:fld>
            <a:endParaRPr lang="de-DE" noProof="0" dirty="0"/>
          </a:p>
        </p:txBody>
      </p:sp>
      <p:sp>
        <p:nvSpPr>
          <p:cNvPr id="7" name="Textfeld 6">
            <a:extLst>
              <a:ext uri="{FF2B5EF4-FFF2-40B4-BE49-F238E27FC236}">
                <a16:creationId xmlns:a16="http://schemas.microsoft.com/office/drawing/2014/main" id="{ED9E768B-E57C-1A04-FDCA-00BF83137148}"/>
              </a:ext>
            </a:extLst>
          </p:cNvPr>
          <p:cNvSpPr txBox="1"/>
          <p:nvPr/>
        </p:nvSpPr>
        <p:spPr>
          <a:xfrm>
            <a:off x="10945906" y="5190565"/>
            <a:ext cx="0" cy="0"/>
          </a:xfrm>
          <a:prstGeom prst="rect">
            <a:avLst/>
          </a:prstGeom>
          <a:noFill/>
        </p:spPr>
        <p:txBody>
          <a:bodyPr wrap="none" lIns="0" tIns="0" rIns="0" bIns="0" rtlCol="0">
            <a:normAutofit fontScale="25000" lnSpcReduction="20000"/>
          </a:bodyPr>
          <a:lstStyle/>
          <a:p>
            <a:pPr algn="l"/>
            <a:endParaRPr lang="de-DE" sz="2000" dirty="0" err="1"/>
          </a:p>
        </p:txBody>
      </p:sp>
      <p:pic>
        <p:nvPicPr>
          <p:cNvPr id="6" name="Picture 5">
            <a:extLst>
              <a:ext uri="{FF2B5EF4-FFF2-40B4-BE49-F238E27FC236}">
                <a16:creationId xmlns:a16="http://schemas.microsoft.com/office/drawing/2014/main" id="{7A262402-1CAF-4C50-6BCC-97ED57A9B76D}"/>
              </a:ext>
            </a:extLst>
          </p:cNvPr>
          <p:cNvPicPr>
            <a:picLocks noChangeAspect="1" noChangeArrowheads="1"/>
          </p:cNvPicPr>
          <p:nvPr/>
        </p:nvPicPr>
        <p:blipFill>
          <a:blip r:embed="rId3"/>
          <a:srcRect/>
          <a:stretch>
            <a:fillRect/>
          </a:stretch>
        </p:blipFill>
        <p:spPr bwMode="auto">
          <a:xfrm>
            <a:off x="4272198" y="4711786"/>
            <a:ext cx="3647603" cy="1404327"/>
          </a:xfrm>
          <a:prstGeom prst="rect">
            <a:avLst/>
          </a:prstGeom>
          <a:noFill/>
          <a:ln w="9525">
            <a:noFill/>
            <a:miter lim="800000"/>
            <a:headEnd/>
            <a:tailEnd/>
          </a:ln>
          <a:effectLst/>
        </p:spPr>
      </p:pic>
    </p:spTree>
    <p:extLst>
      <p:ext uri="{BB962C8B-B14F-4D97-AF65-F5344CB8AC3E}">
        <p14:creationId xmlns:p14="http://schemas.microsoft.com/office/powerpoint/2010/main" val="3888810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4B1BA-A859-FBDB-D7FC-B28BB78AC2DC}"/>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5B4046A6-86EB-5FF8-3F04-E1DF9B5322FD}"/>
              </a:ext>
            </a:extLst>
          </p:cNvPr>
          <p:cNvSpPr>
            <a:spLocks noGrp="1"/>
          </p:cNvSpPr>
          <p:nvPr>
            <p:ph type="title"/>
          </p:nvPr>
        </p:nvSpPr>
        <p:spPr>
          <a:xfrm>
            <a:off x="756422" y="312688"/>
            <a:ext cx="11256962" cy="1404328"/>
          </a:xfrm>
        </p:spPr>
        <p:txBody>
          <a:bodyPr/>
          <a:lstStyle/>
          <a:p>
            <a:r>
              <a:rPr lang="de-DE" sz="3600" dirty="0"/>
              <a:t>Sprachtests des Sprachenzentrums</a:t>
            </a:r>
          </a:p>
        </p:txBody>
      </p:sp>
      <p:sp>
        <p:nvSpPr>
          <p:cNvPr id="3" name="Inhaltsplatzhalter 2">
            <a:extLst>
              <a:ext uri="{FF2B5EF4-FFF2-40B4-BE49-F238E27FC236}">
                <a16:creationId xmlns:a16="http://schemas.microsoft.com/office/drawing/2014/main" id="{66E2ADEF-09E8-32D0-5D0E-4F0A1424B31E}"/>
              </a:ext>
            </a:extLst>
          </p:cNvPr>
          <p:cNvSpPr>
            <a:spLocks noGrp="1"/>
          </p:cNvSpPr>
          <p:nvPr>
            <p:ph idx="1"/>
          </p:nvPr>
        </p:nvSpPr>
        <p:spPr>
          <a:xfrm>
            <a:off x="726258" y="1100581"/>
            <a:ext cx="10709320" cy="4742567"/>
          </a:xfrm>
        </p:spPr>
        <p:txBody>
          <a:bodyPr>
            <a:noAutofit/>
          </a:bodyPr>
          <a:lstStyle/>
          <a:p>
            <a:pPr>
              <a:spcAft>
                <a:spcPts val="1200"/>
              </a:spcAft>
            </a:pPr>
            <a:r>
              <a:rPr lang="de-DE" sz="1700" dirty="0">
                <a:solidFill>
                  <a:srgbClr val="FF3300"/>
                </a:solidFill>
                <a:latin typeface="Arial" panose="020B0604020202020204" pitchFamily="34" charset="0"/>
                <a:cs typeface="Arial" panose="020B0604020202020204" pitchFamily="34" charset="0"/>
              </a:rPr>
              <a:t>Englisch</a:t>
            </a:r>
            <a:r>
              <a:rPr lang="de-DE" sz="1700" dirty="0">
                <a:latin typeface="Arial" panose="020B0604020202020204" pitchFamily="34" charset="0"/>
                <a:cs typeface="Arial" panose="020B0604020202020204" pitchFamily="34" charset="0"/>
              </a:rPr>
              <a:t>:</a:t>
            </a:r>
            <a:r>
              <a:rPr lang="de-DE" sz="1700" b="1" i="1" dirty="0">
                <a:latin typeface="Arial" panose="020B0604020202020204" pitchFamily="34" charset="0"/>
                <a:cs typeface="Arial" panose="020B0604020202020204" pitchFamily="34" charset="0"/>
              </a:rPr>
              <a:t> </a:t>
            </a:r>
            <a:r>
              <a:rPr lang="de-DE" sz="1700" dirty="0">
                <a:latin typeface="Arial" panose="020B0604020202020204" pitchFamily="34" charset="0"/>
                <a:cs typeface="Arial" panose="020B0604020202020204" pitchFamily="34" charset="0"/>
              </a:rPr>
              <a:t>Die Termine werden durch </a:t>
            </a:r>
            <a:r>
              <a:rPr lang="de-DE" sz="1700" dirty="0" err="1">
                <a:latin typeface="Arial" panose="020B0604020202020204" pitchFamily="34" charset="0"/>
                <a:cs typeface="Arial" panose="020B0604020202020204" pitchFamily="34" charset="0"/>
              </a:rPr>
              <a:t>dasSekretariat</a:t>
            </a:r>
            <a:r>
              <a:rPr lang="de-DE" sz="1700" dirty="0">
                <a:latin typeface="Arial" panose="020B0604020202020204" pitchFamily="34" charset="0"/>
                <a:cs typeface="Arial" panose="020B0604020202020204" pitchFamily="34" charset="0"/>
              </a:rPr>
              <a:t> des Sprachenzentrumsvergeben. Studierende sollen sich bitte so bald wie möglich sowie rechtzeitig vor Ablauf der Bewerbungsfrist mit Angabe der spätesten Abgabe-bzw. Nachreichfrist für das Sprachzeugnis telefonisch innerhalb der Sprechzeiten (Di &amp; Mi 10:30-13:30 Uhr, Tel.: 030/83854504) an das Sekretariat wenden oder per E-Mail (</a:t>
            </a:r>
            <a:r>
              <a:rPr lang="de-DE" sz="1700" dirty="0">
                <a:latin typeface="Arial" panose="020B0604020202020204" pitchFamily="34" charset="0"/>
                <a:cs typeface="Arial" panose="020B0604020202020204" pitchFamily="34" charset="0"/>
                <a:hlinkClick r:id="rId3"/>
              </a:rPr>
              <a:t>sprachenzentrum@fu-berlin.de</a:t>
            </a:r>
            <a:r>
              <a:rPr lang="de-DE" sz="1700" dirty="0">
                <a:latin typeface="Arial" panose="020B0604020202020204" pitchFamily="34" charset="0"/>
                <a:cs typeface="Arial" panose="020B0604020202020204" pitchFamily="34" charset="0"/>
              </a:rPr>
              <a:t>).</a:t>
            </a:r>
          </a:p>
          <a:p>
            <a:pPr>
              <a:spcAft>
                <a:spcPts val="1200"/>
              </a:spcAft>
            </a:pPr>
            <a:r>
              <a:rPr lang="de-DE" sz="1700" dirty="0">
                <a:solidFill>
                  <a:srgbClr val="FF3300"/>
                </a:solidFill>
                <a:latin typeface="Arial" panose="020B0604020202020204" pitchFamily="34" charset="0"/>
                <a:cs typeface="Arial" panose="020B0604020202020204" pitchFamily="34" charset="0"/>
              </a:rPr>
              <a:t>Französisch</a:t>
            </a:r>
            <a:r>
              <a:rPr lang="de-DE" sz="1700" dirty="0">
                <a:latin typeface="Arial" panose="020B0604020202020204" pitchFamily="34" charset="0"/>
                <a:cs typeface="Arial" panose="020B0604020202020204" pitchFamily="34" charset="0"/>
              </a:rPr>
              <a:t>: 13.01.2025, Anmeldung bis spätestens 09.01.2025 über ein Formular per E-Mail erforderlich (keine weiteren Termine im </a:t>
            </a:r>
            <a:r>
              <a:rPr lang="de-DE" sz="1700" dirty="0" err="1">
                <a:latin typeface="Arial" panose="020B0604020202020204" pitchFamily="34" charset="0"/>
                <a:cs typeface="Arial" panose="020B0604020202020204" pitchFamily="34" charset="0"/>
              </a:rPr>
              <a:t>WiSe</a:t>
            </a:r>
            <a:r>
              <a:rPr lang="de-DE" sz="1700" dirty="0">
                <a:latin typeface="Arial" panose="020B0604020202020204" pitchFamily="34" charset="0"/>
                <a:cs typeface="Arial" panose="020B0604020202020204" pitchFamily="34" charset="0"/>
              </a:rPr>
              <a:t>, ein Termin im SoSe2025 geplant, grundsätzlich keine individuellen Termine) </a:t>
            </a:r>
          </a:p>
          <a:p>
            <a:r>
              <a:rPr lang="de-DE" sz="1700" dirty="0">
                <a:solidFill>
                  <a:srgbClr val="FF3300"/>
                </a:solidFill>
                <a:latin typeface="Arial" panose="020B0604020202020204" pitchFamily="34" charset="0"/>
                <a:cs typeface="Arial" panose="020B0604020202020204" pitchFamily="34" charset="0"/>
              </a:rPr>
              <a:t>Spanisch</a:t>
            </a:r>
            <a:r>
              <a:rPr lang="de-DE" sz="1700" dirty="0">
                <a:latin typeface="Arial" panose="020B0604020202020204" pitchFamily="34" charset="0"/>
                <a:cs typeface="Arial" panose="020B0604020202020204" pitchFamily="34" charset="0"/>
              </a:rPr>
              <a:t>: 21.01.2025, 06.05.2025 (für Restplatzbewerber*innen SoSe2026), Anmeldung spätestens bis 14.01.2025 bzw. 29.04.2025 über ein Formular per E-Mail erforderlich</a:t>
            </a:r>
          </a:p>
          <a:p>
            <a:endParaRPr lang="de-DE" sz="1700" dirty="0">
              <a:latin typeface="Arial" panose="020B0604020202020204" pitchFamily="34" charset="0"/>
              <a:cs typeface="Arial" panose="020B0604020202020204" pitchFamily="34" charset="0"/>
            </a:endParaRPr>
          </a:p>
          <a:p>
            <a:r>
              <a:rPr lang="de-DE" sz="1700" dirty="0">
                <a:latin typeface="Arial" panose="020B0604020202020204" pitchFamily="34" charset="0"/>
                <a:cs typeface="Arial" panose="020B0604020202020204" pitchFamily="34" charset="0"/>
              </a:rPr>
              <a:t>Der Test ist nur für Studierende, die keinen Sprachkurs am Sprachenzentrum der FU Berlin belegen oder belegt haben. Wer einen Sprachkurs an der FU Berlin besucht (hat), kann sich von der Sprachbereichskoordination einen Sprachnachweis erstellen lassen, ohne einen zusätzlichen Test abzulegen. </a:t>
            </a:r>
          </a:p>
          <a:p>
            <a:endParaRPr lang="de-DE" sz="1700" dirty="0">
              <a:latin typeface="Arial" panose="020B0604020202020204" pitchFamily="34" charset="0"/>
              <a:cs typeface="Arial" panose="020B0604020202020204" pitchFamily="34" charset="0"/>
            </a:endParaRPr>
          </a:p>
          <a:p>
            <a:r>
              <a:rPr lang="de-DE" sz="1700" dirty="0">
                <a:latin typeface="Arial" panose="020B0604020202020204" pitchFamily="34" charset="0"/>
                <a:cs typeface="Arial" panose="020B0604020202020204" pitchFamily="34" charset="0"/>
              </a:rPr>
              <a:t>Weitere Informationen zu den zentralen Sprachtests finden Sie auf der Internetseite des Sprachenzentrums unter </a:t>
            </a:r>
            <a:r>
              <a:rPr lang="de-DE" sz="170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http://www.sprachenzentrum.fu-berlin.de/sprachtests/sprachzeugnis/index.html</a:t>
            </a:r>
            <a:endParaRPr lang="de-DE" sz="1700" dirty="0">
              <a:latin typeface="Arial" panose="020B0604020202020204" pitchFamily="34" charset="0"/>
              <a:cs typeface="Arial" panose="020B0604020202020204" pitchFamily="34" charset="0"/>
            </a:endParaRPr>
          </a:p>
          <a:p>
            <a:pPr marL="355600" indent="-355600"/>
            <a:endParaRPr lang="de-DE" sz="1700" dirty="0">
              <a:latin typeface="Arial" panose="020B0604020202020204" pitchFamily="34" charset="0"/>
              <a:cs typeface="Arial" panose="020B0604020202020204" pitchFamily="34" charset="0"/>
            </a:endParaRPr>
          </a:p>
          <a:p>
            <a:endParaRPr lang="de-DE" sz="1700" dirty="0">
              <a:latin typeface="Arial" panose="020B0604020202020204" pitchFamily="34" charset="0"/>
              <a:cs typeface="Arial" panose="020B0604020202020204" pitchFamily="34" charset="0"/>
            </a:endParaRPr>
          </a:p>
          <a:p>
            <a:endParaRPr lang="de-DE" sz="1700" dirty="0">
              <a:latin typeface="Arial" panose="020B0604020202020204" pitchFamily="34" charset="0"/>
              <a:cs typeface="Arial" panose="020B0604020202020204" pitchFamily="34" charset="0"/>
            </a:endParaRPr>
          </a:p>
        </p:txBody>
      </p:sp>
      <p:sp>
        <p:nvSpPr>
          <p:cNvPr id="5" name="Foliennummernplatzhalter 4">
            <a:extLst>
              <a:ext uri="{FF2B5EF4-FFF2-40B4-BE49-F238E27FC236}">
                <a16:creationId xmlns:a16="http://schemas.microsoft.com/office/drawing/2014/main" id="{4A04AB53-AF28-7F1B-4787-5ECC710D212E}"/>
              </a:ext>
            </a:extLst>
          </p:cNvPr>
          <p:cNvSpPr>
            <a:spLocks noGrp="1"/>
          </p:cNvSpPr>
          <p:nvPr>
            <p:ph type="sldNum" sz="quarter" idx="12"/>
          </p:nvPr>
        </p:nvSpPr>
        <p:spPr/>
        <p:txBody>
          <a:bodyPr/>
          <a:lstStyle/>
          <a:p>
            <a:fld id="{56F622B2-DCC2-4363-AA1C-8797E3A5E5C2}" type="slidenum">
              <a:rPr lang="de-DE" noProof="0" smtClean="0"/>
              <a:t>9</a:t>
            </a:fld>
            <a:endParaRPr lang="de-DE" noProof="0" dirty="0"/>
          </a:p>
        </p:txBody>
      </p:sp>
      <p:sp>
        <p:nvSpPr>
          <p:cNvPr id="7" name="Textfeld 6">
            <a:extLst>
              <a:ext uri="{FF2B5EF4-FFF2-40B4-BE49-F238E27FC236}">
                <a16:creationId xmlns:a16="http://schemas.microsoft.com/office/drawing/2014/main" id="{F7CAD006-7D7C-56D3-8ED3-EC2066EA8CCB}"/>
              </a:ext>
            </a:extLst>
          </p:cNvPr>
          <p:cNvSpPr txBox="1"/>
          <p:nvPr/>
        </p:nvSpPr>
        <p:spPr>
          <a:xfrm>
            <a:off x="10945906" y="5190565"/>
            <a:ext cx="0" cy="0"/>
          </a:xfrm>
          <a:prstGeom prst="rect">
            <a:avLst/>
          </a:prstGeom>
          <a:noFill/>
        </p:spPr>
        <p:txBody>
          <a:bodyPr wrap="none" lIns="0" tIns="0" rIns="0" bIns="0" rtlCol="0">
            <a:normAutofit fontScale="25000" lnSpcReduction="20000"/>
          </a:bodyPr>
          <a:lstStyle/>
          <a:p>
            <a:pPr algn="l"/>
            <a:endParaRPr lang="de-DE" sz="2000" dirty="0" err="1"/>
          </a:p>
        </p:txBody>
      </p:sp>
    </p:spTree>
    <p:extLst>
      <p:ext uri="{BB962C8B-B14F-4D97-AF65-F5344CB8AC3E}">
        <p14:creationId xmlns:p14="http://schemas.microsoft.com/office/powerpoint/2010/main" val="348841068"/>
      </p:ext>
    </p:extLst>
  </p:cSld>
  <p:clrMapOvr>
    <a:masterClrMapping/>
  </p:clrMapOvr>
</p:sld>
</file>

<file path=ppt/theme/theme1.xml><?xml version="1.0" encoding="utf-8"?>
<a:theme xmlns:a="http://schemas.openxmlformats.org/drawingml/2006/main" name="FU Berlin">
  <a:themeElements>
    <a:clrScheme name="FU Berlin">
      <a:dk1>
        <a:srgbClr val="000000"/>
      </a:dk1>
      <a:lt1>
        <a:srgbClr val="FFFFFF"/>
      </a:lt1>
      <a:dk2>
        <a:srgbClr val="004659"/>
      </a:dk2>
      <a:lt2>
        <a:srgbClr val="CCFF00"/>
      </a:lt2>
      <a:accent1>
        <a:srgbClr val="00A4D1"/>
      </a:accent1>
      <a:accent2>
        <a:srgbClr val="336B7A"/>
      </a:accent2>
      <a:accent3>
        <a:srgbClr val="58756A"/>
      </a:accent3>
      <a:accent4>
        <a:srgbClr val="86B0A0"/>
      </a:accent4>
      <a:accent5>
        <a:srgbClr val="E57050"/>
      </a:accent5>
      <a:accent6>
        <a:srgbClr val="813353"/>
      </a:accent6>
      <a:hlink>
        <a:srgbClr val="000000"/>
      </a:hlink>
      <a:folHlink>
        <a:srgbClr val="7F7F7F"/>
      </a:folHlink>
    </a:clrScheme>
    <a:fontScheme name="FU Berli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CCDADE"/>
        </a:solidFill>
        <a:ln>
          <a:noFill/>
        </a:ln>
      </a:spPr>
      <a:bodyPr lIns="0" tIns="0" rIns="0" bIns="0" rtlCol="0" anchor="ctr">
        <a:normAutofit/>
      </a:bodyPr>
      <a:lstStyle>
        <a:defPPr algn="l">
          <a:defRPr sz="2000" dirty="0" smtClean="0">
            <a:solidFill>
              <a:schemeClr val="tx1"/>
            </a:solidFill>
          </a:defRPr>
        </a:defPPr>
      </a:lstStyle>
      <a:style>
        <a:lnRef idx="2">
          <a:schemeClr val="accent1">
            <a:shade val="15000"/>
          </a:schemeClr>
        </a:lnRef>
        <a:fillRef idx="1">
          <a:schemeClr val="accent1"/>
        </a:fillRef>
        <a:effectRef idx="0">
          <a:schemeClr val="accent1"/>
        </a:effectRef>
        <a:fontRef idx="minor">
          <a:schemeClr val="lt1"/>
        </a:fontRef>
      </a:style>
    </a:spDef>
    <a:lnDef>
      <a:spPr>
        <a:ln w="12700">
          <a:solidFill>
            <a:schemeClr val="tx2"/>
          </a:solidFill>
        </a:ln>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normAutofit/>
      </a:bodyPr>
      <a:lstStyle>
        <a:defPPr algn="l">
          <a:defRPr sz="2000" dirty="0" err="1" smtClean="0"/>
        </a:defPPr>
      </a:lstStyle>
    </a:txDef>
  </a:objectDefaults>
  <a:extraClrSchemeLst/>
  <a:custClrLst>
    <a:custClr name="Blau 100%">
      <a:srgbClr val="004659"/>
    </a:custClr>
    <a:custClr name="Blau 90%">
      <a:srgbClr val="195869"/>
    </a:custClr>
    <a:custClr name="Blau 80%">
      <a:srgbClr val="336B7A"/>
    </a:custClr>
    <a:custClr name="Blau 70%">
      <a:srgbClr val="4C7D8A"/>
    </a:custClr>
    <a:custClr name="Blau 60%">
      <a:srgbClr val="66909B"/>
    </a:custClr>
    <a:custClr name="Blau 50%">
      <a:srgbClr val="7FA2AC"/>
    </a:custClr>
    <a:custClr name="Blau 40%">
      <a:srgbClr val="99B5BD"/>
    </a:custClr>
    <a:custClr name="Blau 30%">
      <a:srgbClr val="B2C7CD"/>
    </a:custClr>
    <a:custClr name="Blau 20%">
      <a:srgbClr val="CCDADE"/>
    </a:custClr>
    <a:custClr name="Blau 10%">
      <a:srgbClr val="E5ECEE"/>
    </a:custClr>
  </a:custClrLst>
  <a:extLst>
    <a:ext uri="{05A4C25C-085E-4340-85A3-A5531E510DB2}">
      <thm15:themeFamily xmlns:thm15="http://schemas.microsoft.com/office/thememl/2012/main" name="PP_Auslandsstudium_2024_lang_neu" id="{47A6F0BE-454E-074B-BA4B-6AE4C487492B}" vid="{D09A1F19-2017-9049-83AB-F0286EC8F6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PP_Auslandsstudium_2024_lang_neu</Template>
  <TotalTime>0</TotalTime>
  <Words>1880</Words>
  <Application>Microsoft Office PowerPoint</Application>
  <PresentationFormat>Breitbild</PresentationFormat>
  <Paragraphs>304</Paragraphs>
  <Slides>22</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22</vt:i4>
      </vt:variant>
    </vt:vector>
  </HeadingPairs>
  <TitlesOfParts>
    <vt:vector size="26" baseType="lpstr">
      <vt:lpstr>Arial</vt:lpstr>
      <vt:lpstr>Calibri</vt:lpstr>
      <vt:lpstr>Wingdings</vt:lpstr>
      <vt:lpstr>FU Berlin</vt:lpstr>
      <vt:lpstr>Auslandsstudium am  Institut für Publizistik- und Kommunikationswissenschaft</vt:lpstr>
      <vt:lpstr>Erasmus-Austausch</vt:lpstr>
      <vt:lpstr>Erasmus+ Förderraten</vt:lpstr>
      <vt:lpstr>Erasmus: Teilnahmebedingungen</vt:lpstr>
      <vt:lpstr>Erasmus: Anforderungen an Studienleistungen</vt:lpstr>
      <vt:lpstr>Erasmus: Bewerbungsfristen</vt:lpstr>
      <vt:lpstr>Erasmus: Bewerbungsunterlagen</vt:lpstr>
      <vt:lpstr>Erasmus: Auswahlkriterien (Rangfolge)</vt:lpstr>
      <vt:lpstr>Sprachtests des Sprachenzentrums</vt:lpstr>
      <vt:lpstr>Erasmus-Kooperationspartner</vt:lpstr>
      <vt:lpstr>Erasmus-Kooperationspartner</vt:lpstr>
      <vt:lpstr>Erasmus-Kooperationspartner</vt:lpstr>
      <vt:lpstr>Erasmus-Kooperationspartner</vt:lpstr>
      <vt:lpstr>Erasmus: Formalia vor, während und nach dem Aufenthalt</vt:lpstr>
      <vt:lpstr>Weitere Austauschprogramme</vt:lpstr>
      <vt:lpstr>Bachelor: Weitere Austauschprogramme</vt:lpstr>
      <vt:lpstr>Bachelor: Weitere Austauschprogramme</vt:lpstr>
      <vt:lpstr>Bachelor: Weitere Austauschprogramme</vt:lpstr>
      <vt:lpstr>Bachelor: Weitere Austauschprogramme</vt:lpstr>
      <vt:lpstr>Bachelor/Master: Weitere Austauschprogramme</vt:lpstr>
      <vt:lpstr>Bachelor/Master: Weitere Austauschprogramme</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Auslandsstudium am  Institut für Publizistik- und Kommunikationswissenschaft</dc:title>
  <dc:creator>Richter, Carola</dc:creator>
  <cp:lastModifiedBy>Richter, Carola</cp:lastModifiedBy>
  <cp:revision>4</cp:revision>
  <dcterms:created xsi:type="dcterms:W3CDTF">2024-12-11T12:14:28Z</dcterms:created>
  <dcterms:modified xsi:type="dcterms:W3CDTF">2024-12-16T08:18:08Z</dcterms:modified>
</cp:coreProperties>
</file>