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325" r:id="rId3"/>
    <p:sldId id="328" r:id="rId4"/>
    <p:sldId id="333" r:id="rId5"/>
    <p:sldId id="334" r:id="rId6"/>
    <p:sldId id="257" r:id="rId7"/>
    <p:sldId id="329" r:id="rId8"/>
    <p:sldId id="335" r:id="rId9"/>
    <p:sldId id="336" r:id="rId10"/>
    <p:sldId id="284" r:id="rId11"/>
    <p:sldId id="330" r:id="rId12"/>
    <p:sldId id="338" r:id="rId13"/>
    <p:sldId id="339" r:id="rId14"/>
    <p:sldId id="340" r:id="rId15"/>
    <p:sldId id="337" r:id="rId16"/>
    <p:sldId id="342" r:id="rId17"/>
    <p:sldId id="345" r:id="rId18"/>
    <p:sldId id="343" r:id="rId19"/>
    <p:sldId id="341" r:id="rId20"/>
    <p:sldId id="344" r:id="rId21"/>
    <p:sldId id="331" r:id="rId22"/>
    <p:sldId id="33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folien" id="{DF46A0DD-E4D5-4EDB-A898-E479ADA4E099}">
          <p14:sldIdLst>
            <p14:sldId id="258"/>
          </p14:sldIdLst>
        </p14:section>
        <p14:section name="Gliederung" id="{E84BE209-287E-4B47-AA29-7249B9352B79}">
          <p14:sldIdLst/>
        </p14:section>
        <p14:section name="Inhaltsfolien" id="{8F92710D-3CBE-4D4E-B981-CC4A5CE5E509}">
          <p14:sldIdLst>
            <p14:sldId id="325"/>
            <p14:sldId id="328"/>
            <p14:sldId id="333"/>
            <p14:sldId id="334"/>
          </p14:sldIdLst>
        </p14:section>
        <p14:section name="Karten" id="{C2AC0D3F-2E44-4C9F-B040-A975EE624A13}">
          <p14:sldIdLst>
            <p14:sldId id="257"/>
            <p14:sldId id="329"/>
            <p14:sldId id="335"/>
            <p14:sldId id="336"/>
            <p14:sldId id="284"/>
            <p14:sldId id="330"/>
            <p14:sldId id="338"/>
            <p14:sldId id="339"/>
            <p14:sldId id="340"/>
            <p14:sldId id="337"/>
            <p14:sldId id="342"/>
            <p14:sldId id="345"/>
            <p14:sldId id="343"/>
            <p14:sldId id="341"/>
            <p14:sldId id="344"/>
            <p14:sldId id="331"/>
            <p14:sldId id="332"/>
          </p14:sldIdLst>
        </p14:section>
        <p14:section name="Tabellen und Diagramme" id="{8494B26A-A86A-4135-99B9-ED7B3688B9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0AEAC3-9493-3C45-970A-10B62AB4539A}" v="8" dt="2024-12-11T09:06:03.7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E25E649-3F16-4E02-A733-19D2CDBF48F0}" styleName="Mittlere Formatvorlage 3 - Akz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Dunkle Formatvorlage 2 - Akzent 1/Akz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38" autoAdjust="0"/>
    <p:restoredTop sz="90799" autoAdjust="0"/>
  </p:normalViewPr>
  <p:slideViewPr>
    <p:cSldViewPr snapToGrid="0" showGuides="1">
      <p:cViewPr varScale="1">
        <p:scale>
          <a:sx n="103" d="100"/>
          <a:sy n="103" d="100"/>
        </p:scale>
        <p:origin x="1104" y="114"/>
      </p:cViewPr>
      <p:guideLst/>
    </p:cSldViewPr>
  </p:slideViewPr>
  <p:outlineViewPr>
    <p:cViewPr>
      <p:scale>
        <a:sx n="33" d="100"/>
        <a:sy n="33" d="100"/>
      </p:scale>
      <p:origin x="0" y="-42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8.xml"/><Relationship Id="rId3" Type="http://schemas.openxmlformats.org/officeDocument/2006/relationships/slide" Target="slides/slide3.xml"/><Relationship Id="rId21" Type="http://schemas.openxmlformats.org/officeDocument/2006/relationships/slide" Target="slides/slide22.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7.xml"/><Relationship Id="rId2" Type="http://schemas.openxmlformats.org/officeDocument/2006/relationships/slide" Target="slides/slide2.xml"/><Relationship Id="rId16" Type="http://schemas.openxmlformats.org/officeDocument/2006/relationships/slide" Target="slides/slide16.xml"/><Relationship Id="rId20" Type="http://schemas.openxmlformats.org/officeDocument/2006/relationships/slide" Target="slides/slide21.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5" Type="http://schemas.openxmlformats.org/officeDocument/2006/relationships/slide" Target="slides/slide15.xml"/><Relationship Id="rId10" Type="http://schemas.openxmlformats.org/officeDocument/2006/relationships/slide" Target="slides/slide10.xml"/><Relationship Id="rId19" Type="http://schemas.openxmlformats.org/officeDocument/2006/relationships/slide" Target="slides/slide2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27D12AED-3033-4657-B7DC-D4E6DDB6F51C}" type="datetimeFigureOut">
              <a:rPr lang="en-US" smtClean="0"/>
              <a:pPr/>
              <a:t>12/9/2025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739C7C79-F225-43DA-A66A-FE385518FA41}" type="slidenum">
              <a:rPr lang="en-US" smtClean="0"/>
              <a:pPr/>
              <a:t>‹Nr.›</a:t>
            </a:fld>
            <a:endParaRPr lang="en-US" dirty="0"/>
          </a:p>
        </p:txBody>
      </p:sp>
    </p:spTree>
    <p:extLst>
      <p:ext uri="{BB962C8B-B14F-4D97-AF65-F5344CB8AC3E}">
        <p14:creationId xmlns:p14="http://schemas.microsoft.com/office/powerpoint/2010/main" val="473833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39C7C79-F225-43DA-A66A-FE385518FA41}" type="slidenum">
              <a:rPr lang="en-US" smtClean="0"/>
              <a:pPr/>
              <a:t>7</a:t>
            </a:fld>
            <a:endParaRPr lang="en-US" dirty="0"/>
          </a:p>
        </p:txBody>
      </p:sp>
    </p:spTree>
    <p:extLst>
      <p:ext uri="{BB962C8B-B14F-4D97-AF65-F5344CB8AC3E}">
        <p14:creationId xmlns:p14="http://schemas.microsoft.com/office/powerpoint/2010/main" val="3148676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98C59-8D94-3DBD-8B93-D7830D9F78D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586131E-0CDE-4D4B-61FD-20D5FB195A1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25F8274-CC53-2249-ED07-83AE3BA65A4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1B60BF22-4F91-5BEB-47FB-8713C39D50DF}"/>
              </a:ext>
            </a:extLst>
          </p:cNvPr>
          <p:cNvSpPr>
            <a:spLocks noGrp="1"/>
          </p:cNvSpPr>
          <p:nvPr>
            <p:ph type="sldNum" sz="quarter" idx="5"/>
          </p:nvPr>
        </p:nvSpPr>
        <p:spPr/>
        <p:txBody>
          <a:bodyPr/>
          <a:lstStyle/>
          <a:p>
            <a:fld id="{739C7C79-F225-43DA-A66A-FE385518FA41}" type="slidenum">
              <a:rPr lang="en-US" smtClean="0"/>
              <a:pPr/>
              <a:t>8</a:t>
            </a:fld>
            <a:endParaRPr lang="en-US" dirty="0"/>
          </a:p>
        </p:txBody>
      </p:sp>
    </p:spTree>
    <p:extLst>
      <p:ext uri="{BB962C8B-B14F-4D97-AF65-F5344CB8AC3E}">
        <p14:creationId xmlns:p14="http://schemas.microsoft.com/office/powerpoint/2010/main" val="271001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866D2-05CB-6C51-FBED-DDC28DA7E15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4151EF0-CA26-2AB3-ED90-B56F8686AFF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93BC1A6-2C7E-04E7-9B2C-CBAC9F62DE5A}"/>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64E18C5A-7756-C356-9514-3145D1452987}"/>
              </a:ext>
            </a:extLst>
          </p:cNvPr>
          <p:cNvSpPr>
            <a:spLocks noGrp="1"/>
          </p:cNvSpPr>
          <p:nvPr>
            <p:ph type="sldNum" sz="quarter" idx="5"/>
          </p:nvPr>
        </p:nvSpPr>
        <p:spPr/>
        <p:txBody>
          <a:bodyPr/>
          <a:lstStyle/>
          <a:p>
            <a:fld id="{739C7C79-F225-43DA-A66A-FE385518FA41}" type="slidenum">
              <a:rPr lang="en-US" smtClean="0"/>
              <a:pPr/>
              <a:t>9</a:t>
            </a:fld>
            <a:endParaRPr lang="en-US" dirty="0"/>
          </a:p>
        </p:txBody>
      </p:sp>
    </p:spTree>
    <p:extLst>
      <p:ext uri="{BB962C8B-B14F-4D97-AF65-F5344CB8AC3E}">
        <p14:creationId xmlns:p14="http://schemas.microsoft.com/office/powerpoint/2010/main" val="37865724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Opt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B048A-F856-8FC0-D1B1-394DDF8B7F74}"/>
              </a:ext>
            </a:extLst>
          </p:cNvPr>
          <p:cNvSpPr>
            <a:spLocks noGrp="1"/>
          </p:cNvSpPr>
          <p:nvPr>
            <p:ph type="ctrTitle" hasCustomPrompt="1"/>
          </p:nvPr>
        </p:nvSpPr>
        <p:spPr>
          <a:xfrm>
            <a:off x="466725" y="1873249"/>
            <a:ext cx="11256349" cy="2137743"/>
          </a:xfrm>
        </p:spPr>
        <p:txBody>
          <a:bodyPr anchor="b"/>
          <a:lstStyle>
            <a:lvl1pPr algn="l">
              <a:lnSpc>
                <a:spcPct val="100000"/>
              </a:lnSpc>
              <a:defRPr sz="4400" b="1">
                <a:solidFill>
                  <a:schemeClr val="tx1"/>
                </a:solidFill>
              </a:defRPr>
            </a:lvl1pPr>
          </a:lstStyle>
          <a:p>
            <a:r>
              <a:rPr lang="de-DE" noProof="0" dirty="0"/>
              <a:t>Überschrift</a:t>
            </a:r>
          </a:p>
        </p:txBody>
      </p:sp>
      <p:sp>
        <p:nvSpPr>
          <p:cNvPr id="3" name="Subtitle 2">
            <a:extLst>
              <a:ext uri="{FF2B5EF4-FFF2-40B4-BE49-F238E27FC236}">
                <a16:creationId xmlns:a16="http://schemas.microsoft.com/office/drawing/2014/main" id="{3FF8EF49-D283-1706-05B8-788EF921231B}"/>
              </a:ext>
            </a:extLst>
          </p:cNvPr>
          <p:cNvSpPr>
            <a:spLocks noGrp="1"/>
          </p:cNvSpPr>
          <p:nvPr>
            <p:ph type="subTitle" idx="1" hasCustomPrompt="1"/>
          </p:nvPr>
        </p:nvSpPr>
        <p:spPr>
          <a:xfrm>
            <a:off x="466725" y="4638260"/>
            <a:ext cx="11256963" cy="1451389"/>
          </a:xfrm>
        </p:spPr>
        <p:txBody>
          <a:bodyPr/>
          <a:lstStyle>
            <a:lvl1pPr marL="0" indent="0" algn="l">
              <a:spcBef>
                <a:spcPts val="0"/>
              </a:spcBef>
              <a:buNone/>
              <a:defRPr sz="2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noProof="0" dirty="0"/>
              <a:t>Untertitel</a:t>
            </a:r>
          </a:p>
        </p:txBody>
      </p:sp>
      <p:sp>
        <p:nvSpPr>
          <p:cNvPr id="5" name="Footer Placeholder 4">
            <a:extLst>
              <a:ext uri="{FF2B5EF4-FFF2-40B4-BE49-F238E27FC236}">
                <a16:creationId xmlns:a16="http://schemas.microsoft.com/office/drawing/2014/main" id="{39445280-0B4B-ACEE-CE83-F3068856526C}"/>
              </a:ext>
            </a:extLst>
          </p:cNvPr>
          <p:cNvSpPr>
            <a:spLocks noGrp="1"/>
          </p:cNvSpPr>
          <p:nvPr>
            <p:ph type="ftr" sz="quarter" idx="11"/>
          </p:nvPr>
        </p:nvSpPr>
        <p:spPr/>
        <p:txBody>
          <a:bodyPr/>
          <a:lstStyle/>
          <a:p>
            <a:r>
              <a:rPr lang="de-DE"/>
              <a:t>Name des Referierenden | Einrichtung, Arial 10pt</a:t>
            </a:r>
            <a:endParaRPr lang="en-US"/>
          </a:p>
        </p:txBody>
      </p:sp>
      <p:pic>
        <p:nvPicPr>
          <p:cNvPr id="8" name="Graphic 7">
            <a:extLst>
              <a:ext uri="{FF2B5EF4-FFF2-40B4-BE49-F238E27FC236}">
                <a16:creationId xmlns:a16="http://schemas.microsoft.com/office/drawing/2014/main" id="{1CAA8C86-ED12-4341-7307-2F3B27D4BFB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l="3230"/>
          <a:stretch/>
        </p:blipFill>
        <p:spPr>
          <a:xfrm>
            <a:off x="-1" y="348344"/>
            <a:ext cx="4235513" cy="878456"/>
          </a:xfrm>
          <a:prstGeom prst="rect">
            <a:avLst/>
          </a:prstGeom>
        </p:spPr>
      </p:pic>
      <p:sp>
        <p:nvSpPr>
          <p:cNvPr id="7" name="Picture Placeholder 10">
            <a:extLst>
              <a:ext uri="{FF2B5EF4-FFF2-40B4-BE49-F238E27FC236}">
                <a16:creationId xmlns:a16="http://schemas.microsoft.com/office/drawing/2014/main" id="{49FABAF8-EA5F-771A-0608-FF7CA5B657B4}"/>
              </a:ext>
            </a:extLst>
          </p:cNvPr>
          <p:cNvSpPr>
            <a:spLocks noGrp="1"/>
          </p:cNvSpPr>
          <p:nvPr>
            <p:ph type="pic" sz="quarter" idx="13" hasCustomPrompt="1"/>
          </p:nvPr>
        </p:nvSpPr>
        <p:spPr>
          <a:xfrm>
            <a:off x="9758953" y="468313"/>
            <a:ext cx="1964122" cy="707083"/>
          </a:xfrm>
          <a:solidFill>
            <a:schemeClr val="bg1"/>
          </a:solidFill>
        </p:spPr>
        <p:txBody>
          <a:bodyPr anchor="ctr" anchorCtr="0"/>
          <a:lstStyle>
            <a:lvl1pPr algn="ctr">
              <a:defRPr sz="1000"/>
            </a:lvl1pPr>
          </a:lstStyle>
          <a:p>
            <a:r>
              <a:rPr lang="de-DE" dirty="0"/>
              <a:t>Zweitlogo</a:t>
            </a:r>
          </a:p>
        </p:txBody>
      </p:sp>
    </p:spTree>
    <p:extLst>
      <p:ext uri="{BB962C8B-B14F-4D97-AF65-F5344CB8AC3E}">
        <p14:creationId xmlns:p14="http://schemas.microsoft.com/office/powerpoint/2010/main" val="2462970270"/>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gram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1F905-3C25-3CFA-E054-260957D33249}"/>
              </a:ext>
            </a:extLst>
          </p:cNvPr>
          <p:cNvSpPr>
            <a:spLocks noGrp="1"/>
          </p:cNvSpPr>
          <p:nvPr>
            <p:ph type="title" hasCustomPrompt="1"/>
          </p:nvPr>
        </p:nvSpPr>
        <p:spPr>
          <a:xfrm>
            <a:off x="466725" y="334800"/>
            <a:ext cx="11256349" cy="1075635"/>
          </a:xfrm>
        </p:spPr>
        <p:txBody>
          <a:bodyPr anchor="t" anchorCtr="0"/>
          <a:lstStyle>
            <a:lvl1pPr>
              <a:defRPr sz="4000"/>
            </a:lvl1pPr>
          </a:lstStyle>
          <a:p>
            <a:r>
              <a:rPr lang="de-DE" noProof="0" dirty="0"/>
              <a:t>Überschrift</a:t>
            </a:r>
          </a:p>
        </p:txBody>
      </p:sp>
      <p:sp>
        <p:nvSpPr>
          <p:cNvPr id="6" name="Footer Placeholder 5">
            <a:extLst>
              <a:ext uri="{FF2B5EF4-FFF2-40B4-BE49-F238E27FC236}">
                <a16:creationId xmlns:a16="http://schemas.microsoft.com/office/drawing/2014/main" id="{25078D83-2BE1-ADF9-43B3-91BEF445BE6C}"/>
              </a:ext>
            </a:extLst>
          </p:cNvPr>
          <p:cNvSpPr>
            <a:spLocks noGrp="1"/>
          </p:cNvSpPr>
          <p:nvPr>
            <p:ph type="ftr" sz="quarter" idx="11"/>
          </p:nvPr>
        </p:nvSpPr>
        <p:spPr/>
        <p:txBody>
          <a:bodyPr/>
          <a:lstStyle/>
          <a:p>
            <a:r>
              <a:rPr lang="de-DE" dirty="0"/>
              <a:t>Name des Referierenden | Einrichtung, Arial 10pt</a:t>
            </a:r>
            <a:endParaRPr lang="en-US" dirty="0"/>
          </a:p>
        </p:txBody>
      </p:sp>
      <p:sp>
        <p:nvSpPr>
          <p:cNvPr id="11" name="Chart Placeholder 10">
            <a:extLst>
              <a:ext uri="{FF2B5EF4-FFF2-40B4-BE49-F238E27FC236}">
                <a16:creationId xmlns:a16="http://schemas.microsoft.com/office/drawing/2014/main" id="{80BE63C6-2C68-11A6-634F-A223CACE5DE4}"/>
              </a:ext>
            </a:extLst>
          </p:cNvPr>
          <p:cNvSpPr>
            <a:spLocks noGrp="1"/>
          </p:cNvSpPr>
          <p:nvPr>
            <p:ph type="chart" sz="quarter" idx="13"/>
          </p:nvPr>
        </p:nvSpPr>
        <p:spPr>
          <a:xfrm>
            <a:off x="466725" y="1873250"/>
            <a:ext cx="7035800" cy="4216400"/>
          </a:xfrm>
        </p:spPr>
        <p:txBody>
          <a:bodyPr/>
          <a:lstStyle>
            <a:lvl1pPr>
              <a:defRPr/>
            </a:lvl1pPr>
          </a:lstStyle>
          <a:p>
            <a:pPr lvl="0"/>
            <a:r>
              <a:rPr lang="de-DE" noProof="0"/>
              <a:t>Diagramm durch Klicken auf Symbol hinzufügen</a:t>
            </a:r>
            <a:endParaRPr lang="de-DE" noProof="0" dirty="0"/>
          </a:p>
        </p:txBody>
      </p:sp>
      <p:pic>
        <p:nvPicPr>
          <p:cNvPr id="3" name="Graphic 23">
            <a:extLst>
              <a:ext uri="{FF2B5EF4-FFF2-40B4-BE49-F238E27FC236}">
                <a16:creationId xmlns:a16="http://schemas.microsoft.com/office/drawing/2014/main" id="{0E3E6E4C-D915-71EB-4E50-21C71815ECE1}"/>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
        <p:nvSpPr>
          <p:cNvPr id="4" name="Text Placeholder 3">
            <a:extLst>
              <a:ext uri="{FF2B5EF4-FFF2-40B4-BE49-F238E27FC236}">
                <a16:creationId xmlns:a16="http://schemas.microsoft.com/office/drawing/2014/main" id="{877C1336-2991-8D7B-3424-2F8D21F7B989}"/>
              </a:ext>
            </a:extLst>
          </p:cNvPr>
          <p:cNvSpPr>
            <a:spLocks noGrp="1"/>
          </p:cNvSpPr>
          <p:nvPr>
            <p:ph type="body" sz="half" idx="2" hasCustomPrompt="1"/>
          </p:nvPr>
        </p:nvSpPr>
        <p:spPr>
          <a:xfrm>
            <a:off x="9378122" y="1824383"/>
            <a:ext cx="2345565" cy="426526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noProof="0" dirty="0"/>
              <a:t>Fließtext</a:t>
            </a:r>
          </a:p>
        </p:txBody>
      </p:sp>
      <p:sp>
        <p:nvSpPr>
          <p:cNvPr id="7" name="Slide Number Placeholder 6">
            <a:extLst>
              <a:ext uri="{FF2B5EF4-FFF2-40B4-BE49-F238E27FC236}">
                <a16:creationId xmlns:a16="http://schemas.microsoft.com/office/drawing/2014/main" id="{EF7AAB52-172F-B4B3-A3FA-15AC8C114B58}"/>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spTree>
    <p:extLst>
      <p:ext uri="{BB962C8B-B14F-4D97-AF65-F5344CB8AC3E}">
        <p14:creationId xmlns:p14="http://schemas.microsoft.com/office/powerpoint/2010/main" val="2077523425"/>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 einspalti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992C2-FFB1-4708-E8B4-A83FEB8F49D9}"/>
              </a:ext>
            </a:extLst>
          </p:cNvPr>
          <p:cNvSpPr>
            <a:spLocks noGrp="1"/>
          </p:cNvSpPr>
          <p:nvPr>
            <p:ph type="title" hasCustomPrompt="1"/>
          </p:nvPr>
        </p:nvSpPr>
        <p:spPr/>
        <p:txBody>
          <a:bodyPr/>
          <a:lstStyle>
            <a:lvl1pPr>
              <a:defRPr/>
            </a:lvl1pPr>
          </a:lstStyle>
          <a:p>
            <a:r>
              <a:rPr lang="de-DE" noProof="0" dirty="0"/>
              <a:t>Überschrift</a:t>
            </a:r>
          </a:p>
        </p:txBody>
      </p:sp>
      <p:sp>
        <p:nvSpPr>
          <p:cNvPr id="3" name="Content Placeholder 2">
            <a:extLst>
              <a:ext uri="{FF2B5EF4-FFF2-40B4-BE49-F238E27FC236}">
                <a16:creationId xmlns:a16="http://schemas.microsoft.com/office/drawing/2014/main" id="{7C89D84D-EE1B-559A-763F-27CCEDAFB8A5}"/>
              </a:ext>
            </a:extLst>
          </p:cNvPr>
          <p:cNvSpPr>
            <a:spLocks noGrp="1"/>
          </p:cNvSpPr>
          <p:nvPr>
            <p:ph idx="1" hasCustomPrompt="1"/>
          </p:nvPr>
        </p:nvSpPr>
        <p:spPr>
          <a:xfrm>
            <a:off x="466726" y="1796400"/>
            <a:ext cx="9847262" cy="4291200"/>
          </a:xfrm>
        </p:spPr>
        <p:txBody>
          <a:bodyPr/>
          <a:lstStyle>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5" name="Footer Placeholder 4">
            <a:extLst>
              <a:ext uri="{FF2B5EF4-FFF2-40B4-BE49-F238E27FC236}">
                <a16:creationId xmlns:a16="http://schemas.microsoft.com/office/drawing/2014/main" id="{A34F4AAA-16BD-3626-AEA5-8A73E4554BFA}"/>
              </a:ext>
            </a:extLst>
          </p:cNvPr>
          <p:cNvSpPr>
            <a:spLocks noGrp="1"/>
          </p:cNvSpPr>
          <p:nvPr>
            <p:ph type="ftr" sz="quarter" idx="11"/>
          </p:nvPr>
        </p:nvSpPr>
        <p:spPr/>
        <p:txBody>
          <a:bodyPr/>
          <a:lstStyle/>
          <a:p>
            <a:r>
              <a:rPr lang="de-DE"/>
              <a:t>Name des Referierenden | Einrichtung, Arial 10pt</a:t>
            </a:r>
            <a:endParaRPr lang="en-US"/>
          </a:p>
        </p:txBody>
      </p:sp>
      <p:sp>
        <p:nvSpPr>
          <p:cNvPr id="6" name="Slide Number Placeholder 5">
            <a:extLst>
              <a:ext uri="{FF2B5EF4-FFF2-40B4-BE49-F238E27FC236}">
                <a16:creationId xmlns:a16="http://schemas.microsoft.com/office/drawing/2014/main" id="{C300BAD4-14D0-5047-44BC-502E9A6E90C0}"/>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24" name="Graphic 23">
            <a:extLst>
              <a:ext uri="{FF2B5EF4-FFF2-40B4-BE49-F238E27FC236}">
                <a16:creationId xmlns:a16="http://schemas.microsoft.com/office/drawing/2014/main" id="{FD8F9C2E-5E35-BA39-43DD-137B5B363739}"/>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Tree>
    <p:extLst>
      <p:ext uri="{BB962C8B-B14F-4D97-AF65-F5344CB8AC3E}">
        <p14:creationId xmlns:p14="http://schemas.microsoft.com/office/powerpoint/2010/main" val="2048728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 zweispalti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992C2-FFB1-4708-E8B4-A83FEB8F49D9}"/>
              </a:ext>
            </a:extLst>
          </p:cNvPr>
          <p:cNvSpPr>
            <a:spLocks noGrp="1"/>
          </p:cNvSpPr>
          <p:nvPr>
            <p:ph type="title" hasCustomPrompt="1"/>
          </p:nvPr>
        </p:nvSpPr>
        <p:spPr/>
        <p:txBody>
          <a:bodyPr/>
          <a:lstStyle>
            <a:lvl1pPr>
              <a:defRPr/>
            </a:lvl1pPr>
          </a:lstStyle>
          <a:p>
            <a:r>
              <a:rPr lang="de-DE" noProof="0" dirty="0"/>
              <a:t>Überschrift</a:t>
            </a:r>
          </a:p>
        </p:txBody>
      </p:sp>
      <p:sp>
        <p:nvSpPr>
          <p:cNvPr id="3" name="Content Placeholder 2">
            <a:extLst>
              <a:ext uri="{FF2B5EF4-FFF2-40B4-BE49-F238E27FC236}">
                <a16:creationId xmlns:a16="http://schemas.microsoft.com/office/drawing/2014/main" id="{7C89D84D-EE1B-559A-763F-27CCEDAFB8A5}"/>
              </a:ext>
            </a:extLst>
          </p:cNvPr>
          <p:cNvSpPr>
            <a:spLocks noGrp="1"/>
          </p:cNvSpPr>
          <p:nvPr>
            <p:ph idx="1" hasCustomPrompt="1"/>
          </p:nvPr>
        </p:nvSpPr>
        <p:spPr>
          <a:xfrm>
            <a:off x="466727" y="1796400"/>
            <a:ext cx="5485274" cy="4291200"/>
          </a:xfrm>
        </p:spPr>
        <p:txBody>
          <a:bodyPr>
            <a:normAutofit/>
          </a:bodyPr>
          <a:lstStyle>
            <a:lvl1pPr>
              <a:defRPr sz="2000"/>
            </a:lvl1pPr>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5" name="Footer Placeholder 4">
            <a:extLst>
              <a:ext uri="{FF2B5EF4-FFF2-40B4-BE49-F238E27FC236}">
                <a16:creationId xmlns:a16="http://schemas.microsoft.com/office/drawing/2014/main" id="{A34F4AAA-16BD-3626-AEA5-8A73E4554BFA}"/>
              </a:ext>
            </a:extLst>
          </p:cNvPr>
          <p:cNvSpPr>
            <a:spLocks noGrp="1"/>
          </p:cNvSpPr>
          <p:nvPr>
            <p:ph type="ftr" sz="quarter" idx="11"/>
          </p:nvPr>
        </p:nvSpPr>
        <p:spPr/>
        <p:txBody>
          <a:bodyPr/>
          <a:lstStyle/>
          <a:p>
            <a:r>
              <a:rPr lang="de-DE"/>
              <a:t>Name des Referierenden | Einrichtung, Arial 10pt</a:t>
            </a:r>
            <a:endParaRPr lang="en-US"/>
          </a:p>
        </p:txBody>
      </p:sp>
      <p:sp>
        <p:nvSpPr>
          <p:cNvPr id="6" name="Slide Number Placeholder 5">
            <a:extLst>
              <a:ext uri="{FF2B5EF4-FFF2-40B4-BE49-F238E27FC236}">
                <a16:creationId xmlns:a16="http://schemas.microsoft.com/office/drawing/2014/main" id="{C300BAD4-14D0-5047-44BC-502E9A6E90C0}"/>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24" name="Graphic 23">
            <a:extLst>
              <a:ext uri="{FF2B5EF4-FFF2-40B4-BE49-F238E27FC236}">
                <a16:creationId xmlns:a16="http://schemas.microsoft.com/office/drawing/2014/main" id="{FD8F9C2E-5E35-BA39-43DD-137B5B363739}"/>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
        <p:nvSpPr>
          <p:cNvPr id="4" name="Content Placeholder 2">
            <a:extLst>
              <a:ext uri="{FF2B5EF4-FFF2-40B4-BE49-F238E27FC236}">
                <a16:creationId xmlns:a16="http://schemas.microsoft.com/office/drawing/2014/main" id="{0FE2CA85-C8A9-AE51-BACA-F669C81BC3A9}"/>
              </a:ext>
            </a:extLst>
          </p:cNvPr>
          <p:cNvSpPr>
            <a:spLocks noGrp="1"/>
          </p:cNvSpPr>
          <p:nvPr>
            <p:ph idx="13" hasCustomPrompt="1"/>
          </p:nvPr>
        </p:nvSpPr>
        <p:spPr>
          <a:xfrm>
            <a:off x="6240001" y="1796400"/>
            <a:ext cx="5485274" cy="4291200"/>
          </a:xfrm>
        </p:spPr>
        <p:txBody>
          <a:bodyPr>
            <a:normAutofit/>
          </a:bodyPr>
          <a:lstStyle>
            <a:lvl1pPr>
              <a:defRPr sz="2000"/>
            </a:lvl1pPr>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Tree>
    <p:extLst>
      <p:ext uri="{BB962C8B-B14F-4D97-AF65-F5344CB8AC3E}">
        <p14:creationId xmlns:p14="http://schemas.microsoft.com/office/powerpoint/2010/main" val="2221692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 vierspalti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992C2-FFB1-4708-E8B4-A83FEB8F49D9}"/>
              </a:ext>
            </a:extLst>
          </p:cNvPr>
          <p:cNvSpPr>
            <a:spLocks noGrp="1"/>
          </p:cNvSpPr>
          <p:nvPr>
            <p:ph type="title" hasCustomPrompt="1"/>
          </p:nvPr>
        </p:nvSpPr>
        <p:spPr/>
        <p:txBody>
          <a:bodyPr/>
          <a:lstStyle>
            <a:lvl1pPr>
              <a:defRPr/>
            </a:lvl1pPr>
          </a:lstStyle>
          <a:p>
            <a:r>
              <a:rPr lang="de-DE" noProof="0" dirty="0"/>
              <a:t>Überschrift</a:t>
            </a:r>
          </a:p>
        </p:txBody>
      </p:sp>
      <p:sp>
        <p:nvSpPr>
          <p:cNvPr id="3" name="Content Placeholder 2">
            <a:extLst>
              <a:ext uri="{FF2B5EF4-FFF2-40B4-BE49-F238E27FC236}">
                <a16:creationId xmlns:a16="http://schemas.microsoft.com/office/drawing/2014/main" id="{7C89D84D-EE1B-559A-763F-27CCEDAFB8A5}"/>
              </a:ext>
            </a:extLst>
          </p:cNvPr>
          <p:cNvSpPr>
            <a:spLocks noGrp="1"/>
          </p:cNvSpPr>
          <p:nvPr>
            <p:ph idx="1" hasCustomPrompt="1"/>
          </p:nvPr>
        </p:nvSpPr>
        <p:spPr>
          <a:xfrm>
            <a:off x="466727" y="1796400"/>
            <a:ext cx="2673811" cy="4291200"/>
          </a:xfrm>
        </p:spPr>
        <p:txBody>
          <a:bodyPr>
            <a:normAutofit/>
          </a:bodyPr>
          <a:lstStyle>
            <a:lvl1pPr>
              <a:defRPr sz="2000"/>
            </a:lvl1pPr>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5" name="Footer Placeholder 4">
            <a:extLst>
              <a:ext uri="{FF2B5EF4-FFF2-40B4-BE49-F238E27FC236}">
                <a16:creationId xmlns:a16="http://schemas.microsoft.com/office/drawing/2014/main" id="{A34F4AAA-16BD-3626-AEA5-8A73E4554BFA}"/>
              </a:ext>
            </a:extLst>
          </p:cNvPr>
          <p:cNvSpPr>
            <a:spLocks noGrp="1"/>
          </p:cNvSpPr>
          <p:nvPr>
            <p:ph type="ftr" sz="quarter" idx="11"/>
          </p:nvPr>
        </p:nvSpPr>
        <p:spPr/>
        <p:txBody>
          <a:bodyPr/>
          <a:lstStyle/>
          <a:p>
            <a:r>
              <a:rPr lang="de-DE"/>
              <a:t>Name des Referierenden | Einrichtung, Arial 10pt</a:t>
            </a:r>
            <a:endParaRPr lang="en-US"/>
          </a:p>
        </p:txBody>
      </p:sp>
      <p:sp>
        <p:nvSpPr>
          <p:cNvPr id="6" name="Slide Number Placeholder 5">
            <a:extLst>
              <a:ext uri="{FF2B5EF4-FFF2-40B4-BE49-F238E27FC236}">
                <a16:creationId xmlns:a16="http://schemas.microsoft.com/office/drawing/2014/main" id="{C300BAD4-14D0-5047-44BC-502E9A6E90C0}"/>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24" name="Graphic 23">
            <a:extLst>
              <a:ext uri="{FF2B5EF4-FFF2-40B4-BE49-F238E27FC236}">
                <a16:creationId xmlns:a16="http://schemas.microsoft.com/office/drawing/2014/main" id="{FD8F9C2E-5E35-BA39-43DD-137B5B363739}"/>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
        <p:nvSpPr>
          <p:cNvPr id="13" name="Content Placeholder 2">
            <a:extLst>
              <a:ext uri="{FF2B5EF4-FFF2-40B4-BE49-F238E27FC236}">
                <a16:creationId xmlns:a16="http://schemas.microsoft.com/office/drawing/2014/main" id="{A8142009-8219-8BC1-AE3A-F9995A3671D1}"/>
              </a:ext>
            </a:extLst>
          </p:cNvPr>
          <p:cNvSpPr>
            <a:spLocks noGrp="1"/>
          </p:cNvSpPr>
          <p:nvPr>
            <p:ph idx="13" hasCustomPrompt="1"/>
          </p:nvPr>
        </p:nvSpPr>
        <p:spPr>
          <a:xfrm>
            <a:off x="3428538" y="1796400"/>
            <a:ext cx="2522669" cy="4291200"/>
          </a:xfrm>
        </p:spPr>
        <p:txBody>
          <a:bodyPr>
            <a:normAutofit/>
          </a:bodyPr>
          <a:lstStyle>
            <a:lvl1pPr>
              <a:defRPr sz="2000"/>
            </a:lvl1pPr>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14" name="Content Placeholder 2">
            <a:extLst>
              <a:ext uri="{FF2B5EF4-FFF2-40B4-BE49-F238E27FC236}">
                <a16:creationId xmlns:a16="http://schemas.microsoft.com/office/drawing/2014/main" id="{94DCE4CB-2A8A-E999-BC5B-0546FC61E3B5}"/>
              </a:ext>
            </a:extLst>
          </p:cNvPr>
          <p:cNvSpPr>
            <a:spLocks noGrp="1"/>
          </p:cNvSpPr>
          <p:nvPr>
            <p:ph idx="14" hasCustomPrompt="1"/>
          </p:nvPr>
        </p:nvSpPr>
        <p:spPr>
          <a:xfrm>
            <a:off x="6241190" y="1796400"/>
            <a:ext cx="2522669" cy="4291200"/>
          </a:xfrm>
        </p:spPr>
        <p:txBody>
          <a:bodyPr>
            <a:normAutofit/>
          </a:bodyPr>
          <a:lstStyle>
            <a:lvl1pPr>
              <a:defRPr sz="2000"/>
            </a:lvl1pPr>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15" name="Content Placeholder 2">
            <a:extLst>
              <a:ext uri="{FF2B5EF4-FFF2-40B4-BE49-F238E27FC236}">
                <a16:creationId xmlns:a16="http://schemas.microsoft.com/office/drawing/2014/main" id="{24D3354A-A889-874A-227B-545FF09A7836}"/>
              </a:ext>
            </a:extLst>
          </p:cNvPr>
          <p:cNvSpPr>
            <a:spLocks noGrp="1"/>
          </p:cNvSpPr>
          <p:nvPr>
            <p:ph idx="15" hasCustomPrompt="1"/>
          </p:nvPr>
        </p:nvSpPr>
        <p:spPr>
          <a:xfrm>
            <a:off x="9049264" y="1796400"/>
            <a:ext cx="2673811" cy="4291200"/>
          </a:xfrm>
        </p:spPr>
        <p:txBody>
          <a:bodyPr>
            <a:normAutofit/>
          </a:bodyPr>
          <a:lstStyle>
            <a:lvl1pPr>
              <a:defRPr sz="2000"/>
            </a:lvl1pPr>
            <a:lvl2pPr>
              <a:defRPr sz="2000"/>
            </a:lvl2pPr>
            <a:lvl3pPr>
              <a:defRPr sz="2000"/>
            </a:lvl3pPr>
            <a:lvl4pPr>
              <a:defRPr sz="2000"/>
            </a:lvl4pPr>
            <a:lvl5pPr>
              <a:defRPr sz="2000"/>
            </a:lvl5p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Tree>
    <p:extLst>
      <p:ext uri="{BB962C8B-B14F-4D97-AF65-F5344CB8AC3E}">
        <p14:creationId xmlns:p14="http://schemas.microsoft.com/office/powerpoint/2010/main" val="70724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liederung">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3B009781-AC80-2F25-3029-6F12E58808D1}"/>
              </a:ext>
            </a:extLst>
          </p:cNvPr>
          <p:cNvSpPr/>
          <p:nvPr userDrawn="1"/>
        </p:nvSpPr>
        <p:spPr>
          <a:xfrm>
            <a:off x="0" y="1299614"/>
            <a:ext cx="12192000" cy="4790036"/>
          </a:xfrm>
          <a:prstGeom prst="rect">
            <a:avLst/>
          </a:prstGeom>
          <a:solidFill>
            <a:srgbClr val="CCDADE"/>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de-DE"/>
          </a:p>
        </p:txBody>
      </p:sp>
      <p:sp>
        <p:nvSpPr>
          <p:cNvPr id="2" name="Title 1">
            <a:extLst>
              <a:ext uri="{FF2B5EF4-FFF2-40B4-BE49-F238E27FC236}">
                <a16:creationId xmlns:a16="http://schemas.microsoft.com/office/drawing/2014/main" id="{42C992C2-FFB1-4708-E8B4-A83FEB8F49D9}"/>
              </a:ext>
            </a:extLst>
          </p:cNvPr>
          <p:cNvSpPr>
            <a:spLocks noGrp="1"/>
          </p:cNvSpPr>
          <p:nvPr>
            <p:ph type="title" hasCustomPrompt="1"/>
          </p:nvPr>
        </p:nvSpPr>
        <p:spPr>
          <a:xfrm>
            <a:off x="466726" y="335389"/>
            <a:ext cx="11256962" cy="703885"/>
          </a:xfrm>
        </p:spPr>
        <p:txBody>
          <a:bodyPr/>
          <a:lstStyle>
            <a:lvl1pPr>
              <a:defRPr/>
            </a:lvl1pPr>
          </a:lstStyle>
          <a:p>
            <a:r>
              <a:rPr lang="de-DE" noProof="0" dirty="0"/>
              <a:t>Überschrift</a:t>
            </a:r>
          </a:p>
        </p:txBody>
      </p:sp>
      <p:sp>
        <p:nvSpPr>
          <p:cNvPr id="5" name="Footer Placeholder 4">
            <a:extLst>
              <a:ext uri="{FF2B5EF4-FFF2-40B4-BE49-F238E27FC236}">
                <a16:creationId xmlns:a16="http://schemas.microsoft.com/office/drawing/2014/main" id="{A34F4AAA-16BD-3626-AEA5-8A73E4554BFA}"/>
              </a:ext>
            </a:extLst>
          </p:cNvPr>
          <p:cNvSpPr>
            <a:spLocks noGrp="1"/>
          </p:cNvSpPr>
          <p:nvPr>
            <p:ph type="ftr" sz="quarter" idx="11"/>
          </p:nvPr>
        </p:nvSpPr>
        <p:spPr/>
        <p:txBody>
          <a:bodyPr/>
          <a:lstStyle/>
          <a:p>
            <a:r>
              <a:rPr lang="de-DE"/>
              <a:t>Name des Referierenden | Einrichtung, Arial 10pt</a:t>
            </a:r>
            <a:endParaRPr lang="en-US"/>
          </a:p>
        </p:txBody>
      </p:sp>
      <p:sp>
        <p:nvSpPr>
          <p:cNvPr id="6" name="Slide Number Placeholder 5">
            <a:extLst>
              <a:ext uri="{FF2B5EF4-FFF2-40B4-BE49-F238E27FC236}">
                <a16:creationId xmlns:a16="http://schemas.microsoft.com/office/drawing/2014/main" id="{C300BAD4-14D0-5047-44BC-502E9A6E90C0}"/>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24" name="Graphic 23">
            <a:extLst>
              <a:ext uri="{FF2B5EF4-FFF2-40B4-BE49-F238E27FC236}">
                <a16:creationId xmlns:a16="http://schemas.microsoft.com/office/drawing/2014/main" id="{FD8F9C2E-5E35-BA39-43DD-137B5B363739}"/>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
        <p:nvSpPr>
          <p:cNvPr id="8" name="Textplatzhalter 7">
            <a:extLst>
              <a:ext uri="{FF2B5EF4-FFF2-40B4-BE49-F238E27FC236}">
                <a16:creationId xmlns:a16="http://schemas.microsoft.com/office/drawing/2014/main" id="{A964625C-7228-3CD7-0228-EB8F4DA6AF80}"/>
              </a:ext>
            </a:extLst>
          </p:cNvPr>
          <p:cNvSpPr>
            <a:spLocks noGrp="1"/>
          </p:cNvSpPr>
          <p:nvPr>
            <p:ph type="body" sz="quarter" idx="13"/>
          </p:nvPr>
        </p:nvSpPr>
        <p:spPr>
          <a:xfrm>
            <a:off x="466725" y="1724067"/>
            <a:ext cx="11256963" cy="4106890"/>
          </a:xfrm>
        </p:spPr>
        <p:txBody>
          <a:bodyPr numCol="4" spcCol="144000">
            <a:normAutofit/>
          </a:bodyPr>
          <a:lstStyle>
            <a:lvl1pPr defTabSz="540000">
              <a:buFontTx/>
              <a:buNone/>
              <a:defRPr sz="1200"/>
            </a:lvl1pPr>
            <a:lvl2pPr marL="0" indent="0" defTabSz="540000">
              <a:buFontTx/>
              <a:buNone/>
              <a:defRPr sz="1200"/>
            </a:lvl2pPr>
            <a:lvl3pPr marL="230400" indent="0" defTabSz="540000">
              <a:buFontTx/>
              <a:buNone/>
              <a:defRPr sz="1200"/>
            </a:lvl3pPr>
            <a:lvl4pPr marL="462600" indent="0" defTabSz="540000">
              <a:buFontTx/>
              <a:buNone/>
              <a:defRPr sz="1200"/>
            </a:lvl4pPr>
            <a:lvl5pPr marL="693000" indent="0" defTabSz="540000">
              <a:buFontTx/>
              <a:buNone/>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3110070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30A19-C31D-D17E-333F-5FFC84C55537}"/>
              </a:ext>
            </a:extLst>
          </p:cNvPr>
          <p:cNvSpPr>
            <a:spLocks noGrp="1"/>
          </p:cNvSpPr>
          <p:nvPr>
            <p:ph type="title" hasCustomPrompt="1"/>
          </p:nvPr>
        </p:nvSpPr>
        <p:spPr/>
        <p:txBody>
          <a:bodyPr/>
          <a:lstStyle>
            <a:lvl1pPr>
              <a:defRPr/>
            </a:lvl1pPr>
          </a:lstStyle>
          <a:p>
            <a:r>
              <a:rPr lang="de-DE" noProof="0" dirty="0"/>
              <a:t>Überschrift</a:t>
            </a:r>
          </a:p>
        </p:txBody>
      </p:sp>
      <p:sp>
        <p:nvSpPr>
          <p:cNvPr id="4" name="Footer Placeholder 3">
            <a:extLst>
              <a:ext uri="{FF2B5EF4-FFF2-40B4-BE49-F238E27FC236}">
                <a16:creationId xmlns:a16="http://schemas.microsoft.com/office/drawing/2014/main" id="{13D7F09D-CA65-1FAC-B1F6-091848CD1FF4}"/>
              </a:ext>
            </a:extLst>
          </p:cNvPr>
          <p:cNvSpPr>
            <a:spLocks noGrp="1"/>
          </p:cNvSpPr>
          <p:nvPr>
            <p:ph type="ftr" sz="quarter" idx="11"/>
          </p:nvPr>
        </p:nvSpPr>
        <p:spPr/>
        <p:txBody>
          <a:bodyPr/>
          <a:lstStyle/>
          <a:p>
            <a:r>
              <a:rPr lang="de-DE"/>
              <a:t>Name des Referierenden | Einrichtung, Arial 10pt</a:t>
            </a:r>
            <a:endParaRPr lang="en-US"/>
          </a:p>
        </p:txBody>
      </p:sp>
      <p:sp>
        <p:nvSpPr>
          <p:cNvPr id="5" name="Slide Number Placeholder 4">
            <a:extLst>
              <a:ext uri="{FF2B5EF4-FFF2-40B4-BE49-F238E27FC236}">
                <a16:creationId xmlns:a16="http://schemas.microsoft.com/office/drawing/2014/main" id="{33761AEE-F368-8957-E533-F548576E7B28}"/>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3" name="Graphic 23">
            <a:extLst>
              <a:ext uri="{FF2B5EF4-FFF2-40B4-BE49-F238E27FC236}">
                <a16:creationId xmlns:a16="http://schemas.microsoft.com/office/drawing/2014/main" id="{DE676504-1990-FA12-2EC7-C96AF53469F4}"/>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Tree>
    <p:extLst>
      <p:ext uri="{BB962C8B-B14F-4D97-AF65-F5344CB8AC3E}">
        <p14:creationId xmlns:p14="http://schemas.microsoft.com/office/powerpoint/2010/main" val="396908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6A06372-D161-EFA2-E8ED-37A825909C4D}"/>
              </a:ext>
            </a:extLst>
          </p:cNvPr>
          <p:cNvSpPr>
            <a:spLocks noGrp="1"/>
          </p:cNvSpPr>
          <p:nvPr>
            <p:ph type="ftr" sz="quarter" idx="11"/>
          </p:nvPr>
        </p:nvSpPr>
        <p:spPr/>
        <p:txBody>
          <a:bodyPr/>
          <a:lstStyle/>
          <a:p>
            <a:r>
              <a:rPr lang="de-DE"/>
              <a:t>Name des Referierenden | Einrichtung, Arial 10pt</a:t>
            </a:r>
            <a:endParaRPr lang="en-US"/>
          </a:p>
        </p:txBody>
      </p:sp>
      <p:sp>
        <p:nvSpPr>
          <p:cNvPr id="4" name="Slide Number Placeholder 3">
            <a:extLst>
              <a:ext uri="{FF2B5EF4-FFF2-40B4-BE49-F238E27FC236}">
                <a16:creationId xmlns:a16="http://schemas.microsoft.com/office/drawing/2014/main" id="{B675224E-3006-D545-7E15-81DF2E93F6B3}"/>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2" name="Graphic 23">
            <a:extLst>
              <a:ext uri="{FF2B5EF4-FFF2-40B4-BE49-F238E27FC236}">
                <a16:creationId xmlns:a16="http://schemas.microsoft.com/office/drawing/2014/main" id="{CA34AAE7-7AA4-1685-C297-75524C244975}"/>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Tree>
    <p:extLst>
      <p:ext uri="{BB962C8B-B14F-4D97-AF65-F5344CB8AC3E}">
        <p14:creationId xmlns:p14="http://schemas.microsoft.com/office/powerpoint/2010/main" val="4251431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und Text Optio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1F905-3C25-3CFA-E054-260957D33249}"/>
              </a:ext>
            </a:extLst>
          </p:cNvPr>
          <p:cNvSpPr>
            <a:spLocks noGrp="1"/>
          </p:cNvSpPr>
          <p:nvPr>
            <p:ph type="title" hasCustomPrompt="1"/>
          </p:nvPr>
        </p:nvSpPr>
        <p:spPr>
          <a:xfrm>
            <a:off x="466725" y="334800"/>
            <a:ext cx="10888661" cy="1075635"/>
          </a:xfrm>
        </p:spPr>
        <p:txBody>
          <a:bodyPr anchor="t" anchorCtr="0"/>
          <a:lstStyle>
            <a:lvl1pPr>
              <a:defRPr sz="4000"/>
            </a:lvl1pPr>
          </a:lstStyle>
          <a:p>
            <a:r>
              <a:rPr lang="de-DE" noProof="0" dirty="0"/>
              <a:t>Überschrift</a:t>
            </a:r>
          </a:p>
        </p:txBody>
      </p:sp>
      <p:sp>
        <p:nvSpPr>
          <p:cNvPr id="4" name="Text Placeholder 3">
            <a:extLst>
              <a:ext uri="{FF2B5EF4-FFF2-40B4-BE49-F238E27FC236}">
                <a16:creationId xmlns:a16="http://schemas.microsoft.com/office/drawing/2014/main" id="{877C1336-2991-8D7B-3424-2F8D21F7B989}"/>
              </a:ext>
            </a:extLst>
          </p:cNvPr>
          <p:cNvSpPr>
            <a:spLocks noGrp="1"/>
          </p:cNvSpPr>
          <p:nvPr>
            <p:ph type="body" sz="half" idx="2" hasCustomPrompt="1"/>
          </p:nvPr>
        </p:nvSpPr>
        <p:spPr>
          <a:xfrm>
            <a:off x="466727" y="1819622"/>
            <a:ext cx="4918074" cy="4270028"/>
          </a:xfrm>
        </p:spPr>
        <p:txBody>
          <a:bodyPr/>
          <a:lstStyle>
            <a:lvl1pPr marL="0" indent="0">
              <a:buFontTx/>
              <a:buNone/>
              <a:defRPr sz="2000"/>
            </a:lvl1pPr>
            <a:lvl2pPr marL="230400" indent="-230400">
              <a:buFont typeface="Arial" panose="020B0604020202020204" pitchFamily="34" charset="0"/>
              <a:buChar char="•"/>
              <a:defRPr sz="2000"/>
            </a:lvl2pPr>
            <a:lvl3pPr marL="460800" indent="-230400">
              <a:buFont typeface="Arial" panose="020B0604020202020204" pitchFamily="34" charset="0"/>
              <a:buChar char="•"/>
              <a:defRPr sz="2000"/>
            </a:lvl3pPr>
            <a:lvl4pPr marL="691200" indent="-230400">
              <a:buFont typeface="Arial" panose="020B0604020202020204" pitchFamily="34" charset="0"/>
              <a:buChar char="•"/>
              <a:defRPr sz="2000"/>
            </a:lvl4pPr>
            <a:lvl5pPr marL="921600" indent="-230400">
              <a:buFont typeface="Arial" panose="020B0604020202020204" pitchFamily="34" charset="0"/>
              <a:buChar char="•"/>
              <a:defRPr sz="2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noProof="0" dirty="0"/>
              <a:t>Fließtext</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6" name="Footer Placeholder 5">
            <a:extLst>
              <a:ext uri="{FF2B5EF4-FFF2-40B4-BE49-F238E27FC236}">
                <a16:creationId xmlns:a16="http://schemas.microsoft.com/office/drawing/2014/main" id="{25078D83-2BE1-ADF9-43B3-91BEF445BE6C}"/>
              </a:ext>
            </a:extLst>
          </p:cNvPr>
          <p:cNvSpPr>
            <a:spLocks noGrp="1"/>
          </p:cNvSpPr>
          <p:nvPr>
            <p:ph type="ftr" sz="quarter" idx="11"/>
          </p:nvPr>
        </p:nvSpPr>
        <p:spPr/>
        <p:txBody>
          <a:bodyPr/>
          <a:lstStyle/>
          <a:p>
            <a:r>
              <a:rPr lang="de-DE"/>
              <a:t>Name des Referierenden | Einrichtung, Arial 10pt</a:t>
            </a:r>
            <a:endParaRPr lang="en-US"/>
          </a:p>
        </p:txBody>
      </p:sp>
      <p:sp>
        <p:nvSpPr>
          <p:cNvPr id="7" name="Slide Number Placeholder 6">
            <a:extLst>
              <a:ext uri="{FF2B5EF4-FFF2-40B4-BE49-F238E27FC236}">
                <a16:creationId xmlns:a16="http://schemas.microsoft.com/office/drawing/2014/main" id="{EF7AAB52-172F-B4B3-A3FA-15AC8C114B58}"/>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sp>
        <p:nvSpPr>
          <p:cNvPr id="3" name="Picture Placeholder 2">
            <a:extLst>
              <a:ext uri="{FF2B5EF4-FFF2-40B4-BE49-F238E27FC236}">
                <a16:creationId xmlns:a16="http://schemas.microsoft.com/office/drawing/2014/main" id="{9CAB529B-D8ED-2881-64B4-857114F50265}"/>
              </a:ext>
            </a:extLst>
          </p:cNvPr>
          <p:cNvSpPr>
            <a:spLocks noGrp="1"/>
          </p:cNvSpPr>
          <p:nvPr>
            <p:ph type="pic" idx="1"/>
          </p:nvPr>
        </p:nvSpPr>
        <p:spPr>
          <a:xfrm>
            <a:off x="5649843" y="1873250"/>
            <a:ext cx="5705544" cy="42164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Bild durch Klicken auf Symbol hinzufügen</a:t>
            </a:r>
            <a:endParaRPr lang="de-DE" noProof="0" dirty="0"/>
          </a:p>
        </p:txBody>
      </p:sp>
      <p:pic>
        <p:nvPicPr>
          <p:cNvPr id="5" name="Graphic 23">
            <a:extLst>
              <a:ext uri="{FF2B5EF4-FFF2-40B4-BE49-F238E27FC236}">
                <a16:creationId xmlns:a16="http://schemas.microsoft.com/office/drawing/2014/main" id="{53A88B90-E80D-2E66-A0ED-E8FAF11474E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Tree>
    <p:extLst>
      <p:ext uri="{BB962C8B-B14F-4D97-AF65-F5344CB8AC3E}">
        <p14:creationId xmlns:p14="http://schemas.microsoft.com/office/powerpoint/2010/main" val="3662228766"/>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und Text Option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CAB529B-D8ED-2881-64B4-857114F50265}"/>
              </a:ext>
            </a:extLst>
          </p:cNvPr>
          <p:cNvSpPr>
            <a:spLocks noGrp="1"/>
          </p:cNvSpPr>
          <p:nvPr>
            <p:ph type="pic" idx="1"/>
          </p:nvPr>
        </p:nvSpPr>
        <p:spPr>
          <a:xfrm>
            <a:off x="7502524" y="0"/>
            <a:ext cx="4689475" cy="608965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Bild durch Klicken auf Symbol hinzufügen</a:t>
            </a:r>
            <a:endParaRPr lang="de-DE" noProof="0" dirty="0"/>
          </a:p>
        </p:txBody>
      </p:sp>
      <p:sp>
        <p:nvSpPr>
          <p:cNvPr id="2" name="Title 1">
            <a:extLst>
              <a:ext uri="{FF2B5EF4-FFF2-40B4-BE49-F238E27FC236}">
                <a16:creationId xmlns:a16="http://schemas.microsoft.com/office/drawing/2014/main" id="{AFE1F905-3C25-3CFA-E054-260957D33249}"/>
              </a:ext>
            </a:extLst>
          </p:cNvPr>
          <p:cNvSpPr>
            <a:spLocks noGrp="1"/>
          </p:cNvSpPr>
          <p:nvPr>
            <p:ph type="title" hasCustomPrompt="1"/>
          </p:nvPr>
        </p:nvSpPr>
        <p:spPr>
          <a:xfrm>
            <a:off x="466726" y="334800"/>
            <a:ext cx="7035799" cy="1075635"/>
          </a:xfrm>
        </p:spPr>
        <p:txBody>
          <a:bodyPr anchor="t" anchorCtr="0"/>
          <a:lstStyle>
            <a:lvl1pPr>
              <a:defRPr sz="4000"/>
            </a:lvl1pPr>
          </a:lstStyle>
          <a:p>
            <a:r>
              <a:rPr lang="de-DE" noProof="0" dirty="0"/>
              <a:t>Überschrift</a:t>
            </a:r>
          </a:p>
        </p:txBody>
      </p:sp>
      <p:sp>
        <p:nvSpPr>
          <p:cNvPr id="6" name="Footer Placeholder 5">
            <a:extLst>
              <a:ext uri="{FF2B5EF4-FFF2-40B4-BE49-F238E27FC236}">
                <a16:creationId xmlns:a16="http://schemas.microsoft.com/office/drawing/2014/main" id="{25078D83-2BE1-ADF9-43B3-91BEF445BE6C}"/>
              </a:ext>
            </a:extLst>
          </p:cNvPr>
          <p:cNvSpPr>
            <a:spLocks noGrp="1"/>
          </p:cNvSpPr>
          <p:nvPr>
            <p:ph type="ftr" sz="quarter" idx="11"/>
          </p:nvPr>
        </p:nvSpPr>
        <p:spPr/>
        <p:txBody>
          <a:bodyPr/>
          <a:lstStyle/>
          <a:p>
            <a:r>
              <a:rPr lang="de-DE"/>
              <a:t>Name des Referierenden | Einrichtung, Arial 10pt</a:t>
            </a:r>
            <a:endParaRPr lang="en-US"/>
          </a:p>
        </p:txBody>
      </p:sp>
      <p:sp>
        <p:nvSpPr>
          <p:cNvPr id="7" name="Slide Number Placeholder 6">
            <a:extLst>
              <a:ext uri="{FF2B5EF4-FFF2-40B4-BE49-F238E27FC236}">
                <a16:creationId xmlns:a16="http://schemas.microsoft.com/office/drawing/2014/main" id="{EF7AAB52-172F-B4B3-A3FA-15AC8C114B58}"/>
              </a:ext>
            </a:extLst>
          </p:cNvPr>
          <p:cNvSpPr>
            <a:spLocks noGrp="1"/>
          </p:cNvSpPr>
          <p:nvPr>
            <p:ph type="sldNum" sz="quarter" idx="12"/>
          </p:nvPr>
        </p:nvSpPr>
        <p:spPr/>
        <p:txBody>
          <a:bodyPr/>
          <a:lstStyle/>
          <a:p>
            <a:fld id="{56F622B2-DCC2-4363-AA1C-8797E3A5E5C2}" type="slidenum">
              <a:rPr lang="de-DE" noProof="0" smtClean="0"/>
              <a:t>‹Nr.›</a:t>
            </a:fld>
            <a:endParaRPr lang="de-DE" noProof="0" dirty="0"/>
          </a:p>
        </p:txBody>
      </p:sp>
      <p:pic>
        <p:nvPicPr>
          <p:cNvPr id="5" name="Graphic 23">
            <a:extLst>
              <a:ext uri="{FF2B5EF4-FFF2-40B4-BE49-F238E27FC236}">
                <a16:creationId xmlns:a16="http://schemas.microsoft.com/office/drawing/2014/main" id="{53A88B90-E80D-2E66-A0ED-E8FAF11474E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 y="6389077"/>
            <a:ext cx="288000" cy="288000"/>
          </a:xfrm>
          <a:prstGeom prst="rect">
            <a:avLst/>
          </a:prstGeom>
        </p:spPr>
      </p:pic>
      <p:sp>
        <p:nvSpPr>
          <p:cNvPr id="8" name="Text Placeholder 3">
            <a:extLst>
              <a:ext uri="{FF2B5EF4-FFF2-40B4-BE49-F238E27FC236}">
                <a16:creationId xmlns:a16="http://schemas.microsoft.com/office/drawing/2014/main" id="{9235755B-4407-A686-A945-80E4D01E4807}"/>
              </a:ext>
            </a:extLst>
          </p:cNvPr>
          <p:cNvSpPr>
            <a:spLocks noGrp="1"/>
          </p:cNvSpPr>
          <p:nvPr>
            <p:ph type="body" sz="half" idx="2" hasCustomPrompt="1"/>
          </p:nvPr>
        </p:nvSpPr>
        <p:spPr>
          <a:xfrm>
            <a:off x="466726" y="1819622"/>
            <a:ext cx="6716201" cy="4270028"/>
          </a:xfrm>
        </p:spPr>
        <p:txBody>
          <a:bodyPr/>
          <a:lstStyle>
            <a:lvl1pPr marL="0" indent="0">
              <a:buNone/>
              <a:defRPr sz="2000"/>
            </a:lvl1pPr>
            <a:lvl2pPr marL="230400" indent="-230400">
              <a:buFont typeface="Arial" panose="020B0604020202020204" pitchFamily="34" charset="0"/>
              <a:buChar char="•"/>
              <a:defRPr sz="2000"/>
            </a:lvl2pPr>
            <a:lvl3pPr marL="460800" indent="-230400">
              <a:buFont typeface="Arial" panose="020B0604020202020204" pitchFamily="34" charset="0"/>
              <a:buChar char="•"/>
              <a:defRPr sz="2000"/>
            </a:lvl3pPr>
            <a:lvl4pPr marL="691200" indent="-230400">
              <a:buFont typeface="Arial" panose="020B0604020202020204" pitchFamily="34" charset="0"/>
              <a:buChar char="•"/>
              <a:defRPr sz="2000"/>
            </a:lvl4pPr>
            <a:lvl5pPr marL="921600" indent="-230400">
              <a:buFont typeface="Arial" panose="020B0604020202020204" pitchFamily="34" charset="0"/>
              <a:buChar char="•"/>
              <a:defRPr sz="2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noProof="0" dirty="0"/>
              <a:t>Fließtext</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Tree>
    <p:extLst>
      <p:ext uri="{BB962C8B-B14F-4D97-AF65-F5344CB8AC3E}">
        <p14:creationId xmlns:p14="http://schemas.microsoft.com/office/powerpoint/2010/main" val="2689732454"/>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337C05-0B52-73A3-9373-AAE32FCDA417}"/>
              </a:ext>
            </a:extLst>
          </p:cNvPr>
          <p:cNvSpPr>
            <a:spLocks noGrp="1"/>
          </p:cNvSpPr>
          <p:nvPr>
            <p:ph type="title"/>
          </p:nvPr>
        </p:nvSpPr>
        <p:spPr>
          <a:xfrm>
            <a:off x="466726" y="335389"/>
            <a:ext cx="11256962" cy="1404328"/>
          </a:xfrm>
          <a:prstGeom prst="rect">
            <a:avLst/>
          </a:prstGeom>
        </p:spPr>
        <p:txBody>
          <a:bodyPr vert="horz" lIns="0" tIns="0" rIns="0" bIns="0" rtlCol="0" anchor="t" anchorCtr="0">
            <a:noAutofit/>
          </a:bodyPr>
          <a:lstStyle/>
          <a:p>
            <a:r>
              <a:rPr lang="de-DE" noProof="0" dirty="0"/>
              <a:t>Überschrift</a:t>
            </a:r>
          </a:p>
        </p:txBody>
      </p:sp>
      <p:sp>
        <p:nvSpPr>
          <p:cNvPr id="3" name="Text Placeholder 2">
            <a:extLst>
              <a:ext uri="{FF2B5EF4-FFF2-40B4-BE49-F238E27FC236}">
                <a16:creationId xmlns:a16="http://schemas.microsoft.com/office/drawing/2014/main" id="{2868AD72-55F4-7462-F73C-F21DAB619BD3}"/>
              </a:ext>
            </a:extLst>
          </p:cNvPr>
          <p:cNvSpPr>
            <a:spLocks noGrp="1"/>
          </p:cNvSpPr>
          <p:nvPr>
            <p:ph type="body" idx="1"/>
          </p:nvPr>
        </p:nvSpPr>
        <p:spPr>
          <a:xfrm>
            <a:off x="466726" y="1797878"/>
            <a:ext cx="11256962" cy="4291773"/>
          </a:xfrm>
          <a:prstGeom prst="rect">
            <a:avLst/>
          </a:prstGeom>
        </p:spPr>
        <p:txBody>
          <a:bodyPr vert="horz" lIns="0" tIns="0" rIns="0" bIns="0" rtlCol="0">
            <a:normAutofit/>
          </a:bodyPr>
          <a:lstStyle/>
          <a:p>
            <a:pPr lvl="0"/>
            <a:r>
              <a:rPr lang="de-DE" noProof="0" dirty="0"/>
              <a:t>Fließtext erste Ebene</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5" name="Footer Placeholder 4">
            <a:extLst>
              <a:ext uri="{FF2B5EF4-FFF2-40B4-BE49-F238E27FC236}">
                <a16:creationId xmlns:a16="http://schemas.microsoft.com/office/drawing/2014/main" id="{9F405DDF-77CE-867B-91D2-364B6E5D93F7}"/>
              </a:ext>
            </a:extLst>
          </p:cNvPr>
          <p:cNvSpPr>
            <a:spLocks noGrp="1"/>
          </p:cNvSpPr>
          <p:nvPr>
            <p:ph type="ftr" sz="quarter" idx="3"/>
          </p:nvPr>
        </p:nvSpPr>
        <p:spPr>
          <a:xfrm>
            <a:off x="466726" y="6389688"/>
            <a:ext cx="9847262" cy="287389"/>
          </a:xfrm>
          <a:prstGeom prst="rect">
            <a:avLst/>
          </a:prstGeom>
        </p:spPr>
        <p:txBody>
          <a:bodyPr vert="horz" lIns="0" tIns="0" rIns="0" bIns="0" rtlCol="0" anchor="ctr"/>
          <a:lstStyle>
            <a:lvl1pPr algn="l">
              <a:defRPr sz="1000">
                <a:solidFill>
                  <a:schemeClr val="tx1"/>
                </a:solidFill>
              </a:defRPr>
            </a:lvl1pPr>
          </a:lstStyle>
          <a:p>
            <a:r>
              <a:rPr lang="de-DE"/>
              <a:t>Name des Referierenden | Einrichtung, Arial 10pt</a:t>
            </a:r>
            <a:endParaRPr lang="en-US" dirty="0"/>
          </a:p>
        </p:txBody>
      </p:sp>
      <p:sp>
        <p:nvSpPr>
          <p:cNvPr id="6" name="Slide Number Placeholder 5">
            <a:extLst>
              <a:ext uri="{FF2B5EF4-FFF2-40B4-BE49-F238E27FC236}">
                <a16:creationId xmlns:a16="http://schemas.microsoft.com/office/drawing/2014/main" id="{097ABE3B-E0CA-7AC3-9201-404918DF6F14}"/>
              </a:ext>
            </a:extLst>
          </p:cNvPr>
          <p:cNvSpPr>
            <a:spLocks noGrp="1"/>
          </p:cNvSpPr>
          <p:nvPr>
            <p:ph type="sldNum" sz="quarter" idx="4"/>
          </p:nvPr>
        </p:nvSpPr>
        <p:spPr>
          <a:xfrm>
            <a:off x="10316306" y="6389078"/>
            <a:ext cx="1406769" cy="287389"/>
          </a:xfrm>
          <a:prstGeom prst="rect">
            <a:avLst/>
          </a:prstGeom>
        </p:spPr>
        <p:txBody>
          <a:bodyPr vert="horz" lIns="0" tIns="0" rIns="0" bIns="0" rtlCol="0" anchor="ctr"/>
          <a:lstStyle>
            <a:lvl1pPr algn="r">
              <a:defRPr sz="1000">
                <a:solidFill>
                  <a:schemeClr val="tx1"/>
                </a:solidFill>
              </a:defRPr>
            </a:lvl1pPr>
          </a:lstStyle>
          <a:p>
            <a:fld id="{56F622B2-DCC2-4363-AA1C-8797E3A5E5C2}" type="slidenum">
              <a:rPr lang="de-DE" noProof="0" smtClean="0"/>
              <a:pPr/>
              <a:t>‹Nr.›</a:t>
            </a:fld>
            <a:endParaRPr lang="de-DE" noProof="0" dirty="0"/>
          </a:p>
        </p:txBody>
      </p:sp>
    </p:spTree>
    <p:extLst>
      <p:ext uri="{BB962C8B-B14F-4D97-AF65-F5344CB8AC3E}">
        <p14:creationId xmlns:p14="http://schemas.microsoft.com/office/powerpoint/2010/main" val="350911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9" r:id="rId3"/>
    <p:sldLayoutId id="2147483680" r:id="rId4"/>
    <p:sldLayoutId id="2147483681" r:id="rId5"/>
    <p:sldLayoutId id="2147483654" r:id="rId6"/>
    <p:sldLayoutId id="2147483655" r:id="rId7"/>
    <p:sldLayoutId id="2147483657" r:id="rId8"/>
    <p:sldLayoutId id="2147483682" r:id="rId9"/>
    <p:sldLayoutId id="2147483673" r:id="rId10"/>
  </p:sldLayoutIdLst>
  <p:hf hd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500"/>
        </a:spcBef>
        <a:buFontTx/>
        <a:buNone/>
        <a:defRPr sz="2000" kern="1200">
          <a:solidFill>
            <a:schemeClr val="tx1"/>
          </a:solidFill>
          <a:latin typeface="+mn-lt"/>
          <a:ea typeface="+mn-ea"/>
          <a:cs typeface="+mn-cs"/>
        </a:defRPr>
      </a:lvl1pPr>
      <a:lvl2pPr marL="230400" indent="-2304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460800" indent="-2304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6912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9216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95" userDrawn="1">
          <p15:clr>
            <a:srgbClr val="F26B43"/>
          </p15:clr>
        </p15:guide>
        <p15:guide id="4" pos="294" userDrawn="1">
          <p15:clr>
            <a:srgbClr val="F26B43"/>
          </p15:clr>
        </p15:guide>
        <p15:guide id="10" pos="1182" userDrawn="1">
          <p15:clr>
            <a:srgbClr val="F26B43"/>
          </p15:clr>
        </p15:guide>
        <p15:guide id="14" pos="2069" userDrawn="1">
          <p15:clr>
            <a:srgbClr val="F26B43"/>
          </p15:clr>
        </p15:guide>
        <p15:guide id="16" pos="2953" userDrawn="1">
          <p15:clr>
            <a:srgbClr val="F26B43"/>
          </p15:clr>
        </p15:guide>
        <p15:guide id="20" pos="3839" userDrawn="1">
          <p15:clr>
            <a:srgbClr val="F26B43"/>
          </p15:clr>
        </p15:guide>
        <p15:guide id="22" pos="4726" userDrawn="1">
          <p15:clr>
            <a:srgbClr val="F26B43"/>
          </p15:clr>
        </p15:guide>
        <p15:guide id="26" pos="5611" userDrawn="1">
          <p15:clr>
            <a:srgbClr val="F26B43"/>
          </p15:clr>
        </p15:guide>
        <p15:guide id="28" pos="6497" userDrawn="1">
          <p15:clr>
            <a:srgbClr val="F26B43"/>
          </p15:clr>
        </p15:guide>
        <p15:guide id="30" pos="7385" userDrawn="1">
          <p15:clr>
            <a:srgbClr val="F26B43"/>
          </p15:clr>
        </p15:guide>
        <p15:guide id="31" orient="horz" pos="1180" userDrawn="1">
          <p15:clr>
            <a:srgbClr val="F26B43"/>
          </p15:clr>
        </p15:guide>
        <p15:guide id="33" orient="horz" pos="2065" userDrawn="1">
          <p15:clr>
            <a:srgbClr val="F26B43"/>
          </p15:clr>
        </p15:guide>
        <p15:guide id="34" orient="horz" pos="2950" userDrawn="1">
          <p15:clr>
            <a:srgbClr val="F26B43"/>
          </p15:clr>
        </p15:guide>
        <p15:guide id="36" orient="horz" pos="3836" userDrawn="1">
          <p15:clr>
            <a:srgbClr val="F26B43"/>
          </p15:clr>
        </p15:guide>
        <p15:guide id="37" orient="horz" pos="402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polsoz.fu-berlin.de/kommwiss/studium/auslandsstudium/erasmus/index.html" TargetMode="External"/><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docs.google.com/document/d/1kke6Lwh9CQAH2FCoDfXhJCWborbZPQ4wqhvf08_pwgU/edit" TargetMode="External"/><Relationship Id="rId2" Type="http://schemas.openxmlformats.org/officeDocument/2006/relationships/hyperlink" Target="mailto:erasmus@kommwiss.fu-berlin.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fu-berlin.de/studium/international/studium_ausland/erasmus_praktiku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fuberlin.moveon4.de/form/6731045d21961d932402ede4/de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erasmus@kommwiss.fu-berlin.d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sprachenzentrum@fu-berlin.d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sprachenzentrum.fu-berlin.de/sprachtests/sprachzeugnis/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3E6AEFD8-0803-538D-C0CD-7E26439A015B}"/>
              </a:ext>
            </a:extLst>
          </p:cNvPr>
          <p:cNvSpPr>
            <a:spLocks noGrp="1" noRot="1" noMove="1" noResize="1" noEditPoints="1" noAdjustHandles="1" noChangeArrowheads="1" noChangeShapeType="1"/>
          </p:cNvSpPr>
          <p:nvPr>
            <p:ph type="subTitle" idx="1"/>
          </p:nvPr>
        </p:nvSpPr>
        <p:spPr>
          <a:xfrm>
            <a:off x="466725" y="4638260"/>
            <a:ext cx="11256963" cy="1451389"/>
          </a:xfrm>
        </p:spPr>
        <p:txBody>
          <a:bodyPr/>
          <a:lstStyle/>
          <a:p>
            <a:endParaRPr lang="de-DE" dirty="0"/>
          </a:p>
          <a:p>
            <a:endParaRPr lang="de-DE" dirty="0"/>
          </a:p>
          <a:p>
            <a:r>
              <a:rPr lang="de-DE" dirty="0"/>
              <a:t>Prof. Dr. Carola Richter                                            17. Dezember 2025     </a:t>
            </a:r>
          </a:p>
          <a:p>
            <a:endParaRPr lang="de-DE" dirty="0"/>
          </a:p>
        </p:txBody>
      </p:sp>
      <p:sp>
        <p:nvSpPr>
          <p:cNvPr id="4" name="Footer Placeholder 3">
            <a:extLst>
              <a:ext uri="{FF2B5EF4-FFF2-40B4-BE49-F238E27FC236}">
                <a16:creationId xmlns:a16="http://schemas.microsoft.com/office/drawing/2014/main" id="{597485A1-F29B-591B-29D7-DDC2F1BD13E5}"/>
              </a:ext>
            </a:extLst>
          </p:cNvPr>
          <p:cNvSpPr>
            <a:spLocks noGrp="1" noRot="1" noMove="1" noResize="1" noEditPoints="1" noAdjustHandles="1" noChangeArrowheads="1" noChangeShapeType="1"/>
          </p:cNvSpPr>
          <p:nvPr>
            <p:ph type="ftr" sz="quarter" idx="11"/>
          </p:nvPr>
        </p:nvSpPr>
        <p:spPr>
          <a:xfrm>
            <a:off x="466726" y="6389688"/>
            <a:ext cx="9847262" cy="287389"/>
          </a:xfrm>
        </p:spPr>
        <p:txBody>
          <a:bodyPr/>
          <a:lstStyle/>
          <a:p>
            <a:r>
              <a:rPr lang="de-DE" dirty="0"/>
              <a:t>Institut für Publizistik- und Kommunikationswissenschaft</a:t>
            </a:r>
          </a:p>
        </p:txBody>
      </p:sp>
      <p:pic>
        <p:nvPicPr>
          <p:cNvPr id="17" name="Picture 2">
            <a:extLst>
              <a:ext uri="{FF2B5EF4-FFF2-40B4-BE49-F238E27FC236}">
                <a16:creationId xmlns:a16="http://schemas.microsoft.com/office/drawing/2014/main" id="{89ABF6B8-4CEC-4821-801C-BD9967B5E4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5936" y="2069461"/>
            <a:ext cx="4782288" cy="186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itel 18">
            <a:extLst>
              <a:ext uri="{FF2B5EF4-FFF2-40B4-BE49-F238E27FC236}">
                <a16:creationId xmlns:a16="http://schemas.microsoft.com/office/drawing/2014/main" id="{29779C6B-E880-FE40-5944-D246FC510284}"/>
              </a:ext>
            </a:extLst>
          </p:cNvPr>
          <p:cNvSpPr>
            <a:spLocks noGrp="1"/>
          </p:cNvSpPr>
          <p:nvPr>
            <p:ph type="ctrTitle"/>
          </p:nvPr>
        </p:nvSpPr>
        <p:spPr>
          <a:xfrm>
            <a:off x="466725" y="2892153"/>
            <a:ext cx="11256349" cy="2137743"/>
          </a:xfrm>
        </p:spPr>
        <p:txBody>
          <a:bodyPr/>
          <a:lstStyle/>
          <a:p>
            <a:r>
              <a:rPr kumimoji="0" lang="de-DE" sz="3200" b="1" i="0" u="none" strike="noStrike" kern="1200" cap="none" spc="0" normalizeH="0" baseline="0" noProof="0" dirty="0">
                <a:ln>
                  <a:noFill/>
                </a:ln>
                <a:solidFill>
                  <a:srgbClr val="000000"/>
                </a:solidFill>
                <a:effectLst/>
                <a:uLnTx/>
                <a:uFillTx/>
                <a:ea typeface="+mj-ea"/>
                <a:cs typeface="+mj-cs"/>
              </a:rPr>
              <a:t>Auslandsstudium am </a:t>
            </a:r>
            <a:br>
              <a:rPr kumimoji="0" lang="de-DE" sz="3200" b="1" i="0" u="none" strike="noStrike" kern="1200" cap="none" spc="0" normalizeH="0" baseline="0" noProof="0" dirty="0">
                <a:ln>
                  <a:noFill/>
                </a:ln>
                <a:solidFill>
                  <a:srgbClr val="000000"/>
                </a:solidFill>
                <a:effectLst/>
                <a:uLnTx/>
                <a:uFillTx/>
                <a:ea typeface="+mj-ea"/>
                <a:cs typeface="+mj-cs"/>
              </a:rPr>
            </a:br>
            <a:r>
              <a:rPr kumimoji="0" lang="de-DE" sz="3200" b="1" i="0" u="none" strike="noStrike" kern="1200" cap="none" spc="0" normalizeH="0" baseline="0" noProof="0" dirty="0">
                <a:ln>
                  <a:noFill/>
                </a:ln>
                <a:solidFill>
                  <a:srgbClr val="000000"/>
                </a:solidFill>
                <a:effectLst/>
                <a:uLnTx/>
                <a:uFillTx/>
                <a:ea typeface="+mj-ea"/>
                <a:cs typeface="+mj-cs"/>
              </a:rPr>
              <a:t>Institut für Publizistik- und Kommunikationswissenschaft</a:t>
            </a:r>
            <a:endParaRPr lang="de-DE" sz="3200" dirty="0"/>
          </a:p>
        </p:txBody>
      </p:sp>
    </p:spTree>
    <p:extLst>
      <p:ext uri="{BB962C8B-B14F-4D97-AF65-F5344CB8AC3E}">
        <p14:creationId xmlns:p14="http://schemas.microsoft.com/office/powerpoint/2010/main" val="3911431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11532-9EEE-AD8D-1D57-5F69CF004A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CD82980-C0A8-6868-2B26-A8B55A6B4636}"/>
              </a:ext>
            </a:extLst>
          </p:cNvPr>
          <p:cNvSpPr>
            <a:spLocks noGrp="1"/>
          </p:cNvSpPr>
          <p:nvPr>
            <p:ph type="title"/>
          </p:nvPr>
        </p:nvSpPr>
        <p:spPr>
          <a:xfrm>
            <a:off x="466726" y="217822"/>
            <a:ext cx="11256962" cy="1404328"/>
          </a:xfrm>
        </p:spPr>
        <p:txBody>
          <a:bodyPr/>
          <a:lstStyle/>
          <a:p>
            <a:r>
              <a:rPr lang="de-DE" sz="3600" dirty="0"/>
              <a:t>Erasmus-Kooperationspartner</a:t>
            </a:r>
          </a:p>
        </p:txBody>
      </p:sp>
      <p:sp>
        <p:nvSpPr>
          <p:cNvPr id="5" name="Foliennummernplatzhalter 4">
            <a:extLst>
              <a:ext uri="{FF2B5EF4-FFF2-40B4-BE49-F238E27FC236}">
                <a16:creationId xmlns:a16="http://schemas.microsoft.com/office/drawing/2014/main" id="{D71A8F94-7121-0881-2EA1-B5465CD28BA8}"/>
              </a:ext>
            </a:extLst>
          </p:cNvPr>
          <p:cNvSpPr>
            <a:spLocks noGrp="1"/>
          </p:cNvSpPr>
          <p:nvPr>
            <p:ph type="sldNum" sz="quarter" idx="12"/>
          </p:nvPr>
        </p:nvSpPr>
        <p:spPr/>
        <p:txBody>
          <a:bodyPr/>
          <a:lstStyle/>
          <a:p>
            <a:fld id="{56F622B2-DCC2-4363-AA1C-8797E3A5E5C2}" type="slidenum">
              <a:rPr lang="de-DE" noProof="0" smtClean="0"/>
              <a:pPr/>
              <a:t>10</a:t>
            </a:fld>
            <a:endParaRPr lang="de-DE" noProof="0" dirty="0"/>
          </a:p>
        </p:txBody>
      </p:sp>
      <p:sp>
        <p:nvSpPr>
          <p:cNvPr id="3" name="Text Box 4">
            <a:extLst>
              <a:ext uri="{FF2B5EF4-FFF2-40B4-BE49-F238E27FC236}">
                <a16:creationId xmlns:a16="http://schemas.microsoft.com/office/drawing/2014/main" id="{DAAD7989-4ED1-26BC-64BB-7EABEC318763}"/>
              </a:ext>
            </a:extLst>
          </p:cNvPr>
          <p:cNvSpPr txBox="1">
            <a:spLocks noChangeArrowheads="1"/>
          </p:cNvSpPr>
          <p:nvPr/>
        </p:nvSpPr>
        <p:spPr bwMode="auto">
          <a:xfrm>
            <a:off x="107950" y="783678"/>
            <a:ext cx="8785225" cy="1046440"/>
          </a:xfrm>
          <a:prstGeom prst="rect">
            <a:avLst/>
          </a:prstGeom>
          <a:noFill/>
          <a:ln w="9525">
            <a:noFill/>
            <a:miter lim="800000"/>
            <a:headEnd/>
            <a:tailEnd/>
          </a:ln>
          <a:effectLst/>
        </p:spPr>
        <p:txBody>
          <a:bodyPr wrap="square">
            <a:spAutoFit/>
          </a:bodyPr>
          <a:lstStyle/>
          <a:p>
            <a:pPr marL="357188" lvl="1" indent="-90488">
              <a:lnSpc>
                <a:spcPct val="110000"/>
              </a:lnSpc>
              <a:spcBef>
                <a:spcPct val="30000"/>
              </a:spcBef>
              <a:spcAft>
                <a:spcPct val="60000"/>
              </a:spcAft>
              <a:tabLst>
                <a:tab pos="901700" algn="l"/>
              </a:tabLst>
            </a:pPr>
            <a:r>
              <a:rPr lang="en-GB" sz="2000" dirty="0">
                <a:solidFill>
                  <a:srgbClr val="000000"/>
                </a:solidFill>
              </a:rPr>
              <a:t>Instituts-Partnerschaften mit festgelegten Plätzen</a:t>
            </a:r>
          </a:p>
          <a:p>
            <a:pPr marL="357188" lvl="1" indent="-90488">
              <a:lnSpc>
                <a:spcPct val="110000"/>
              </a:lnSpc>
              <a:spcBef>
                <a:spcPct val="30000"/>
              </a:spcBef>
              <a:spcAft>
                <a:spcPct val="60000"/>
              </a:spcAft>
              <a:tabLst>
                <a:tab pos="901700" algn="l"/>
              </a:tabLst>
            </a:pPr>
            <a:endParaRPr lang="en-GB" sz="2000" b="1" dirty="0">
              <a:solidFill>
                <a:srgbClr val="000000"/>
              </a:solidFill>
              <a:latin typeface="Calibri" pitchFamily="34" charset="0"/>
            </a:endParaRPr>
          </a:p>
        </p:txBody>
      </p:sp>
      <p:pic>
        <p:nvPicPr>
          <p:cNvPr id="6" name="Grafik 5">
            <a:extLst>
              <a:ext uri="{FF2B5EF4-FFF2-40B4-BE49-F238E27FC236}">
                <a16:creationId xmlns:a16="http://schemas.microsoft.com/office/drawing/2014/main" id="{FA1E9A91-85D0-0FE6-2FC8-5C2A22FDF2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1920" y="1145616"/>
            <a:ext cx="7429317" cy="5546980"/>
          </a:xfrm>
          <a:prstGeom prst="rect">
            <a:avLst/>
          </a:prstGeom>
        </p:spPr>
      </p:pic>
      <p:sp>
        <p:nvSpPr>
          <p:cNvPr id="10" name="Rechteck 9">
            <a:extLst>
              <a:ext uri="{FF2B5EF4-FFF2-40B4-BE49-F238E27FC236}">
                <a16:creationId xmlns:a16="http://schemas.microsoft.com/office/drawing/2014/main" id="{2BA9AEE4-533B-199C-34FD-9472224E7549}"/>
              </a:ext>
            </a:extLst>
          </p:cNvPr>
          <p:cNvSpPr/>
          <p:nvPr/>
        </p:nvSpPr>
        <p:spPr>
          <a:xfrm>
            <a:off x="466726" y="2657937"/>
            <a:ext cx="3709858" cy="2704895"/>
          </a:xfrm>
          <a:prstGeom prst="rect">
            <a:avLst/>
          </a:prstGeom>
          <a:ln>
            <a:solidFill>
              <a:schemeClr val="tx1"/>
            </a:solidFill>
          </a:ln>
        </p:spPr>
        <p:txBody>
          <a:bodyPr wrap="square">
            <a:spAutoFit/>
          </a:bodyPr>
          <a:lstStyle/>
          <a:p>
            <a:pPr eaLnBrk="1" hangingPunct="1">
              <a:lnSpc>
                <a:spcPct val="102000"/>
              </a:lnSpc>
              <a:spcBef>
                <a:spcPts val="500"/>
              </a:spcBef>
              <a:buClr>
                <a:srgbClr val="4D4D4D"/>
              </a:buClr>
            </a:pPr>
            <a:r>
              <a:rPr lang="de-DE" sz="2200" dirty="0">
                <a:latin typeface="Arial" panose="020B0604020202020204" pitchFamily="34" charset="0"/>
                <a:cs typeface="Arial" panose="020B0604020202020204" pitchFamily="34" charset="0"/>
              </a:rPr>
              <a:t>Weitere Informationen: </a:t>
            </a:r>
          </a:p>
          <a:p>
            <a:pPr eaLnBrk="1" hangingPunct="1">
              <a:lnSpc>
                <a:spcPct val="102000"/>
              </a:lnSpc>
              <a:spcBef>
                <a:spcPts val="500"/>
              </a:spcBef>
              <a:buClr>
                <a:srgbClr val="4D4D4D"/>
              </a:buClr>
            </a:pPr>
            <a:r>
              <a:rPr lang="de-DE" sz="2200" dirty="0">
                <a:latin typeface="Arial" panose="020B0604020202020204" pitchFamily="34" charset="0"/>
                <a:cs typeface="Arial" panose="020B0604020202020204" pitchFamily="34" charset="0"/>
                <a:hlinkClick r:id="rId3"/>
              </a:rPr>
              <a:t>http://www.polsoz.fu-berlin.de/</a:t>
            </a:r>
          </a:p>
          <a:p>
            <a:pPr eaLnBrk="1" hangingPunct="1">
              <a:lnSpc>
                <a:spcPct val="102000"/>
              </a:lnSpc>
              <a:spcBef>
                <a:spcPts val="500"/>
              </a:spcBef>
              <a:buClr>
                <a:srgbClr val="4D4D4D"/>
              </a:buClr>
            </a:pPr>
            <a:r>
              <a:rPr lang="de-DE" sz="2200" dirty="0">
                <a:latin typeface="Arial" panose="020B0604020202020204" pitchFamily="34" charset="0"/>
                <a:cs typeface="Arial" panose="020B0604020202020204" pitchFamily="34" charset="0"/>
                <a:hlinkClick r:id="rId3"/>
              </a:rPr>
              <a:t>kommwiss/studium/auslandsstudium/</a:t>
            </a:r>
          </a:p>
          <a:p>
            <a:pPr eaLnBrk="1" hangingPunct="1">
              <a:lnSpc>
                <a:spcPct val="102000"/>
              </a:lnSpc>
              <a:spcBef>
                <a:spcPts val="500"/>
              </a:spcBef>
              <a:buClr>
                <a:srgbClr val="4D4D4D"/>
              </a:buClr>
            </a:pPr>
            <a:r>
              <a:rPr lang="de-DE" sz="2200" dirty="0">
                <a:latin typeface="Arial" panose="020B0604020202020204" pitchFamily="34" charset="0"/>
                <a:cs typeface="Arial" panose="020B0604020202020204" pitchFamily="34" charset="0"/>
                <a:hlinkClick r:id="rId3"/>
              </a:rPr>
              <a:t>erasmus/index.html</a:t>
            </a:r>
            <a:r>
              <a:rPr lang="de-DE" sz="2200" dirty="0">
                <a:latin typeface="Arial" panose="020B0604020202020204" pitchFamily="34" charset="0"/>
                <a:cs typeface="Arial" panose="020B0604020202020204" pitchFamily="34" charset="0"/>
              </a:rPr>
              <a:t> </a:t>
            </a:r>
          </a:p>
          <a:p>
            <a:endParaRPr lang="de-DE" sz="2200" dirty="0">
              <a:latin typeface="Arial" panose="020B0604020202020204" pitchFamily="34" charset="0"/>
              <a:cs typeface="Arial" panose="020B0604020202020204" pitchFamily="34" charset="0"/>
            </a:endParaRPr>
          </a:p>
        </p:txBody>
      </p:sp>
      <p:sp>
        <p:nvSpPr>
          <p:cNvPr id="19" name="Textfeld 18">
            <a:extLst>
              <a:ext uri="{FF2B5EF4-FFF2-40B4-BE49-F238E27FC236}">
                <a16:creationId xmlns:a16="http://schemas.microsoft.com/office/drawing/2014/main" id="{FBDAA4F9-4205-6FDA-A4DE-BB601FD36335}"/>
              </a:ext>
            </a:extLst>
          </p:cNvPr>
          <p:cNvSpPr txBox="1"/>
          <p:nvPr/>
        </p:nvSpPr>
        <p:spPr>
          <a:xfrm>
            <a:off x="274320" y="6570617"/>
            <a:ext cx="0" cy="0"/>
          </a:xfrm>
          <a:prstGeom prst="rect">
            <a:avLst/>
          </a:prstGeom>
          <a:noFill/>
        </p:spPr>
        <p:txBody>
          <a:bodyPr wrap="none" lIns="0" tIns="0" rIns="0" bIns="0" rtlCol="0">
            <a:normAutofit fontScale="25000" lnSpcReduction="20000"/>
          </a:bodyPr>
          <a:lstStyle/>
          <a:p>
            <a:pPr algn="l"/>
            <a:endParaRPr lang="de-DE" sz="2000" dirty="0" err="1"/>
          </a:p>
        </p:txBody>
      </p:sp>
    </p:spTree>
    <p:extLst>
      <p:ext uri="{BB962C8B-B14F-4D97-AF65-F5344CB8AC3E}">
        <p14:creationId xmlns:p14="http://schemas.microsoft.com/office/powerpoint/2010/main" val="1169973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D23F7-ABD4-19DE-6112-7CE66ABABCF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E3E7CA-6035-DAA3-974D-2AB131650F45}"/>
              </a:ext>
            </a:extLst>
          </p:cNvPr>
          <p:cNvSpPr>
            <a:spLocks noGrp="1"/>
          </p:cNvSpPr>
          <p:nvPr>
            <p:ph type="title"/>
          </p:nvPr>
        </p:nvSpPr>
        <p:spPr>
          <a:xfrm>
            <a:off x="1013754" y="335389"/>
            <a:ext cx="10162903" cy="551319"/>
          </a:xfrm>
        </p:spPr>
        <p:txBody>
          <a:bodyPr/>
          <a:lstStyle/>
          <a:p>
            <a:r>
              <a:rPr lang="de-DE" sz="3600" dirty="0"/>
              <a:t>Erasmus-Kooperationspartner</a:t>
            </a:r>
          </a:p>
        </p:txBody>
      </p:sp>
      <p:sp>
        <p:nvSpPr>
          <p:cNvPr id="3" name="Inhaltsplatzhalter 2">
            <a:extLst>
              <a:ext uri="{FF2B5EF4-FFF2-40B4-BE49-F238E27FC236}">
                <a16:creationId xmlns:a16="http://schemas.microsoft.com/office/drawing/2014/main" id="{F9D5DA43-D010-9188-500A-FEE917E6A551}"/>
              </a:ext>
            </a:extLst>
          </p:cNvPr>
          <p:cNvSpPr>
            <a:spLocks noGrp="1"/>
          </p:cNvSpPr>
          <p:nvPr>
            <p:ph idx="1"/>
          </p:nvPr>
        </p:nvSpPr>
        <p:spPr>
          <a:xfrm>
            <a:off x="1013752" y="1038406"/>
            <a:ext cx="10162903" cy="4291200"/>
          </a:xfrm>
        </p:spPr>
        <p:txBody>
          <a:bodyPr>
            <a:normAutofit/>
          </a:bodyPr>
          <a:lstStyle/>
          <a:p>
            <a:r>
              <a:rPr lang="en-GB" sz="2200" dirty="0" err="1">
                <a:latin typeface="Arial" panose="020B0604020202020204" pitchFamily="34" charset="0"/>
                <a:cs typeface="Arial" panose="020B0604020202020204" pitchFamily="34" charset="0"/>
              </a:rPr>
              <a:t>Instituts-Partnerschaften</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mit</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festgelegten</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Plätzen</a:t>
            </a:r>
            <a:endParaRPr lang="en-GB" sz="2200" dirty="0">
              <a:latin typeface="Arial" panose="020B0604020202020204" pitchFamily="34" charset="0"/>
              <a:cs typeface="Arial" panose="020B0604020202020204" pitchFamily="34" charset="0"/>
            </a:endParaRPr>
          </a:p>
          <a:p>
            <a:endParaRPr lang="de-DE" dirty="0"/>
          </a:p>
          <a:p>
            <a:endParaRPr lang="de-DE" dirty="0"/>
          </a:p>
          <a:p>
            <a:endParaRPr lang="de-DE" dirty="0"/>
          </a:p>
        </p:txBody>
      </p:sp>
      <p:sp>
        <p:nvSpPr>
          <p:cNvPr id="5" name="Foliennummernplatzhalter 4">
            <a:extLst>
              <a:ext uri="{FF2B5EF4-FFF2-40B4-BE49-F238E27FC236}">
                <a16:creationId xmlns:a16="http://schemas.microsoft.com/office/drawing/2014/main" id="{56A2CB0C-A248-3579-AD49-E1268D02872B}"/>
              </a:ext>
            </a:extLst>
          </p:cNvPr>
          <p:cNvSpPr>
            <a:spLocks noGrp="1"/>
          </p:cNvSpPr>
          <p:nvPr>
            <p:ph type="sldNum" sz="quarter" idx="12"/>
          </p:nvPr>
        </p:nvSpPr>
        <p:spPr/>
        <p:txBody>
          <a:bodyPr/>
          <a:lstStyle/>
          <a:p>
            <a:fld id="{56F622B2-DCC2-4363-AA1C-8797E3A5E5C2}" type="slidenum">
              <a:rPr lang="de-DE" noProof="0" smtClean="0"/>
              <a:t>11</a:t>
            </a:fld>
            <a:endParaRPr lang="de-DE" noProof="0" dirty="0"/>
          </a:p>
        </p:txBody>
      </p:sp>
      <p:sp>
        <p:nvSpPr>
          <p:cNvPr id="6" name="Textfeld 5">
            <a:extLst>
              <a:ext uri="{FF2B5EF4-FFF2-40B4-BE49-F238E27FC236}">
                <a16:creationId xmlns:a16="http://schemas.microsoft.com/office/drawing/2014/main" id="{EB949D6D-DF49-1E0D-234A-C2E7A153B506}"/>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3A9C3CA6-5F58-16C3-9C7F-353499AEDECE}"/>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graphicFrame>
        <p:nvGraphicFramePr>
          <p:cNvPr id="8" name="Tabelle 7">
            <a:extLst>
              <a:ext uri="{FF2B5EF4-FFF2-40B4-BE49-F238E27FC236}">
                <a16:creationId xmlns:a16="http://schemas.microsoft.com/office/drawing/2014/main" id="{78CD714E-A9A6-9082-173E-F8F383656A4D}"/>
              </a:ext>
            </a:extLst>
          </p:cNvPr>
          <p:cNvGraphicFramePr>
            <a:graphicFrameLocks noGrp="1"/>
          </p:cNvGraphicFramePr>
          <p:nvPr>
            <p:extLst>
              <p:ext uri="{D42A27DB-BD31-4B8C-83A1-F6EECF244321}">
                <p14:modId xmlns:p14="http://schemas.microsoft.com/office/powerpoint/2010/main" val="1746058572"/>
              </p:ext>
            </p:extLst>
          </p:nvPr>
        </p:nvGraphicFramePr>
        <p:xfrm>
          <a:off x="1013751" y="1709728"/>
          <a:ext cx="9847262" cy="4191000"/>
        </p:xfrm>
        <a:graphic>
          <a:graphicData uri="http://schemas.openxmlformats.org/drawingml/2006/table">
            <a:tbl>
              <a:tblPr firstRow="1" bandRow="1">
                <a:tableStyleId>{5C22544A-7EE6-4342-B048-85BDC9FD1C3A}</a:tableStyleId>
              </a:tblPr>
              <a:tblGrid>
                <a:gridCol w="2928781">
                  <a:extLst>
                    <a:ext uri="{9D8B030D-6E8A-4147-A177-3AD203B41FA5}">
                      <a16:colId xmlns:a16="http://schemas.microsoft.com/office/drawing/2014/main" val="3187877886"/>
                    </a:ext>
                  </a:extLst>
                </a:gridCol>
                <a:gridCol w="1632677">
                  <a:extLst>
                    <a:ext uri="{9D8B030D-6E8A-4147-A177-3AD203B41FA5}">
                      <a16:colId xmlns:a16="http://schemas.microsoft.com/office/drawing/2014/main" val="1269257043"/>
                    </a:ext>
                  </a:extLst>
                </a:gridCol>
                <a:gridCol w="5285804">
                  <a:extLst>
                    <a:ext uri="{9D8B030D-6E8A-4147-A177-3AD203B41FA5}">
                      <a16:colId xmlns:a16="http://schemas.microsoft.com/office/drawing/2014/main" val="2306414295"/>
                    </a:ext>
                  </a:extLst>
                </a:gridCol>
              </a:tblGrid>
              <a:tr h="373624">
                <a:tc>
                  <a:txBody>
                    <a:bodyPr/>
                    <a:lstStyle/>
                    <a:p>
                      <a:r>
                        <a:rPr lang="de-DE" sz="1900" dirty="0">
                          <a:latin typeface="Calibri" panose="020F0502020204030204" pitchFamily="34" charset="0"/>
                          <a:cs typeface="Calibri" panose="020F0502020204030204" pitchFamily="34" charset="0"/>
                        </a:rPr>
                        <a:t>Land</a:t>
                      </a:r>
                    </a:p>
                  </a:txBody>
                  <a:tcPr>
                    <a:solidFill>
                      <a:srgbClr val="0070C0"/>
                    </a:solidFill>
                  </a:tcPr>
                </a:tc>
                <a:tc>
                  <a:txBody>
                    <a:bodyPr/>
                    <a:lstStyle/>
                    <a:p>
                      <a:r>
                        <a:rPr lang="de-DE" sz="1900" dirty="0">
                          <a:latin typeface="Calibri" panose="020F0502020204030204" pitchFamily="34" charset="0"/>
                          <a:cs typeface="Calibri" panose="020F0502020204030204" pitchFamily="34" charset="0"/>
                        </a:rPr>
                        <a:t>Plätze</a:t>
                      </a:r>
                    </a:p>
                  </a:txBody>
                  <a:tcPr>
                    <a:solidFill>
                      <a:srgbClr val="0070C0"/>
                    </a:solidFill>
                  </a:tcPr>
                </a:tc>
                <a:tc>
                  <a:txBody>
                    <a:bodyPr/>
                    <a:lstStyle/>
                    <a:p>
                      <a:r>
                        <a:rPr lang="de-DE" sz="1900" dirty="0">
                          <a:latin typeface="Calibri" panose="020F0502020204030204" pitchFamily="34" charset="0"/>
                          <a:cs typeface="Calibri" panose="020F0502020204030204" pitchFamily="34" charset="0"/>
                        </a:rPr>
                        <a:t>Universität</a:t>
                      </a:r>
                    </a:p>
                  </a:txBody>
                  <a:tcPr>
                    <a:solidFill>
                      <a:srgbClr val="0070C0"/>
                    </a:solidFill>
                  </a:tcPr>
                </a:tc>
                <a:extLst>
                  <a:ext uri="{0D108BD9-81ED-4DB2-BD59-A6C34878D82A}">
                    <a16:rowId xmlns:a16="http://schemas.microsoft.com/office/drawing/2014/main" val="3804059103"/>
                  </a:ext>
                </a:extLst>
              </a:tr>
              <a:tr h="373624">
                <a:tc>
                  <a:txBody>
                    <a:bodyPr/>
                    <a:lstStyle/>
                    <a:p>
                      <a:r>
                        <a:rPr lang="de-DE" sz="1900" dirty="0">
                          <a:latin typeface="Calibri" panose="020F0502020204030204" pitchFamily="34" charset="0"/>
                          <a:cs typeface="Calibri" panose="020F0502020204030204" pitchFamily="34" charset="0"/>
                        </a:rPr>
                        <a:t>Irland</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Limerick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02738574"/>
                  </a:ext>
                </a:extLst>
              </a:tr>
              <a:tr h="373624">
                <a:tc>
                  <a:txBody>
                    <a:bodyPr/>
                    <a:lstStyle/>
                    <a:p>
                      <a:r>
                        <a:rPr lang="de-DE" sz="1900" dirty="0">
                          <a:latin typeface="Calibri" panose="020F0502020204030204" pitchFamily="34" charset="0"/>
                          <a:cs typeface="Calibri" panose="020F0502020204030204" pitchFamily="34" charset="0"/>
                        </a:rPr>
                        <a:t>Belgien</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6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Brüssel</a:t>
                      </a:r>
                      <a:r>
                        <a:rPr lang="de-DE" sz="1900" baseline="0" dirty="0">
                          <a:latin typeface="Calibri" panose="020F0502020204030204" pitchFamily="34" charset="0"/>
                          <a:cs typeface="Calibri" panose="020F0502020204030204" pitchFamily="34" charset="0"/>
                        </a:rPr>
                        <a:t> </a:t>
                      </a:r>
                      <a:r>
                        <a:rPr lang="de-DE" sz="1900" baseline="0" dirty="0" err="1">
                          <a:latin typeface="Calibri" panose="020F0502020204030204" pitchFamily="34" charset="0"/>
                          <a:cs typeface="Calibri" panose="020F0502020204030204" pitchFamily="34" charset="0"/>
                        </a:rPr>
                        <a:t>Vrije</a:t>
                      </a:r>
                      <a:r>
                        <a:rPr lang="de-DE" sz="1900" baseline="0" dirty="0">
                          <a:latin typeface="Calibri" panose="020F0502020204030204" pitchFamily="34" charset="0"/>
                          <a:cs typeface="Calibri" panose="020F0502020204030204" pitchFamily="34" charset="0"/>
                        </a:rPr>
                        <a:t> </a:t>
                      </a:r>
                      <a:r>
                        <a:rPr lang="de-DE" sz="1900" baseline="0" dirty="0" err="1">
                          <a:latin typeface="Calibri" panose="020F0502020204030204" pitchFamily="34" charset="0"/>
                          <a:cs typeface="Calibri" panose="020F0502020204030204" pitchFamily="34" charset="0"/>
                        </a:rPr>
                        <a:t>Universitet</a:t>
                      </a:r>
                      <a:r>
                        <a:rPr lang="de-DE" sz="1900" baseline="0" dirty="0">
                          <a:latin typeface="Calibri" panose="020F0502020204030204" pitchFamily="34" charset="0"/>
                          <a:cs typeface="Calibri" panose="020F0502020204030204" pitchFamily="34" charset="0"/>
                        </a:rPr>
                        <a:t>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368301098"/>
                  </a:ext>
                </a:extLst>
              </a:tr>
              <a:tr h="373624">
                <a:tc rowSpan="2">
                  <a:txBody>
                    <a:bodyPr/>
                    <a:lstStyle/>
                    <a:p>
                      <a:r>
                        <a:rPr lang="de-DE" sz="1900" dirty="0">
                          <a:latin typeface="Calibri" panose="020F0502020204030204" pitchFamily="34" charset="0"/>
                          <a:cs typeface="Calibri" panose="020F0502020204030204" pitchFamily="34" charset="0"/>
                        </a:rPr>
                        <a:t>Niederlande</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4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Amsterdam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93432849"/>
                  </a:ext>
                </a:extLst>
              </a:tr>
              <a:tr h="373624">
                <a:tc vMerge="1">
                  <a:txBody>
                    <a:bodyPr/>
                    <a:lstStyle/>
                    <a:p>
                      <a:endParaRPr lang="en-GB" dirty="0"/>
                    </a:p>
                  </a:txBody>
                  <a:tcPr/>
                </a:tc>
                <a:tc>
                  <a:txBody>
                    <a:bodyPr/>
                    <a:lstStyle/>
                    <a:p>
                      <a:r>
                        <a:rPr lang="de-DE" sz="1900" dirty="0">
                          <a:latin typeface="Calibri" panose="020F0502020204030204" pitchFamily="34" charset="0"/>
                          <a:cs typeface="Calibri" panose="020F0502020204030204" pitchFamily="34" charset="0"/>
                        </a:rPr>
                        <a:t>3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Rotterdam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63507337"/>
                  </a:ext>
                </a:extLst>
              </a:tr>
              <a:tr h="373624">
                <a:tc rowSpan="2">
                  <a:txBody>
                    <a:bodyPr/>
                    <a:lstStyle/>
                    <a:p>
                      <a:r>
                        <a:rPr lang="de-DE" sz="1900" dirty="0">
                          <a:latin typeface="Calibri" panose="020F0502020204030204" pitchFamily="34" charset="0"/>
                          <a:cs typeface="Calibri" panose="020F0502020204030204" pitchFamily="34" charset="0"/>
                        </a:rPr>
                        <a:t>Schweden</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3 (BA+</a:t>
                      </a:r>
                      <a:r>
                        <a:rPr lang="de-DE" sz="1900" baseline="0" dirty="0">
                          <a:latin typeface="Calibri" panose="020F0502020204030204" pitchFamily="34" charset="0"/>
                          <a:cs typeface="Calibri" panose="020F0502020204030204" pitchFamily="34" charset="0"/>
                        </a:rPr>
                        <a:t>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Göteborg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440381288"/>
                  </a:ext>
                </a:extLst>
              </a:tr>
              <a:tr h="373624">
                <a:tc vMerge="1">
                  <a:txBody>
                    <a:bodyPr/>
                    <a:lstStyle/>
                    <a:p>
                      <a:endParaRPr lang="en-GB" dirty="0"/>
                    </a:p>
                  </a:txBody>
                  <a:tcPr/>
                </a:tc>
                <a:tc>
                  <a:txBody>
                    <a:bodyPr/>
                    <a:lstStyle/>
                    <a:p>
                      <a:r>
                        <a:rPr lang="de-DE" sz="1900" dirty="0">
                          <a:latin typeface="Calibri" panose="020F0502020204030204" pitchFamily="34" charset="0"/>
                          <a:cs typeface="Calibri" panose="020F0502020204030204" pitchFamily="34" charset="0"/>
                        </a:rPr>
                        <a:t>2 (MA)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Stockholm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619161703"/>
                  </a:ext>
                </a:extLst>
              </a:tr>
              <a:tr h="373624">
                <a:tc>
                  <a:txBody>
                    <a:bodyPr/>
                    <a:lstStyle/>
                    <a:p>
                      <a:r>
                        <a:rPr lang="de-DE" sz="1900" dirty="0">
                          <a:latin typeface="Calibri" panose="020F0502020204030204" pitchFamily="34" charset="0"/>
                          <a:cs typeface="Calibri" panose="020F0502020204030204" pitchFamily="34" charset="0"/>
                        </a:rPr>
                        <a:t>Dänemark</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a:t>
                      </a:r>
                      <a:r>
                        <a:rPr lang="de-DE" sz="1900" baseline="0" dirty="0">
                          <a:latin typeface="Calibri" panose="020F0502020204030204" pitchFamily="34" charset="0"/>
                          <a:cs typeface="Calibri" panose="020F0502020204030204" pitchFamily="34" charset="0"/>
                        </a:rPr>
                        <a:t>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Roskilde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724518704"/>
                  </a:ext>
                </a:extLst>
              </a:tr>
              <a:tr h="373624">
                <a:tc>
                  <a:txBody>
                    <a:bodyPr/>
                    <a:lstStyle/>
                    <a:p>
                      <a:r>
                        <a:rPr lang="de-DE" sz="1900" dirty="0">
                          <a:latin typeface="Calibri" panose="020F0502020204030204" pitchFamily="34" charset="0"/>
                          <a:cs typeface="Calibri" panose="020F0502020204030204" pitchFamily="34" charset="0"/>
                        </a:rPr>
                        <a:t>Norwegen</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3 (MA)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Oslo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340594182"/>
                  </a:ext>
                </a:extLst>
              </a:tr>
              <a:tr h="373624">
                <a:tc>
                  <a:txBody>
                    <a:bodyPr/>
                    <a:lstStyle/>
                    <a:p>
                      <a:r>
                        <a:rPr lang="de-DE" sz="1900" dirty="0">
                          <a:latin typeface="Calibri" panose="020F0502020204030204" pitchFamily="34" charset="0"/>
                          <a:cs typeface="Calibri" panose="020F0502020204030204" pitchFamily="34" charset="0"/>
                        </a:rPr>
                        <a:t>Finnland</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Helsinki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486932783"/>
                  </a:ext>
                </a:extLst>
              </a:tr>
              <a:tr h="373624">
                <a:tc>
                  <a:txBody>
                    <a:bodyPr/>
                    <a:lstStyle/>
                    <a:p>
                      <a:r>
                        <a:rPr lang="de-DE" sz="1900" dirty="0">
                          <a:latin typeface="Calibri" panose="020F0502020204030204" pitchFamily="34" charset="0"/>
                          <a:cs typeface="Calibri" panose="020F0502020204030204" pitchFamily="34" charset="0"/>
                        </a:rPr>
                        <a:t>Estland</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Tartu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104393217"/>
                  </a:ext>
                </a:extLst>
              </a:tr>
            </a:tbl>
          </a:graphicData>
        </a:graphic>
      </p:graphicFrame>
    </p:spTree>
    <p:extLst>
      <p:ext uri="{BB962C8B-B14F-4D97-AF65-F5344CB8AC3E}">
        <p14:creationId xmlns:p14="http://schemas.microsoft.com/office/powerpoint/2010/main" val="1567594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FB998-EF63-8E46-7CFE-1BEB4616F9B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F22157C-3DD6-B935-A735-27D3E7767743}"/>
              </a:ext>
            </a:extLst>
          </p:cNvPr>
          <p:cNvSpPr>
            <a:spLocks noGrp="1"/>
          </p:cNvSpPr>
          <p:nvPr>
            <p:ph type="title"/>
          </p:nvPr>
        </p:nvSpPr>
        <p:spPr>
          <a:xfrm>
            <a:off x="1013754" y="335389"/>
            <a:ext cx="10162903" cy="551319"/>
          </a:xfrm>
        </p:spPr>
        <p:txBody>
          <a:bodyPr/>
          <a:lstStyle/>
          <a:p>
            <a:r>
              <a:rPr lang="de-DE" sz="3600" dirty="0"/>
              <a:t>Erasmus-Kooperationspartner</a:t>
            </a:r>
          </a:p>
        </p:txBody>
      </p:sp>
      <p:sp>
        <p:nvSpPr>
          <p:cNvPr id="3" name="Inhaltsplatzhalter 2">
            <a:extLst>
              <a:ext uri="{FF2B5EF4-FFF2-40B4-BE49-F238E27FC236}">
                <a16:creationId xmlns:a16="http://schemas.microsoft.com/office/drawing/2014/main" id="{259B8C94-365F-B5B8-F914-6C1A8903C24B}"/>
              </a:ext>
            </a:extLst>
          </p:cNvPr>
          <p:cNvSpPr>
            <a:spLocks noGrp="1"/>
          </p:cNvSpPr>
          <p:nvPr>
            <p:ph idx="1"/>
          </p:nvPr>
        </p:nvSpPr>
        <p:spPr>
          <a:xfrm>
            <a:off x="1013755" y="1680092"/>
            <a:ext cx="10162903" cy="4291200"/>
          </a:xfrm>
        </p:spPr>
        <p:txBody>
          <a:bodyPr>
            <a:normAutofit/>
          </a:bodyPr>
          <a:lstStyle/>
          <a:p>
            <a:endParaRPr lang="de-DE" dirty="0"/>
          </a:p>
          <a:p>
            <a:endParaRPr lang="de-DE" dirty="0"/>
          </a:p>
          <a:p>
            <a:endParaRPr lang="de-DE" dirty="0"/>
          </a:p>
        </p:txBody>
      </p:sp>
      <p:sp>
        <p:nvSpPr>
          <p:cNvPr id="5" name="Foliennummernplatzhalter 4">
            <a:extLst>
              <a:ext uri="{FF2B5EF4-FFF2-40B4-BE49-F238E27FC236}">
                <a16:creationId xmlns:a16="http://schemas.microsoft.com/office/drawing/2014/main" id="{BB0F953C-DF58-858A-DDD1-259D959A4208}"/>
              </a:ext>
            </a:extLst>
          </p:cNvPr>
          <p:cNvSpPr>
            <a:spLocks noGrp="1"/>
          </p:cNvSpPr>
          <p:nvPr>
            <p:ph type="sldNum" sz="quarter" idx="12"/>
          </p:nvPr>
        </p:nvSpPr>
        <p:spPr/>
        <p:txBody>
          <a:bodyPr/>
          <a:lstStyle/>
          <a:p>
            <a:fld id="{56F622B2-DCC2-4363-AA1C-8797E3A5E5C2}" type="slidenum">
              <a:rPr lang="de-DE" noProof="0" smtClean="0"/>
              <a:t>12</a:t>
            </a:fld>
            <a:endParaRPr lang="de-DE" noProof="0" dirty="0"/>
          </a:p>
        </p:txBody>
      </p:sp>
      <p:sp>
        <p:nvSpPr>
          <p:cNvPr id="6" name="Textfeld 5">
            <a:extLst>
              <a:ext uri="{FF2B5EF4-FFF2-40B4-BE49-F238E27FC236}">
                <a16:creationId xmlns:a16="http://schemas.microsoft.com/office/drawing/2014/main" id="{4E763D18-471A-6D68-FB95-86CD43AD4CC8}"/>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E10F2B80-A432-3CF1-4CD3-BB1F865E3FDC}"/>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graphicFrame>
        <p:nvGraphicFramePr>
          <p:cNvPr id="9" name="Inhaltsplatzhalter 4">
            <a:extLst>
              <a:ext uri="{FF2B5EF4-FFF2-40B4-BE49-F238E27FC236}">
                <a16:creationId xmlns:a16="http://schemas.microsoft.com/office/drawing/2014/main" id="{FC4C99C4-3606-405E-413D-2162DB6CB98A}"/>
              </a:ext>
            </a:extLst>
          </p:cNvPr>
          <p:cNvGraphicFramePr>
            <a:graphicFrameLocks/>
          </p:cNvGraphicFramePr>
          <p:nvPr>
            <p:extLst>
              <p:ext uri="{D42A27DB-BD31-4B8C-83A1-F6EECF244321}">
                <p14:modId xmlns:p14="http://schemas.microsoft.com/office/powerpoint/2010/main" val="2008381144"/>
              </p:ext>
            </p:extLst>
          </p:nvPr>
        </p:nvGraphicFramePr>
        <p:xfrm>
          <a:off x="1013754" y="1305102"/>
          <a:ext cx="9847262" cy="4291198"/>
        </p:xfrm>
        <a:graphic>
          <a:graphicData uri="http://schemas.openxmlformats.org/drawingml/2006/table">
            <a:tbl>
              <a:tblPr firstRow="1" bandRow="1">
                <a:tableStyleId>{5C22544A-7EE6-4342-B048-85BDC9FD1C3A}</a:tableStyleId>
              </a:tblPr>
              <a:tblGrid>
                <a:gridCol w="2431497">
                  <a:extLst>
                    <a:ext uri="{9D8B030D-6E8A-4147-A177-3AD203B41FA5}">
                      <a16:colId xmlns:a16="http://schemas.microsoft.com/office/drawing/2014/main" val="3332472753"/>
                    </a:ext>
                  </a:extLst>
                </a:gridCol>
                <a:gridCol w="2935100">
                  <a:extLst>
                    <a:ext uri="{9D8B030D-6E8A-4147-A177-3AD203B41FA5}">
                      <a16:colId xmlns:a16="http://schemas.microsoft.com/office/drawing/2014/main" val="443322463"/>
                    </a:ext>
                  </a:extLst>
                </a:gridCol>
                <a:gridCol w="4480665">
                  <a:extLst>
                    <a:ext uri="{9D8B030D-6E8A-4147-A177-3AD203B41FA5}">
                      <a16:colId xmlns:a16="http://schemas.microsoft.com/office/drawing/2014/main" val="1456874315"/>
                    </a:ext>
                  </a:extLst>
                </a:gridCol>
              </a:tblGrid>
              <a:tr h="381611">
                <a:tc>
                  <a:txBody>
                    <a:bodyPr/>
                    <a:lstStyle/>
                    <a:p>
                      <a:r>
                        <a:rPr lang="de-DE" sz="1900" dirty="0">
                          <a:latin typeface="Calibri" panose="020F0502020204030204" pitchFamily="34" charset="0"/>
                          <a:cs typeface="Calibri" panose="020F0502020204030204" pitchFamily="34" charset="0"/>
                        </a:rPr>
                        <a:t>Land</a:t>
                      </a:r>
                      <a:endParaRPr lang="en-GB" sz="1900" dirty="0">
                        <a:latin typeface="Calibri" panose="020F0502020204030204" pitchFamily="34" charset="0"/>
                        <a:cs typeface="Calibri" panose="020F0502020204030204" pitchFamily="34" charset="0"/>
                      </a:endParaRPr>
                    </a:p>
                  </a:txBody>
                  <a:tcPr>
                    <a:solidFill>
                      <a:srgbClr val="0070C0"/>
                    </a:solidFill>
                  </a:tcPr>
                </a:tc>
                <a:tc>
                  <a:txBody>
                    <a:bodyPr/>
                    <a:lstStyle/>
                    <a:p>
                      <a:r>
                        <a:rPr lang="de-DE" sz="1900" dirty="0">
                          <a:latin typeface="Calibri" panose="020F0502020204030204" pitchFamily="34" charset="0"/>
                          <a:cs typeface="Calibri" panose="020F0502020204030204" pitchFamily="34" charset="0"/>
                        </a:rPr>
                        <a:t>Plätze</a:t>
                      </a:r>
                      <a:endParaRPr lang="en-GB" sz="1900" dirty="0">
                        <a:latin typeface="Calibri" panose="020F0502020204030204" pitchFamily="34" charset="0"/>
                        <a:cs typeface="Calibri" panose="020F0502020204030204" pitchFamily="34" charset="0"/>
                      </a:endParaRPr>
                    </a:p>
                  </a:txBody>
                  <a:tcPr>
                    <a:solidFill>
                      <a:srgbClr val="0070C0"/>
                    </a:solidFill>
                  </a:tcPr>
                </a:tc>
                <a:tc>
                  <a:txBody>
                    <a:bodyPr/>
                    <a:lstStyle/>
                    <a:p>
                      <a:r>
                        <a:rPr lang="de-DE" sz="1900" dirty="0">
                          <a:latin typeface="Calibri" panose="020F0502020204030204" pitchFamily="34" charset="0"/>
                          <a:cs typeface="Calibri" panose="020F0502020204030204" pitchFamily="34" charset="0"/>
                        </a:rPr>
                        <a:t>Universität</a:t>
                      </a:r>
                      <a:endParaRPr lang="en-GB" sz="1900" dirty="0">
                        <a:latin typeface="Calibri" panose="020F0502020204030204" pitchFamily="34" charset="0"/>
                        <a:cs typeface="Calibri" panose="020F0502020204030204" pitchFamily="34" charset="0"/>
                      </a:endParaRPr>
                    </a:p>
                  </a:txBody>
                  <a:tcPr>
                    <a:solidFill>
                      <a:srgbClr val="0070C0"/>
                    </a:solidFill>
                  </a:tcPr>
                </a:tc>
                <a:extLst>
                  <a:ext uri="{0D108BD9-81ED-4DB2-BD59-A6C34878D82A}">
                    <a16:rowId xmlns:a16="http://schemas.microsoft.com/office/drawing/2014/main" val="2551267476"/>
                  </a:ext>
                </a:extLst>
              </a:tr>
              <a:tr h="381611">
                <a:tc rowSpan="2">
                  <a:txBody>
                    <a:bodyPr/>
                    <a:lstStyle/>
                    <a:p>
                      <a:r>
                        <a:rPr lang="de-DE" sz="1900" dirty="0">
                          <a:latin typeface="Calibri" panose="020F0502020204030204" pitchFamily="34" charset="0"/>
                          <a:cs typeface="Calibri" panose="020F0502020204030204" pitchFamily="34" charset="0"/>
                        </a:rPr>
                        <a:t>Polen</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Warschau</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420148595"/>
                  </a:ext>
                </a:extLst>
              </a:tr>
              <a:tr h="381611">
                <a:tc vMerge="1">
                  <a:txBody>
                    <a:bodyPr/>
                    <a:lstStyle/>
                    <a:p>
                      <a:endParaRPr lang="en-GB" dirty="0"/>
                    </a:p>
                  </a:txBody>
                  <a:tcPr/>
                </a:tc>
                <a:tc>
                  <a:txBody>
                    <a:bodyPr/>
                    <a:lstStyle/>
                    <a:p>
                      <a:r>
                        <a:rPr lang="de-DE" sz="1900" dirty="0">
                          <a:latin typeface="Calibri" panose="020F0502020204030204" pitchFamily="34" charset="0"/>
                          <a:cs typeface="Calibri" panose="020F0502020204030204" pitchFamily="34" charset="0"/>
                        </a:rPr>
                        <a:t>1</a:t>
                      </a:r>
                      <a:r>
                        <a:rPr lang="de-DE" sz="1900" baseline="0" dirty="0">
                          <a:latin typeface="Calibri" panose="020F0502020204030204" pitchFamily="34" charset="0"/>
                          <a:cs typeface="Calibri" panose="020F0502020204030204" pitchFamily="34" charset="0"/>
                        </a:rPr>
                        <a:t> (MA)</a:t>
                      </a:r>
                      <a:endParaRPr lang="en-GB" sz="1900" dirty="0">
                        <a:latin typeface="Calibri" panose="020F0502020204030204" pitchFamily="34" charset="0"/>
                        <a:cs typeface="Calibri" panose="020F0502020204030204" pitchFamily="34" charset="0"/>
                      </a:endParaRPr>
                    </a:p>
                  </a:txBody>
                  <a:tcPr/>
                </a:tc>
                <a:tc>
                  <a:txBody>
                    <a:bodyPr/>
                    <a:lstStyle/>
                    <a:p>
                      <a:r>
                        <a:rPr lang="pl-PL" sz="1900" noProof="0" dirty="0">
                          <a:latin typeface="Calibri" panose="020F0502020204030204" pitchFamily="34" charset="0"/>
                          <a:cs typeface="Calibri" panose="020F0502020204030204" pitchFamily="34" charset="0"/>
                        </a:rPr>
                        <a:t>Wrocław</a:t>
                      </a:r>
                    </a:p>
                  </a:txBody>
                  <a:tcPr/>
                </a:tc>
                <a:extLst>
                  <a:ext uri="{0D108BD9-81ED-4DB2-BD59-A6C34878D82A}">
                    <a16:rowId xmlns:a16="http://schemas.microsoft.com/office/drawing/2014/main" val="1951706882"/>
                  </a:ext>
                </a:extLst>
              </a:tr>
              <a:tr h="381611">
                <a:tc rowSpan="2">
                  <a:txBody>
                    <a:bodyPr/>
                    <a:lstStyle/>
                    <a:p>
                      <a:r>
                        <a:rPr lang="de-DE" sz="1900" dirty="0">
                          <a:latin typeface="Calibri" panose="020F0502020204030204" pitchFamily="34" charset="0"/>
                          <a:cs typeface="Calibri" panose="020F0502020204030204" pitchFamily="34" charset="0"/>
                        </a:rPr>
                        <a:t>Tschechien</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Brno Masaryk</a:t>
                      </a:r>
                      <a:r>
                        <a:rPr lang="de-DE" sz="1900" baseline="0" dirty="0">
                          <a:latin typeface="Calibri" panose="020F0502020204030204" pitchFamily="34" charset="0"/>
                          <a:cs typeface="Calibri" panose="020F0502020204030204" pitchFamily="34" charset="0"/>
                        </a:rPr>
                        <a:t> University</a:t>
                      </a:r>
                      <a:r>
                        <a:rPr lang="de-DE" sz="1900" dirty="0">
                          <a:latin typeface="Calibri" panose="020F0502020204030204" pitchFamily="34" charset="0"/>
                          <a:cs typeface="Calibri" panose="020F0502020204030204" pitchFamily="34" charset="0"/>
                        </a:rPr>
                        <a:t>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47989555"/>
                  </a:ext>
                </a:extLst>
              </a:tr>
              <a:tr h="381611">
                <a:tc vMerge="1">
                  <a:txBody>
                    <a:bodyPr/>
                    <a:lstStyle/>
                    <a:p>
                      <a:endParaRPr lang="en-GB" dirty="0"/>
                    </a:p>
                  </a:txBody>
                  <a:tcPr/>
                </a:tc>
                <a:tc>
                  <a:txBody>
                    <a:bodyPr/>
                    <a:lstStyle/>
                    <a:p>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Prag Charles University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643943580"/>
                  </a:ext>
                </a:extLst>
              </a:tr>
              <a:tr h="475088">
                <a:tc rowSpan="2">
                  <a:txBody>
                    <a:bodyPr/>
                    <a:lstStyle/>
                    <a:p>
                      <a:r>
                        <a:rPr lang="de-DE" sz="1900" dirty="0">
                          <a:latin typeface="Calibri" panose="020F0502020204030204" pitchFamily="34" charset="0"/>
                          <a:cs typeface="Calibri" panose="020F0502020204030204" pitchFamily="34" charset="0"/>
                        </a:rPr>
                        <a:t>Österreich</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Wien (</a:t>
                      </a:r>
                      <a:r>
                        <a:rPr lang="de-DE" sz="1900" dirty="0" err="1">
                          <a:latin typeface="Calibri" panose="020F0502020204030204" pitchFamily="34" charset="0"/>
                          <a:cs typeface="Calibri" panose="020F0502020204030204" pitchFamily="34" charset="0"/>
                        </a:rPr>
                        <a:t>deu</a:t>
                      </a:r>
                      <a:r>
                        <a:rPr lang="de-DE" sz="190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54246697"/>
                  </a:ext>
                </a:extLst>
              </a:tr>
              <a:tr h="381611">
                <a:tc vMerge="1">
                  <a:txBody>
                    <a:bodyPr/>
                    <a:lstStyle/>
                    <a:p>
                      <a:endParaRPr lang="en-GB" dirty="0"/>
                    </a:p>
                  </a:txBody>
                  <a:tcPr/>
                </a:tc>
                <a:tc>
                  <a:txBody>
                    <a:bodyPr/>
                    <a:lstStyle/>
                    <a:p>
                      <a:r>
                        <a:rPr lang="de-DE" sz="1900" dirty="0">
                          <a:latin typeface="Calibri" panose="020F0502020204030204" pitchFamily="34" charset="0"/>
                          <a:cs typeface="Calibri" panose="020F0502020204030204" pitchFamily="34" charset="0"/>
                        </a:rPr>
                        <a:t>2</a:t>
                      </a:r>
                      <a:r>
                        <a:rPr lang="de-DE" sz="1900" baseline="0" dirty="0">
                          <a:latin typeface="Calibri" panose="020F0502020204030204" pitchFamily="34" charset="0"/>
                          <a:cs typeface="Calibri" panose="020F0502020204030204" pitchFamily="34" charset="0"/>
                        </a:rPr>
                        <a:t>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Salzburg (</a:t>
                      </a:r>
                      <a:r>
                        <a:rPr lang="de-DE" sz="1900" dirty="0" err="1">
                          <a:latin typeface="Calibri" panose="020F0502020204030204" pitchFamily="34" charset="0"/>
                          <a:cs typeface="Calibri" panose="020F0502020204030204" pitchFamily="34" charset="0"/>
                        </a:rPr>
                        <a:t>deu</a:t>
                      </a:r>
                      <a:r>
                        <a:rPr lang="de-DE" sz="190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572071969"/>
                  </a:ext>
                </a:extLst>
              </a:tr>
              <a:tr h="381611">
                <a:tc rowSpan="2">
                  <a:txBody>
                    <a:bodyPr/>
                    <a:lstStyle/>
                    <a:p>
                      <a:r>
                        <a:rPr lang="de-DE" sz="1900" dirty="0">
                          <a:latin typeface="Calibri" panose="020F0502020204030204" pitchFamily="34" charset="0"/>
                          <a:cs typeface="Calibri" panose="020F0502020204030204" pitchFamily="34" charset="0"/>
                        </a:rPr>
                        <a:t>Schweiz</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Fribourg (</a:t>
                      </a:r>
                      <a:r>
                        <a:rPr lang="de-DE" sz="1900" dirty="0" err="1">
                          <a:latin typeface="Calibri" panose="020F0502020204030204" pitchFamily="34" charset="0"/>
                          <a:cs typeface="Calibri" panose="020F0502020204030204" pitchFamily="34" charset="0"/>
                        </a:rPr>
                        <a:t>deu</a:t>
                      </a:r>
                      <a:r>
                        <a:rPr lang="de-DE" sz="1900" dirty="0">
                          <a:latin typeface="Calibri" panose="020F0502020204030204" pitchFamily="34" charset="0"/>
                          <a:cs typeface="Calibri" panose="020F0502020204030204" pitchFamily="34" charset="0"/>
                        </a:rPr>
                        <a:t>/</a:t>
                      </a:r>
                      <a:r>
                        <a:rPr lang="de-DE" sz="1900" dirty="0" err="1">
                          <a:latin typeface="Calibri" panose="020F0502020204030204" pitchFamily="34" charset="0"/>
                          <a:cs typeface="Calibri" panose="020F0502020204030204" pitchFamily="34" charset="0"/>
                        </a:rPr>
                        <a:t>fra</a:t>
                      </a:r>
                      <a:r>
                        <a:rPr lang="de-DE" sz="190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25766848"/>
                  </a:ext>
                </a:extLst>
              </a:tr>
              <a:tr h="381611">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4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Zürich</a:t>
                      </a:r>
                      <a:r>
                        <a:rPr lang="de-DE" sz="1900" baseline="0" dirty="0">
                          <a:latin typeface="Calibri" panose="020F0502020204030204" pitchFamily="34" charset="0"/>
                          <a:cs typeface="Calibri" panose="020F0502020204030204" pitchFamily="34" charset="0"/>
                        </a:rPr>
                        <a:t> (</a:t>
                      </a:r>
                      <a:r>
                        <a:rPr lang="de-DE" sz="1900" baseline="0" dirty="0" err="1">
                          <a:latin typeface="Calibri" panose="020F0502020204030204" pitchFamily="34" charset="0"/>
                          <a:cs typeface="Calibri" panose="020F0502020204030204" pitchFamily="34" charset="0"/>
                        </a:rPr>
                        <a:t>deu</a:t>
                      </a:r>
                      <a:r>
                        <a:rPr lang="de-DE" sz="1900" baseline="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294321119"/>
                  </a:ext>
                </a:extLst>
              </a:tr>
              <a:tr h="381611">
                <a:tc rowSpan="2">
                  <a:txBody>
                    <a:bodyPr/>
                    <a:lstStyle/>
                    <a:p>
                      <a:r>
                        <a:rPr lang="de-DE" sz="1900" dirty="0">
                          <a:latin typeface="Calibri" panose="020F0502020204030204" pitchFamily="34" charset="0"/>
                          <a:cs typeface="Calibri" panose="020F0502020204030204" pitchFamily="34" charset="0"/>
                        </a:rPr>
                        <a:t>Frankreich</a:t>
                      </a:r>
                      <a:endParaRPr lang="en-GB" sz="1900" dirty="0">
                        <a:latin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5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Paris </a:t>
                      </a:r>
                      <a:r>
                        <a:rPr lang="de-DE" sz="1900" dirty="0" err="1">
                          <a:latin typeface="Calibri" panose="020F0502020204030204" pitchFamily="34" charset="0"/>
                          <a:cs typeface="Calibri" panose="020F0502020204030204" pitchFamily="34" charset="0"/>
                        </a:rPr>
                        <a:t>Sorbonne</a:t>
                      </a:r>
                      <a:r>
                        <a:rPr lang="de-DE" sz="1900" dirty="0">
                          <a:latin typeface="Calibri" panose="020F0502020204030204" pitchFamily="34" charset="0"/>
                          <a:cs typeface="Calibri" panose="020F0502020204030204" pitchFamily="34" charset="0"/>
                        </a:rPr>
                        <a:t>/CELSA</a:t>
                      </a:r>
                      <a:r>
                        <a:rPr lang="de-DE" sz="1900" baseline="0" dirty="0">
                          <a:latin typeface="Calibri" panose="020F0502020204030204" pitchFamily="34" charset="0"/>
                          <a:cs typeface="Calibri" panose="020F0502020204030204" pitchFamily="34" charset="0"/>
                        </a:rPr>
                        <a:t> (</a:t>
                      </a:r>
                      <a:r>
                        <a:rPr lang="de-DE" sz="1900" baseline="0" dirty="0" err="1">
                          <a:latin typeface="Calibri" panose="020F0502020204030204" pitchFamily="34" charset="0"/>
                          <a:cs typeface="Calibri" panose="020F0502020204030204" pitchFamily="34" charset="0"/>
                        </a:rPr>
                        <a:t>fra</a:t>
                      </a:r>
                      <a:r>
                        <a:rPr lang="de-DE" sz="1900" baseline="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3737240"/>
                  </a:ext>
                </a:extLst>
              </a:tr>
              <a:tr h="381611">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Paris Val de Marne UPEC</a:t>
                      </a:r>
                      <a:r>
                        <a:rPr lang="de-DE" sz="1900" baseline="0" dirty="0">
                          <a:latin typeface="Calibri" panose="020F0502020204030204" pitchFamily="34" charset="0"/>
                          <a:cs typeface="Calibri" panose="020F0502020204030204" pitchFamily="34" charset="0"/>
                        </a:rPr>
                        <a:t> (</a:t>
                      </a:r>
                      <a:r>
                        <a:rPr lang="de-DE" sz="1900" baseline="0" dirty="0" err="1">
                          <a:latin typeface="Calibri" panose="020F0502020204030204" pitchFamily="34" charset="0"/>
                          <a:cs typeface="Calibri" panose="020F0502020204030204" pitchFamily="34" charset="0"/>
                        </a:rPr>
                        <a:t>fra</a:t>
                      </a:r>
                      <a:r>
                        <a:rPr lang="de-DE" sz="1900" baseline="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351231938"/>
                  </a:ext>
                </a:extLst>
              </a:tr>
            </a:tbl>
          </a:graphicData>
        </a:graphic>
      </p:graphicFrame>
    </p:spTree>
    <p:extLst>
      <p:ext uri="{BB962C8B-B14F-4D97-AF65-F5344CB8AC3E}">
        <p14:creationId xmlns:p14="http://schemas.microsoft.com/office/powerpoint/2010/main" val="78583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58E9E-53AA-87EE-3D61-0B25CF0C62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65DF2B1-84FC-F789-73B6-11BB6F9A96B6}"/>
              </a:ext>
            </a:extLst>
          </p:cNvPr>
          <p:cNvSpPr>
            <a:spLocks noGrp="1"/>
          </p:cNvSpPr>
          <p:nvPr>
            <p:ph type="title"/>
          </p:nvPr>
        </p:nvSpPr>
        <p:spPr>
          <a:xfrm>
            <a:off x="1013754" y="335389"/>
            <a:ext cx="10162903" cy="551319"/>
          </a:xfrm>
        </p:spPr>
        <p:txBody>
          <a:bodyPr/>
          <a:lstStyle/>
          <a:p>
            <a:r>
              <a:rPr lang="de-DE" sz="3600" dirty="0"/>
              <a:t>Erasmus-Kooperationspartner</a:t>
            </a:r>
          </a:p>
        </p:txBody>
      </p:sp>
      <p:sp>
        <p:nvSpPr>
          <p:cNvPr id="3" name="Inhaltsplatzhalter 2">
            <a:extLst>
              <a:ext uri="{FF2B5EF4-FFF2-40B4-BE49-F238E27FC236}">
                <a16:creationId xmlns:a16="http://schemas.microsoft.com/office/drawing/2014/main" id="{4FA8F4D6-2C19-A8D6-2329-8E3C34C1AF13}"/>
              </a:ext>
            </a:extLst>
          </p:cNvPr>
          <p:cNvSpPr>
            <a:spLocks noGrp="1"/>
          </p:cNvSpPr>
          <p:nvPr>
            <p:ph idx="1"/>
          </p:nvPr>
        </p:nvSpPr>
        <p:spPr>
          <a:xfrm>
            <a:off x="1013752" y="1038406"/>
            <a:ext cx="10162903" cy="4291200"/>
          </a:xfrm>
        </p:spPr>
        <p:txBody>
          <a:bodyPr>
            <a:normAutofit/>
          </a:bodyPr>
          <a:lstStyle/>
          <a:p>
            <a:endParaRPr lang="de-DE" dirty="0"/>
          </a:p>
          <a:p>
            <a:endParaRPr lang="de-DE" dirty="0"/>
          </a:p>
          <a:p>
            <a:endParaRPr lang="de-DE" dirty="0"/>
          </a:p>
        </p:txBody>
      </p:sp>
      <p:sp>
        <p:nvSpPr>
          <p:cNvPr id="5" name="Foliennummernplatzhalter 4">
            <a:extLst>
              <a:ext uri="{FF2B5EF4-FFF2-40B4-BE49-F238E27FC236}">
                <a16:creationId xmlns:a16="http://schemas.microsoft.com/office/drawing/2014/main" id="{2AD4F83F-DA77-9A4F-FB5E-B4065070437A}"/>
              </a:ext>
            </a:extLst>
          </p:cNvPr>
          <p:cNvSpPr>
            <a:spLocks noGrp="1"/>
          </p:cNvSpPr>
          <p:nvPr>
            <p:ph type="sldNum" sz="quarter" idx="12"/>
          </p:nvPr>
        </p:nvSpPr>
        <p:spPr/>
        <p:txBody>
          <a:bodyPr/>
          <a:lstStyle/>
          <a:p>
            <a:fld id="{56F622B2-DCC2-4363-AA1C-8797E3A5E5C2}" type="slidenum">
              <a:rPr lang="de-DE" noProof="0" smtClean="0"/>
              <a:t>13</a:t>
            </a:fld>
            <a:endParaRPr lang="de-DE" noProof="0" dirty="0"/>
          </a:p>
        </p:txBody>
      </p:sp>
      <p:sp>
        <p:nvSpPr>
          <p:cNvPr id="6" name="Textfeld 5">
            <a:extLst>
              <a:ext uri="{FF2B5EF4-FFF2-40B4-BE49-F238E27FC236}">
                <a16:creationId xmlns:a16="http://schemas.microsoft.com/office/drawing/2014/main" id="{445CE9E0-B077-758E-EBE0-E35E4347746A}"/>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2BDB2008-D271-0C01-C527-9B974523A868}"/>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graphicFrame>
        <p:nvGraphicFramePr>
          <p:cNvPr id="9" name="Inhaltsplatzhalter 4">
            <a:extLst>
              <a:ext uri="{FF2B5EF4-FFF2-40B4-BE49-F238E27FC236}">
                <a16:creationId xmlns:a16="http://schemas.microsoft.com/office/drawing/2014/main" id="{EB6F62F1-A343-8E60-05E7-B5F8E8FC1532}"/>
              </a:ext>
            </a:extLst>
          </p:cNvPr>
          <p:cNvGraphicFramePr>
            <a:graphicFrameLocks/>
          </p:cNvGraphicFramePr>
          <p:nvPr>
            <p:extLst>
              <p:ext uri="{D42A27DB-BD31-4B8C-83A1-F6EECF244321}">
                <p14:modId xmlns:p14="http://schemas.microsoft.com/office/powerpoint/2010/main" val="3371739634"/>
              </p:ext>
            </p:extLst>
          </p:nvPr>
        </p:nvGraphicFramePr>
        <p:xfrm>
          <a:off x="1013752" y="1216968"/>
          <a:ext cx="9847262" cy="4338915"/>
        </p:xfrm>
        <a:graphic>
          <a:graphicData uri="http://schemas.openxmlformats.org/drawingml/2006/table">
            <a:tbl>
              <a:tblPr firstRow="1" bandRow="1">
                <a:tableStyleId>{5C22544A-7EE6-4342-B048-85BDC9FD1C3A}</a:tableStyleId>
              </a:tblPr>
              <a:tblGrid>
                <a:gridCol w="2353318">
                  <a:extLst>
                    <a:ext uri="{9D8B030D-6E8A-4147-A177-3AD203B41FA5}">
                      <a16:colId xmlns:a16="http://schemas.microsoft.com/office/drawing/2014/main" val="3332472753"/>
                    </a:ext>
                  </a:extLst>
                </a:gridCol>
                <a:gridCol w="2966043">
                  <a:extLst>
                    <a:ext uri="{9D8B030D-6E8A-4147-A177-3AD203B41FA5}">
                      <a16:colId xmlns:a16="http://schemas.microsoft.com/office/drawing/2014/main" val="443322463"/>
                    </a:ext>
                  </a:extLst>
                </a:gridCol>
                <a:gridCol w="4527901">
                  <a:extLst>
                    <a:ext uri="{9D8B030D-6E8A-4147-A177-3AD203B41FA5}">
                      <a16:colId xmlns:a16="http://schemas.microsoft.com/office/drawing/2014/main" val="1456874315"/>
                    </a:ext>
                  </a:extLst>
                </a:gridCol>
              </a:tblGrid>
              <a:tr h="389665">
                <a:tc>
                  <a:txBody>
                    <a:bodyPr/>
                    <a:lstStyle/>
                    <a:p>
                      <a:r>
                        <a:rPr lang="de-DE" sz="1900" dirty="0">
                          <a:latin typeface="Calibri" panose="020F0502020204030204" pitchFamily="34" charset="0"/>
                          <a:cs typeface="Calibri" panose="020F0502020204030204" pitchFamily="34" charset="0"/>
                        </a:rPr>
                        <a:t>Land</a:t>
                      </a:r>
                      <a:endParaRPr lang="en-GB" sz="1900" dirty="0">
                        <a:latin typeface="Calibri" panose="020F0502020204030204" pitchFamily="34" charset="0"/>
                        <a:cs typeface="Calibri" panose="020F0502020204030204" pitchFamily="34" charset="0"/>
                      </a:endParaRPr>
                    </a:p>
                  </a:txBody>
                  <a:tcPr>
                    <a:solidFill>
                      <a:srgbClr val="0070C0"/>
                    </a:solidFill>
                  </a:tcPr>
                </a:tc>
                <a:tc>
                  <a:txBody>
                    <a:bodyPr/>
                    <a:lstStyle/>
                    <a:p>
                      <a:r>
                        <a:rPr lang="de-DE" sz="1900" dirty="0">
                          <a:latin typeface="Calibri" panose="020F0502020204030204" pitchFamily="34" charset="0"/>
                          <a:cs typeface="Calibri" panose="020F0502020204030204" pitchFamily="34" charset="0"/>
                        </a:rPr>
                        <a:t>Plätze</a:t>
                      </a:r>
                      <a:endParaRPr lang="en-GB" sz="1900" dirty="0">
                        <a:latin typeface="Calibri" panose="020F0502020204030204" pitchFamily="34" charset="0"/>
                        <a:cs typeface="Calibri" panose="020F0502020204030204" pitchFamily="34" charset="0"/>
                      </a:endParaRPr>
                    </a:p>
                  </a:txBody>
                  <a:tcPr>
                    <a:solidFill>
                      <a:srgbClr val="0070C0"/>
                    </a:solidFill>
                  </a:tcPr>
                </a:tc>
                <a:tc>
                  <a:txBody>
                    <a:bodyPr/>
                    <a:lstStyle/>
                    <a:p>
                      <a:r>
                        <a:rPr lang="de-DE" sz="1900" dirty="0">
                          <a:latin typeface="Calibri" panose="020F0502020204030204" pitchFamily="34" charset="0"/>
                          <a:cs typeface="Calibri" panose="020F0502020204030204" pitchFamily="34" charset="0"/>
                        </a:rPr>
                        <a:t>Universität</a:t>
                      </a:r>
                      <a:endParaRPr lang="en-GB" sz="1900" dirty="0">
                        <a:latin typeface="Calibri" panose="020F0502020204030204" pitchFamily="34" charset="0"/>
                        <a:cs typeface="Calibri" panose="020F0502020204030204" pitchFamily="34" charset="0"/>
                      </a:endParaRPr>
                    </a:p>
                  </a:txBody>
                  <a:tcPr>
                    <a:solidFill>
                      <a:srgbClr val="0070C0"/>
                    </a:solidFill>
                  </a:tcPr>
                </a:tc>
                <a:extLst>
                  <a:ext uri="{0D108BD9-81ED-4DB2-BD59-A6C34878D82A}">
                    <a16:rowId xmlns:a16="http://schemas.microsoft.com/office/drawing/2014/main" val="2551267476"/>
                  </a:ext>
                </a:extLst>
              </a:tr>
              <a:tr h="389665">
                <a:tc rowSpan="5">
                  <a:txBody>
                    <a:bodyPr/>
                    <a:lstStyle/>
                    <a:p>
                      <a:r>
                        <a:rPr lang="de-DE" sz="1900" dirty="0">
                          <a:latin typeface="Calibri" panose="020F0502020204030204" pitchFamily="34" charset="0"/>
                          <a:cs typeface="Calibri" panose="020F0502020204030204" pitchFamily="34" charset="0"/>
                        </a:rPr>
                        <a:t>Spanien</a:t>
                      </a:r>
                      <a:endParaRPr lang="en-GB" sz="1900" dirty="0">
                        <a:latin typeface="Calibri" panose="020F0502020204030204" pitchFamily="34" charset="0"/>
                        <a:cs typeface="Calibri" panose="020F0502020204030204" pitchFamily="34" charset="0"/>
                      </a:endParaRPr>
                    </a:p>
                    <a:p>
                      <a:endParaRPr lang="en-GB" sz="1900" dirty="0">
                        <a:solidFill>
                          <a:srgbClr val="FF0000"/>
                        </a:solidFill>
                        <a:latin typeface="Calibri" panose="020F0502020204030204" pitchFamily="34" charset="0"/>
                        <a:cs typeface="Calibri" panose="020F0502020204030204" pitchFamily="34" charset="0"/>
                      </a:endParaRPr>
                    </a:p>
                    <a:p>
                      <a:endParaRPr lang="en-GB" sz="1900" dirty="0">
                        <a:solidFill>
                          <a:srgbClr val="FF0000"/>
                        </a:solidFill>
                        <a:latin typeface="Calibri" panose="020F0502020204030204" pitchFamily="34" charset="0"/>
                        <a:cs typeface="Calibri" panose="020F0502020204030204" pitchFamily="34" charset="0"/>
                      </a:endParaRPr>
                    </a:p>
                    <a:p>
                      <a:endParaRPr lang="en-GB" sz="1900" dirty="0">
                        <a:solidFill>
                          <a:srgbClr val="FF0000"/>
                        </a:solidFill>
                        <a:latin typeface="Calibri" panose="020F0502020204030204" pitchFamily="34" charset="0"/>
                        <a:cs typeface="Calibri" panose="020F0502020204030204" pitchFamily="34" charset="0"/>
                      </a:endParaRPr>
                    </a:p>
                    <a:p>
                      <a:endParaRPr lang="en-GB" sz="1900" dirty="0">
                        <a:solidFill>
                          <a:srgbClr val="FF0000"/>
                        </a:solidFill>
                        <a:latin typeface="Calibri" panose="020F0502020204030204" pitchFamily="34" charset="0"/>
                        <a:cs typeface="Calibri" panose="020F0502020204030204" pitchFamily="34" charset="0"/>
                      </a:endParaRPr>
                    </a:p>
                    <a:p>
                      <a:endParaRPr lang="en-GB" sz="1900" dirty="0">
                        <a:solidFill>
                          <a:srgbClr val="FF0000"/>
                        </a:solidFill>
                        <a:latin typeface="Calibri" panose="020F0502020204030204" pitchFamily="34" charset="0"/>
                        <a:cs typeface="Calibri" panose="020F0502020204030204" pitchFamily="34" charset="0"/>
                      </a:endParaRPr>
                    </a:p>
                    <a:p>
                      <a:endParaRPr lang="en-GB" sz="1900" dirty="0">
                        <a:solidFill>
                          <a:srgbClr val="FF0000"/>
                        </a:solidFill>
                        <a:latin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2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Barcelona (</a:t>
                      </a:r>
                      <a:r>
                        <a:rPr lang="de-DE" sz="1900" dirty="0" err="1">
                          <a:latin typeface="Calibri" panose="020F0502020204030204" pitchFamily="34" charset="0"/>
                          <a:cs typeface="Calibri" panose="020F0502020204030204" pitchFamily="34" charset="0"/>
                        </a:rPr>
                        <a:t>kat</a:t>
                      </a:r>
                      <a:r>
                        <a:rPr lang="de-DE" sz="1900" dirty="0">
                          <a:latin typeface="Calibri" panose="020F0502020204030204" pitchFamily="34" charset="0"/>
                          <a:cs typeface="Calibri" panose="020F0502020204030204" pitchFamily="34" charset="0"/>
                        </a:rPr>
                        <a:t>/</a:t>
                      </a:r>
                      <a:r>
                        <a:rPr lang="de-DE" sz="1900" dirty="0" err="1">
                          <a:latin typeface="Calibri" panose="020F0502020204030204" pitchFamily="34" charset="0"/>
                          <a:cs typeface="Calibri" panose="020F0502020204030204" pitchFamily="34" charset="0"/>
                        </a:rPr>
                        <a:t>spa</a:t>
                      </a:r>
                      <a:r>
                        <a:rPr lang="de-DE" sz="190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420148595"/>
                  </a:ext>
                </a:extLst>
              </a:tr>
              <a:tr h="389665">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2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Madrid Carlos III (</a:t>
                      </a:r>
                      <a:r>
                        <a:rPr lang="de-DE" sz="1900" dirty="0" err="1">
                          <a:latin typeface="Calibri" panose="020F0502020204030204" pitchFamily="34" charset="0"/>
                          <a:cs typeface="Calibri" panose="020F0502020204030204" pitchFamily="34" charset="0"/>
                        </a:rPr>
                        <a:t>spa</a:t>
                      </a:r>
                      <a:r>
                        <a:rPr lang="de-DE" sz="1900" dirty="0">
                          <a:latin typeface="Calibri" panose="020F0502020204030204" pitchFamily="34" charset="0"/>
                          <a:cs typeface="Calibri" panose="020F0502020204030204" pitchFamily="34" charset="0"/>
                        </a:rPr>
                        <a:t>/eng)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51706882"/>
                  </a:ext>
                </a:extLst>
              </a:tr>
              <a:tr h="389665">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a:latin typeface="Calibri" panose="020F0502020204030204" pitchFamily="34" charset="0"/>
                          <a:cs typeface="Calibri" panose="020F0502020204030204" pitchFamily="34" charset="0"/>
                        </a:rPr>
                        <a:t>2 </a:t>
                      </a:r>
                      <a:r>
                        <a:rPr lang="de-DE" sz="1900" dirty="0">
                          <a:latin typeface="Calibri" panose="020F0502020204030204" pitchFamily="34" charset="0"/>
                          <a:cs typeface="Calibri" panose="020F0502020204030204" pitchFamily="34" charset="0"/>
                        </a:rPr>
                        <a:t>(BA)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Madrid CEU San Pablo (</a:t>
                      </a:r>
                      <a:r>
                        <a:rPr lang="de-DE" sz="1900" dirty="0" err="1">
                          <a:latin typeface="Calibri" panose="020F0502020204030204" pitchFamily="34" charset="0"/>
                          <a:cs typeface="Calibri" panose="020F0502020204030204" pitchFamily="34" charset="0"/>
                        </a:rPr>
                        <a:t>spa</a:t>
                      </a:r>
                      <a:r>
                        <a:rPr lang="de-DE" sz="1900" dirty="0">
                          <a:latin typeface="Calibri" panose="020F0502020204030204" pitchFamily="34" charset="0"/>
                          <a:cs typeface="Calibri" panose="020F0502020204030204" pitchFamily="34" charset="0"/>
                        </a:rPr>
                        <a:t>/eng)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47989555"/>
                  </a:ext>
                </a:extLst>
              </a:tr>
              <a:tr h="389665">
                <a:tc v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2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Valencia (</a:t>
                      </a:r>
                      <a:r>
                        <a:rPr lang="de-DE" sz="1900" dirty="0" err="1">
                          <a:latin typeface="Calibri" panose="020F0502020204030204" pitchFamily="34" charset="0"/>
                          <a:cs typeface="Calibri" panose="020F0502020204030204" pitchFamily="34" charset="0"/>
                        </a:rPr>
                        <a:t>spa</a:t>
                      </a:r>
                      <a:r>
                        <a:rPr lang="de-DE" sz="190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643943580"/>
                  </a:ext>
                </a:extLst>
              </a:tr>
              <a:tr h="467598">
                <a:tc vMerge="1">
                  <a:txBody>
                    <a:bodyPr/>
                    <a:lstStyle/>
                    <a:p>
                      <a:endParaRPr lang="en-GB"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900" dirty="0">
                          <a:solidFill>
                            <a:schemeClr val="tx1"/>
                          </a:solidFill>
                          <a:latin typeface="Calibri" panose="020F0502020204030204" pitchFamily="34" charset="0"/>
                          <a:cs typeface="Calibri" panose="020F0502020204030204" pitchFamily="34" charset="0"/>
                        </a:rPr>
                        <a:t>2 (MA)</a:t>
                      </a:r>
                    </a:p>
                  </a:txBody>
                  <a:tcPr/>
                </a:tc>
                <a:tc>
                  <a:txBody>
                    <a:bodyPr/>
                    <a:lstStyle/>
                    <a:p>
                      <a:r>
                        <a:rPr lang="en-GB" sz="1900" dirty="0">
                          <a:solidFill>
                            <a:schemeClr val="tx1"/>
                          </a:solidFill>
                          <a:latin typeface="Calibri" panose="020F0502020204030204" pitchFamily="34" charset="0"/>
                          <a:cs typeface="Calibri" panose="020F0502020204030204" pitchFamily="34" charset="0"/>
                        </a:rPr>
                        <a:t>Madrid </a:t>
                      </a:r>
                      <a:r>
                        <a:rPr lang="en-GB" sz="1900" dirty="0" err="1">
                          <a:solidFill>
                            <a:schemeClr val="tx1"/>
                          </a:solidFill>
                          <a:latin typeface="Calibri" panose="020F0502020204030204" pitchFamily="34" charset="0"/>
                          <a:cs typeface="Calibri" panose="020F0502020204030204" pitchFamily="34" charset="0"/>
                        </a:rPr>
                        <a:t>Complutense</a:t>
                      </a:r>
                      <a:r>
                        <a:rPr lang="en-GB" sz="1900" dirty="0">
                          <a:solidFill>
                            <a:schemeClr val="tx1"/>
                          </a:solidFill>
                          <a:latin typeface="Calibri" panose="020F0502020204030204" pitchFamily="34" charset="0"/>
                          <a:cs typeface="Calibri" panose="020F0502020204030204" pitchFamily="34" charset="0"/>
                        </a:rPr>
                        <a:t> (spa)</a:t>
                      </a:r>
                    </a:p>
                  </a:txBody>
                  <a:tcPr/>
                </a:tc>
                <a:extLst>
                  <a:ext uri="{0D108BD9-81ED-4DB2-BD59-A6C34878D82A}">
                    <a16:rowId xmlns:a16="http://schemas.microsoft.com/office/drawing/2014/main" val="854246697"/>
                  </a:ext>
                </a:extLst>
              </a:tr>
              <a:tr h="0">
                <a:tc>
                  <a:txBody>
                    <a:bodyPr/>
                    <a:lstStyle/>
                    <a:p>
                      <a:r>
                        <a:rPr lang="de-DE" sz="1900" dirty="0">
                          <a:latin typeface="Calibri" panose="020F0502020204030204" pitchFamily="34" charset="0"/>
                          <a:cs typeface="Calibri" panose="020F0502020204030204" pitchFamily="34" charset="0"/>
                        </a:rPr>
                        <a:t>Italien</a:t>
                      </a:r>
                      <a:endParaRPr lang="en-GB" sz="1900" dirty="0">
                        <a:latin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900" dirty="0">
                          <a:latin typeface="Calibri" panose="020F0502020204030204" pitchFamily="34" charset="0"/>
                          <a:cs typeface="Calibri" panose="020F0502020204030204" pitchFamily="34" charset="0"/>
                        </a:rPr>
                        <a:t>4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Mailand (</a:t>
                      </a:r>
                      <a:r>
                        <a:rPr lang="de-DE" sz="1900" dirty="0" err="1">
                          <a:latin typeface="Calibri" panose="020F0502020204030204" pitchFamily="34" charset="0"/>
                          <a:cs typeface="Calibri" panose="020F0502020204030204" pitchFamily="34" charset="0"/>
                        </a:rPr>
                        <a:t>ita</a:t>
                      </a:r>
                      <a:r>
                        <a:rPr lang="de-DE" sz="1900" dirty="0">
                          <a:latin typeface="Calibri" panose="020F0502020204030204" pitchFamily="34" charset="0"/>
                          <a:cs typeface="Calibri" panose="020F0502020204030204" pitchFamily="34" charset="0"/>
                        </a:rPr>
                        <a:t>/ MA in 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572071969"/>
                  </a:ext>
                </a:extLst>
              </a:tr>
              <a:tr h="389665">
                <a:tc>
                  <a:txBody>
                    <a:bodyPr/>
                    <a:lstStyle/>
                    <a:p>
                      <a:r>
                        <a:rPr lang="de-DE" sz="1900" dirty="0">
                          <a:latin typeface="Calibri" panose="020F0502020204030204" pitchFamily="34" charset="0"/>
                          <a:cs typeface="Calibri" panose="020F0502020204030204" pitchFamily="34" charset="0"/>
                        </a:rPr>
                        <a:t>Portugal</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(BA+MA)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Lissabon Nova</a:t>
                      </a:r>
                      <a:r>
                        <a:rPr lang="de-DE" sz="1900" baseline="0" dirty="0">
                          <a:latin typeface="Calibri" panose="020F0502020204030204" pitchFamily="34" charset="0"/>
                          <a:cs typeface="Calibri" panose="020F0502020204030204" pitchFamily="34" charset="0"/>
                        </a:rPr>
                        <a:t> (</a:t>
                      </a:r>
                      <a:r>
                        <a:rPr lang="de-DE" sz="1900" baseline="0" dirty="0" err="1">
                          <a:latin typeface="Calibri" panose="020F0502020204030204" pitchFamily="34" charset="0"/>
                          <a:cs typeface="Calibri" panose="020F0502020204030204" pitchFamily="34" charset="0"/>
                        </a:rPr>
                        <a:t>por</a:t>
                      </a:r>
                      <a:r>
                        <a:rPr lang="de-DE" sz="1900" baseline="0" dirty="0">
                          <a:latin typeface="Calibri" panose="020F0502020204030204" pitchFamily="34" charset="0"/>
                          <a:cs typeface="Calibri" panose="020F0502020204030204" pitchFamily="34" charset="0"/>
                        </a:rPr>
                        <a:t>/(eng))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25766848"/>
                  </a:ext>
                </a:extLst>
              </a:tr>
              <a:tr h="389665">
                <a:tc>
                  <a:txBody>
                    <a:bodyPr/>
                    <a:lstStyle/>
                    <a:p>
                      <a:r>
                        <a:rPr lang="de-DE" sz="1900" dirty="0">
                          <a:latin typeface="Calibri" panose="020F0502020204030204" pitchFamily="34" charset="0"/>
                          <a:cs typeface="Calibri" panose="020F0502020204030204" pitchFamily="34" charset="0"/>
                        </a:rPr>
                        <a:t>Griechenland</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Athen </a:t>
                      </a:r>
                      <a:r>
                        <a:rPr lang="de-DE" sz="1900" dirty="0" err="1">
                          <a:latin typeface="Calibri" panose="020F0502020204030204" pitchFamily="34" charset="0"/>
                          <a:cs typeface="Calibri" panose="020F0502020204030204" pitchFamily="34" charset="0"/>
                        </a:rPr>
                        <a:t>Panteion</a:t>
                      </a:r>
                      <a:r>
                        <a:rPr lang="de-DE" sz="1900" dirty="0">
                          <a:latin typeface="Calibri" panose="020F0502020204030204" pitchFamily="34" charset="0"/>
                          <a:cs typeface="Calibri" panose="020F0502020204030204" pitchFamily="34" charset="0"/>
                        </a:rPr>
                        <a:t> (</a:t>
                      </a:r>
                      <a:r>
                        <a:rPr lang="de-DE" sz="1900" dirty="0" err="1">
                          <a:latin typeface="Calibri" panose="020F0502020204030204" pitchFamily="34" charset="0"/>
                          <a:cs typeface="Calibri" panose="020F0502020204030204" pitchFamily="34" charset="0"/>
                        </a:rPr>
                        <a:t>gr</a:t>
                      </a:r>
                      <a:r>
                        <a:rPr lang="de-DE" sz="1900" dirty="0">
                          <a:latin typeface="Calibri" panose="020F0502020204030204" pitchFamily="34" charset="0"/>
                          <a:cs typeface="Calibri" panose="020F0502020204030204" pitchFamily="34" charset="0"/>
                        </a:rPr>
                        <a:t>/(eng))</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294321119"/>
                  </a:ext>
                </a:extLst>
              </a:tr>
              <a:tr h="662431">
                <a:tc>
                  <a:txBody>
                    <a:bodyPr/>
                    <a:lstStyle/>
                    <a:p>
                      <a:r>
                        <a:rPr lang="de-DE" sz="1900" dirty="0">
                          <a:latin typeface="Calibri" panose="020F0502020204030204" pitchFamily="34" charset="0"/>
                          <a:cs typeface="Calibri" panose="020F0502020204030204" pitchFamily="34" charset="0"/>
                        </a:rPr>
                        <a:t>Türkei</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2 (BA+MA</a:t>
                      </a:r>
                      <a:r>
                        <a:rPr lang="de-DE" sz="1900" baseline="0" dirty="0">
                          <a:latin typeface="Calibri" panose="020F0502020204030204" pitchFamily="34" charset="0"/>
                          <a:cs typeface="Calibri" panose="020F0502020204030204" pitchFamily="34" charset="0"/>
                        </a:rPr>
                        <a:t>)</a:t>
                      </a:r>
                      <a:endParaRPr lang="en-GB" sz="1900" dirty="0">
                        <a:latin typeface="Calibri" panose="020F0502020204030204" pitchFamily="34" charset="0"/>
                        <a:cs typeface="Calibri" panose="020F0502020204030204" pitchFamily="34" charset="0"/>
                      </a:endParaRPr>
                    </a:p>
                  </a:txBody>
                  <a:tcPr/>
                </a:tc>
                <a:tc>
                  <a:txBody>
                    <a:bodyPr/>
                    <a:lstStyle/>
                    <a:p>
                      <a:r>
                        <a:rPr lang="de-DE" sz="1900" dirty="0">
                          <a:latin typeface="Calibri" panose="020F0502020204030204" pitchFamily="34" charset="0"/>
                          <a:cs typeface="Calibri" panose="020F0502020204030204" pitchFamily="34" charset="0"/>
                        </a:rPr>
                        <a:t>Eskişehir Anadolu University (BA eng/türk, MA nur türk)</a:t>
                      </a:r>
                      <a:endParaRPr lang="en-GB" sz="1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23737240"/>
                  </a:ext>
                </a:extLst>
              </a:tr>
            </a:tbl>
          </a:graphicData>
        </a:graphic>
      </p:graphicFrame>
    </p:spTree>
    <p:extLst>
      <p:ext uri="{BB962C8B-B14F-4D97-AF65-F5344CB8AC3E}">
        <p14:creationId xmlns:p14="http://schemas.microsoft.com/office/powerpoint/2010/main" val="1017805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FA7A6-D0CD-BB98-4260-095751A54FA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E813BA5-8515-7CA4-3D91-6DBBE49F9F91}"/>
              </a:ext>
            </a:extLst>
          </p:cNvPr>
          <p:cNvSpPr>
            <a:spLocks noGrp="1"/>
          </p:cNvSpPr>
          <p:nvPr>
            <p:ph type="title"/>
          </p:nvPr>
        </p:nvSpPr>
        <p:spPr>
          <a:xfrm>
            <a:off x="861682" y="410284"/>
            <a:ext cx="10467047" cy="566943"/>
          </a:xfrm>
        </p:spPr>
        <p:txBody>
          <a:bodyPr/>
          <a:lstStyle/>
          <a:p>
            <a:r>
              <a:rPr lang="de-DE" sz="3200" dirty="0"/>
              <a:t>Erasmus: Formalia vor, während und nach dem Aufenthalt</a:t>
            </a:r>
          </a:p>
        </p:txBody>
      </p:sp>
      <p:sp>
        <p:nvSpPr>
          <p:cNvPr id="3" name="Inhaltsplatzhalter 2">
            <a:extLst>
              <a:ext uri="{FF2B5EF4-FFF2-40B4-BE49-F238E27FC236}">
                <a16:creationId xmlns:a16="http://schemas.microsoft.com/office/drawing/2014/main" id="{4F33A49D-FA6B-853A-D8A4-D3AD8E62DF34}"/>
              </a:ext>
            </a:extLst>
          </p:cNvPr>
          <p:cNvSpPr>
            <a:spLocks noGrp="1"/>
          </p:cNvSpPr>
          <p:nvPr>
            <p:ph idx="1"/>
          </p:nvPr>
        </p:nvSpPr>
        <p:spPr>
          <a:xfrm>
            <a:off x="1013752" y="1038406"/>
            <a:ext cx="10162903" cy="4291200"/>
          </a:xfrm>
        </p:spPr>
        <p:txBody>
          <a:bodyPr>
            <a:normAutofit/>
          </a:bodyPr>
          <a:lstStyle/>
          <a:p>
            <a:endParaRPr lang="de-DE" dirty="0"/>
          </a:p>
          <a:p>
            <a:endParaRPr lang="de-DE" dirty="0"/>
          </a:p>
          <a:p>
            <a:endParaRPr lang="de-DE" dirty="0"/>
          </a:p>
        </p:txBody>
      </p:sp>
      <p:sp>
        <p:nvSpPr>
          <p:cNvPr id="5" name="Foliennummernplatzhalter 4">
            <a:extLst>
              <a:ext uri="{FF2B5EF4-FFF2-40B4-BE49-F238E27FC236}">
                <a16:creationId xmlns:a16="http://schemas.microsoft.com/office/drawing/2014/main" id="{A6F88F1D-78CE-907A-F874-556E0E279F98}"/>
              </a:ext>
            </a:extLst>
          </p:cNvPr>
          <p:cNvSpPr>
            <a:spLocks noGrp="1"/>
          </p:cNvSpPr>
          <p:nvPr>
            <p:ph type="sldNum" sz="quarter" idx="12"/>
          </p:nvPr>
        </p:nvSpPr>
        <p:spPr/>
        <p:txBody>
          <a:bodyPr/>
          <a:lstStyle/>
          <a:p>
            <a:fld id="{56F622B2-DCC2-4363-AA1C-8797E3A5E5C2}" type="slidenum">
              <a:rPr lang="de-DE" noProof="0" smtClean="0"/>
              <a:t>14</a:t>
            </a:fld>
            <a:endParaRPr lang="de-DE" noProof="0" dirty="0"/>
          </a:p>
        </p:txBody>
      </p:sp>
      <p:sp>
        <p:nvSpPr>
          <p:cNvPr id="6" name="Textfeld 5">
            <a:extLst>
              <a:ext uri="{FF2B5EF4-FFF2-40B4-BE49-F238E27FC236}">
                <a16:creationId xmlns:a16="http://schemas.microsoft.com/office/drawing/2014/main" id="{91D31C38-F1C6-78AA-00A6-9057270658EF}"/>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C3AE5F61-3375-36D3-09A8-C3A117787B1C}"/>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graphicFrame>
        <p:nvGraphicFramePr>
          <p:cNvPr id="10" name="Tabelle 9">
            <a:extLst>
              <a:ext uri="{FF2B5EF4-FFF2-40B4-BE49-F238E27FC236}">
                <a16:creationId xmlns:a16="http://schemas.microsoft.com/office/drawing/2014/main" id="{B161506F-D966-9213-4267-F11A38592E48}"/>
              </a:ext>
            </a:extLst>
          </p:cNvPr>
          <p:cNvGraphicFramePr>
            <a:graphicFrameLocks noGrp="1"/>
          </p:cNvGraphicFramePr>
          <p:nvPr>
            <p:extLst>
              <p:ext uri="{D42A27DB-BD31-4B8C-83A1-F6EECF244321}">
                <p14:modId xmlns:p14="http://schemas.microsoft.com/office/powerpoint/2010/main" val="4205306023"/>
              </p:ext>
            </p:extLst>
          </p:nvPr>
        </p:nvGraphicFramePr>
        <p:xfrm>
          <a:off x="861682" y="1059592"/>
          <a:ext cx="10467042" cy="4898136"/>
        </p:xfrm>
        <a:graphic>
          <a:graphicData uri="http://schemas.openxmlformats.org/drawingml/2006/table">
            <a:tbl>
              <a:tblPr firstRow="1" bandRow="1">
                <a:tableStyleId>{0660B408-B3CF-4A94-85FC-2B1E0A45F4A2}</a:tableStyleId>
              </a:tblPr>
              <a:tblGrid>
                <a:gridCol w="3489014">
                  <a:extLst>
                    <a:ext uri="{9D8B030D-6E8A-4147-A177-3AD203B41FA5}">
                      <a16:colId xmlns:a16="http://schemas.microsoft.com/office/drawing/2014/main" val="1822606720"/>
                    </a:ext>
                  </a:extLst>
                </a:gridCol>
                <a:gridCol w="3489014">
                  <a:extLst>
                    <a:ext uri="{9D8B030D-6E8A-4147-A177-3AD203B41FA5}">
                      <a16:colId xmlns:a16="http://schemas.microsoft.com/office/drawing/2014/main" val="1837630402"/>
                    </a:ext>
                  </a:extLst>
                </a:gridCol>
                <a:gridCol w="3489014">
                  <a:extLst>
                    <a:ext uri="{9D8B030D-6E8A-4147-A177-3AD203B41FA5}">
                      <a16:colId xmlns:a16="http://schemas.microsoft.com/office/drawing/2014/main" val="3231902384"/>
                    </a:ext>
                  </a:extLst>
                </a:gridCol>
              </a:tblGrid>
              <a:tr h="315876">
                <a:tc>
                  <a:txBody>
                    <a:bodyPr/>
                    <a:lstStyle/>
                    <a:p>
                      <a:r>
                        <a:rPr lang="de-DE" sz="1700" dirty="0">
                          <a:solidFill>
                            <a:schemeClr val="bg1"/>
                          </a:solidFill>
                        </a:rPr>
                        <a:t>Vorher</a:t>
                      </a:r>
                      <a:endParaRPr lang="de-DE" sz="1700" dirty="0">
                        <a:solidFill>
                          <a:schemeClr val="bg1"/>
                        </a:solidFill>
                        <a:latin typeface="Calibri" panose="020F0502020204030204" pitchFamily="34" charset="0"/>
                        <a:cs typeface="Calibri" panose="020F0502020204030204" pitchFamily="34" charset="0"/>
                      </a:endParaRPr>
                    </a:p>
                  </a:txBody>
                  <a:tcPr>
                    <a:solidFill>
                      <a:srgbClr val="0070C0"/>
                    </a:solidFill>
                  </a:tcPr>
                </a:tc>
                <a:tc>
                  <a:txBody>
                    <a:bodyPr/>
                    <a:lstStyle/>
                    <a:p>
                      <a:r>
                        <a:rPr lang="de-DE" sz="1700" dirty="0">
                          <a:solidFill>
                            <a:schemeClr val="bg1"/>
                          </a:solidFill>
                        </a:rPr>
                        <a:t>Während</a:t>
                      </a:r>
                      <a:endParaRPr lang="de-DE" sz="1700" dirty="0">
                        <a:solidFill>
                          <a:schemeClr val="bg1"/>
                        </a:solidFill>
                        <a:latin typeface="Calibri" panose="020F0502020204030204" pitchFamily="34" charset="0"/>
                        <a:cs typeface="Calibri" panose="020F0502020204030204" pitchFamily="34" charset="0"/>
                      </a:endParaRPr>
                    </a:p>
                  </a:txBody>
                  <a:tcPr>
                    <a:solidFill>
                      <a:srgbClr val="0070C0"/>
                    </a:solidFill>
                  </a:tcPr>
                </a:tc>
                <a:tc>
                  <a:txBody>
                    <a:bodyPr/>
                    <a:lstStyle/>
                    <a:p>
                      <a:r>
                        <a:rPr lang="de-DE" sz="1700" dirty="0">
                          <a:solidFill>
                            <a:schemeClr val="bg1"/>
                          </a:solidFill>
                        </a:rPr>
                        <a:t>Danach</a:t>
                      </a:r>
                      <a:endParaRPr lang="de-DE" sz="1700" dirty="0">
                        <a:solidFill>
                          <a:schemeClr val="bg1"/>
                        </a:solidFill>
                        <a:latin typeface="Calibri" panose="020F0502020204030204" pitchFamily="34" charset="0"/>
                        <a:cs typeface="Calibri" panose="020F0502020204030204" pitchFamily="34" charset="0"/>
                      </a:endParaRPr>
                    </a:p>
                  </a:txBody>
                  <a:tcPr>
                    <a:solidFill>
                      <a:srgbClr val="0070C0"/>
                    </a:solidFill>
                  </a:tcPr>
                </a:tc>
                <a:extLst>
                  <a:ext uri="{0D108BD9-81ED-4DB2-BD59-A6C34878D82A}">
                    <a16:rowId xmlns:a16="http://schemas.microsoft.com/office/drawing/2014/main" val="690931277"/>
                  </a:ext>
                </a:extLst>
              </a:tr>
              <a:tr h="4390680">
                <a:tc>
                  <a:txBody>
                    <a:bodyPr/>
                    <a:lstStyle/>
                    <a:p>
                      <a:pPr marL="355600" indent="-355600">
                        <a:spcAft>
                          <a:spcPct val="20000"/>
                        </a:spcAft>
                        <a:buFont typeface="Wingdings" pitchFamily="2" charset="2"/>
                        <a:buChar char="§"/>
                      </a:pPr>
                      <a:r>
                        <a:rPr lang="de-DE" sz="1700" dirty="0"/>
                        <a:t>Bewerbung (bis 31.1. bzw. 15.5.)</a:t>
                      </a:r>
                    </a:p>
                    <a:p>
                      <a:pPr marL="355600" indent="-355600">
                        <a:spcAft>
                          <a:spcPct val="20000"/>
                        </a:spcAft>
                        <a:buFont typeface="Wingdings" pitchFamily="2" charset="2"/>
                        <a:buChar char="§"/>
                      </a:pPr>
                      <a:r>
                        <a:rPr lang="de-DE" sz="1700" dirty="0"/>
                        <a:t>Nominierung (im Feb bzw. Mai)</a:t>
                      </a:r>
                    </a:p>
                    <a:p>
                      <a:pPr marL="355600" indent="-355600">
                        <a:spcAft>
                          <a:spcPct val="20000"/>
                        </a:spcAft>
                        <a:buFont typeface="Wingdings" pitchFamily="2" charset="2"/>
                        <a:buChar char="§"/>
                      </a:pPr>
                      <a:r>
                        <a:rPr lang="de-DE" sz="1700" dirty="0"/>
                        <a:t>formale Bewerbung an der Partneruni (Fristen unterschiedlich, unbedingt einhalten!)</a:t>
                      </a:r>
                    </a:p>
                    <a:p>
                      <a:pPr marL="355600" indent="-355600">
                        <a:spcAft>
                          <a:spcPct val="20000"/>
                        </a:spcAft>
                        <a:buFont typeface="Wingdings" pitchFamily="2" charset="2"/>
                        <a:buChar char="§"/>
                      </a:pPr>
                      <a:r>
                        <a:rPr lang="de-DE" sz="1700" dirty="0"/>
                        <a:t>Online Learning Agreement (OLA) (mind. 15 / max. 30 ECTS)</a:t>
                      </a:r>
                    </a:p>
                    <a:p>
                      <a:pPr marL="355600" marR="0" lvl="0" indent="-355600" algn="l" defTabSz="914400" rtl="0" eaLnBrk="1" fontAlgn="auto" latinLnBrk="0" hangingPunct="1">
                        <a:lnSpc>
                          <a:spcPct val="100000"/>
                        </a:lnSpc>
                        <a:spcBef>
                          <a:spcPts val="0"/>
                        </a:spcBef>
                        <a:spcAft>
                          <a:spcPct val="20000"/>
                        </a:spcAft>
                        <a:buClrTx/>
                        <a:buSzTx/>
                        <a:buFont typeface="Wingdings" pitchFamily="2" charset="2"/>
                        <a:buChar char="§"/>
                        <a:tabLst/>
                        <a:defRPr/>
                      </a:pPr>
                      <a:r>
                        <a:rPr lang="de-DE" sz="1700" dirty="0"/>
                        <a:t>OLS Sprachtest absolvieren (Jul/Aug) bzw. Okt/Nov)</a:t>
                      </a:r>
                    </a:p>
                    <a:p>
                      <a:pPr marL="355600" indent="-355600">
                        <a:spcAft>
                          <a:spcPct val="20000"/>
                        </a:spcAft>
                        <a:buFont typeface="Wingdings" pitchFamily="2" charset="2"/>
                        <a:buChar char="§"/>
                      </a:pPr>
                      <a:r>
                        <a:rPr lang="de-DE" sz="1700" dirty="0"/>
                        <a:t>Grant Agreement (Aug/Sep bzw. Dez/Jan)</a:t>
                      </a:r>
                    </a:p>
                    <a:p>
                      <a:endParaRPr lang="de-DE" sz="1700" dirty="0">
                        <a:latin typeface="Calibri" panose="020F0502020204030204" pitchFamily="34" charset="0"/>
                        <a:cs typeface="Calibri" panose="020F0502020204030204" pitchFamily="34" charset="0"/>
                      </a:endParaRPr>
                    </a:p>
                  </a:txBody>
                  <a:tcPr/>
                </a:tc>
                <a:tc>
                  <a:txBody>
                    <a:bodyPr/>
                    <a:lstStyle/>
                    <a:p>
                      <a:pPr marL="355600" indent="-355600">
                        <a:spcAft>
                          <a:spcPct val="20000"/>
                        </a:spcAft>
                        <a:buFont typeface="Wingdings" pitchFamily="2" charset="2"/>
                        <a:buChar char="§"/>
                      </a:pPr>
                      <a:r>
                        <a:rPr lang="de-DE" sz="1700" dirty="0"/>
                        <a:t>Geändertes Online Learning Agreement </a:t>
                      </a:r>
                    </a:p>
                    <a:p>
                      <a:pPr marL="355600" indent="-355600">
                        <a:spcAft>
                          <a:spcPct val="20000"/>
                        </a:spcAft>
                        <a:buFont typeface="Wingdings" pitchFamily="2" charset="2"/>
                        <a:buChar char="§"/>
                      </a:pPr>
                      <a:r>
                        <a:rPr lang="de-DE" sz="1700" dirty="0"/>
                        <a:t>Erasmus-</a:t>
                      </a:r>
                      <a:r>
                        <a:rPr lang="de-DE" sz="1700" dirty="0" err="1"/>
                        <a:t>Confirmation</a:t>
                      </a:r>
                      <a:r>
                        <a:rPr lang="de-DE" sz="1700" dirty="0"/>
                        <a:t> unterschreiben lassen</a:t>
                      </a:r>
                    </a:p>
                    <a:p>
                      <a:endParaRPr lang="de-DE" sz="1700" dirty="0">
                        <a:latin typeface="Calibri" panose="020F0502020204030204" pitchFamily="34" charset="0"/>
                        <a:cs typeface="Calibri" panose="020F0502020204030204" pitchFamily="34" charset="0"/>
                      </a:endParaRPr>
                    </a:p>
                  </a:txBody>
                  <a:tcPr/>
                </a:tc>
                <a:tc>
                  <a:txBody>
                    <a:bodyPr/>
                    <a:lstStyle/>
                    <a:p>
                      <a:pPr marL="355600" indent="-355600">
                        <a:spcAft>
                          <a:spcPct val="20000"/>
                        </a:spcAft>
                        <a:buFont typeface="Wingdings" pitchFamily="2" charset="2"/>
                        <a:buChar char="§"/>
                      </a:pPr>
                      <a:r>
                        <a:rPr lang="de-DE" sz="1700" dirty="0" err="1"/>
                        <a:t>Confirmation</a:t>
                      </a:r>
                      <a:r>
                        <a:rPr lang="de-DE" sz="1700" dirty="0"/>
                        <a:t> einreichen (mind. 15 ECTS inkl. Teilnahme und Bestehen von Prüfungsleistungen -&gt; sonst kein Geld bzw. Rückforderung)</a:t>
                      </a:r>
                    </a:p>
                    <a:p>
                      <a:pPr marL="355600" indent="-355600">
                        <a:spcAft>
                          <a:spcPct val="20000"/>
                        </a:spcAft>
                        <a:buFont typeface="Wingdings" pitchFamily="2" charset="2"/>
                        <a:buChar char="§"/>
                      </a:pPr>
                      <a:r>
                        <a:rPr lang="de-DE" sz="1700" dirty="0"/>
                        <a:t>Erfahrungsberichte</a:t>
                      </a:r>
                    </a:p>
                    <a:p>
                      <a:pPr marL="355600" indent="-355600">
                        <a:spcAft>
                          <a:spcPct val="20000"/>
                        </a:spcAft>
                        <a:buFont typeface="Wingdings" pitchFamily="2" charset="2"/>
                        <a:buChar char="§"/>
                      </a:pPr>
                      <a:r>
                        <a:rPr lang="de-DE" sz="1700" dirty="0"/>
                        <a:t>EU Survey durchführen</a:t>
                      </a:r>
                    </a:p>
                    <a:p>
                      <a:pPr marL="355600" indent="-355600">
                        <a:spcAft>
                          <a:spcPct val="20000"/>
                        </a:spcAft>
                        <a:buFont typeface="Wingdings" pitchFamily="2" charset="2"/>
                        <a:buChar char="§"/>
                      </a:pPr>
                      <a:r>
                        <a:rPr lang="de-DE" sz="1700" dirty="0" err="1"/>
                        <a:t>Transcript</a:t>
                      </a:r>
                      <a:r>
                        <a:rPr lang="de-DE" sz="1700" dirty="0"/>
                        <a:t> </a:t>
                      </a:r>
                      <a:r>
                        <a:rPr lang="de-DE" sz="1700" dirty="0" err="1"/>
                        <a:t>of</a:t>
                      </a:r>
                      <a:r>
                        <a:rPr lang="de-DE" sz="1700" dirty="0"/>
                        <a:t> Records in Kopie</a:t>
                      </a:r>
                    </a:p>
                    <a:p>
                      <a:pPr marL="355600" indent="-355600">
                        <a:spcAft>
                          <a:spcPct val="20000"/>
                        </a:spcAft>
                        <a:buFont typeface="Wingdings" pitchFamily="2" charset="2"/>
                        <a:buChar char="§"/>
                      </a:pPr>
                      <a:r>
                        <a:rPr lang="de-DE" sz="1700" dirty="0"/>
                        <a:t>Anerkennung bei </a:t>
                      </a:r>
                      <a:r>
                        <a:rPr lang="de-DE" sz="1700" dirty="0" err="1"/>
                        <a:t>PuK</a:t>
                      </a:r>
                      <a:r>
                        <a:rPr lang="de-DE" sz="1700" dirty="0"/>
                        <a:t> beantragen</a:t>
                      </a:r>
                    </a:p>
                    <a:p>
                      <a:endParaRPr lang="de-DE" sz="17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792137291"/>
                  </a:ext>
                </a:extLst>
              </a:tr>
            </a:tbl>
          </a:graphicData>
        </a:graphic>
      </p:graphicFrame>
    </p:spTree>
    <p:extLst>
      <p:ext uri="{BB962C8B-B14F-4D97-AF65-F5344CB8AC3E}">
        <p14:creationId xmlns:p14="http://schemas.microsoft.com/office/powerpoint/2010/main" val="4251599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4AFB3-A74A-6177-283C-64074E4DD3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BB1BC8B-3E5E-8429-28B7-A787DB61A08E}"/>
              </a:ext>
            </a:extLst>
          </p:cNvPr>
          <p:cNvSpPr>
            <a:spLocks noGrp="1"/>
          </p:cNvSpPr>
          <p:nvPr>
            <p:ph type="title"/>
          </p:nvPr>
        </p:nvSpPr>
        <p:spPr>
          <a:xfrm>
            <a:off x="1013754" y="335389"/>
            <a:ext cx="10162903" cy="551319"/>
          </a:xfrm>
        </p:spPr>
        <p:txBody>
          <a:bodyPr/>
          <a:lstStyle/>
          <a:p>
            <a:r>
              <a:rPr lang="de-DE" sz="3600" dirty="0"/>
              <a:t>Weitere Austauschprogramme</a:t>
            </a:r>
          </a:p>
        </p:txBody>
      </p:sp>
      <p:sp>
        <p:nvSpPr>
          <p:cNvPr id="3" name="Inhaltsplatzhalter 2">
            <a:extLst>
              <a:ext uri="{FF2B5EF4-FFF2-40B4-BE49-F238E27FC236}">
                <a16:creationId xmlns:a16="http://schemas.microsoft.com/office/drawing/2014/main" id="{7E62FD3F-7CB0-2F28-AF3D-8FAFAE80914B}"/>
              </a:ext>
            </a:extLst>
          </p:cNvPr>
          <p:cNvSpPr>
            <a:spLocks noGrp="1"/>
          </p:cNvSpPr>
          <p:nvPr>
            <p:ph idx="1"/>
          </p:nvPr>
        </p:nvSpPr>
        <p:spPr>
          <a:xfrm>
            <a:off x="1013753" y="1283400"/>
            <a:ext cx="10162903" cy="4291200"/>
          </a:xfrm>
        </p:spPr>
        <p:txBody>
          <a:bodyPr>
            <a:normAutofit/>
          </a:bodyPr>
          <a:lstStyle/>
          <a:p>
            <a:pPr marL="457200" indent="-457200">
              <a:lnSpc>
                <a:spcPct val="150000"/>
              </a:lnSpc>
              <a:spcBef>
                <a:spcPts val="0"/>
              </a:spcBef>
              <a:spcAft>
                <a:spcPts val="0"/>
              </a:spcAft>
              <a:buAutoNum type="arabicPeriod"/>
            </a:pPr>
            <a:r>
              <a:rPr lang="de-DE" sz="2200" b="1" dirty="0">
                <a:latin typeface="Arial" panose="020B0604020202020204" pitchFamily="34" charset="0"/>
                <a:cs typeface="Arial" panose="020B0604020202020204" pitchFamily="34" charset="0"/>
              </a:rPr>
              <a:t>Ahram Canadian University, </a:t>
            </a:r>
            <a:r>
              <a:rPr lang="de-DE" sz="2200" b="1" dirty="0" err="1">
                <a:latin typeface="Arial" panose="020B0604020202020204" pitchFamily="34" charset="0"/>
                <a:cs typeface="Arial" panose="020B0604020202020204" pitchFamily="34" charset="0"/>
              </a:rPr>
              <a:t>Cairo</a:t>
            </a:r>
            <a:r>
              <a:rPr lang="de-DE" sz="2200" b="1" dirty="0">
                <a:latin typeface="Arial" panose="020B0604020202020204" pitchFamily="34" charset="0"/>
                <a:cs typeface="Arial" panose="020B0604020202020204" pitchFamily="34" charset="0"/>
              </a:rPr>
              <a:t> (Bachelor)</a:t>
            </a:r>
          </a:p>
          <a:p>
            <a:pPr marL="457200" indent="-457200">
              <a:lnSpc>
                <a:spcPct val="150000"/>
              </a:lnSpc>
              <a:spcBef>
                <a:spcPts val="0"/>
              </a:spcBef>
              <a:spcAft>
                <a:spcPts val="0"/>
              </a:spcAft>
              <a:buAutoNum type="arabicPeriod"/>
            </a:pPr>
            <a:r>
              <a:rPr lang="de-DE" sz="2200" b="1" dirty="0">
                <a:latin typeface="Arial" panose="020B0604020202020204" pitchFamily="34" charset="0"/>
                <a:cs typeface="Arial" panose="020B0604020202020204" pitchFamily="34" charset="0"/>
              </a:rPr>
              <a:t>University </a:t>
            </a:r>
            <a:r>
              <a:rPr lang="de-DE" sz="2200" b="1" dirty="0" err="1">
                <a:latin typeface="Arial" panose="020B0604020202020204" pitchFamily="34" charset="0"/>
                <a:cs typeface="Arial" panose="020B0604020202020204" pitchFamily="34" charset="0"/>
              </a:rPr>
              <a:t>of</a:t>
            </a:r>
            <a:r>
              <a:rPr lang="de-DE" sz="2200" b="1" dirty="0">
                <a:latin typeface="Arial" panose="020B0604020202020204" pitchFamily="34" charset="0"/>
                <a:cs typeface="Arial" panose="020B0604020202020204" pitchFamily="34" charset="0"/>
              </a:rPr>
              <a:t> Vancouver, British Columbia, Canada (Bachelor)</a:t>
            </a:r>
          </a:p>
          <a:p>
            <a:pPr marL="457200" indent="-457200">
              <a:lnSpc>
                <a:spcPct val="150000"/>
              </a:lnSpc>
              <a:spcBef>
                <a:spcPts val="0"/>
              </a:spcBef>
              <a:spcAft>
                <a:spcPts val="0"/>
              </a:spcAft>
              <a:buFontTx/>
              <a:buAutoNum type="arabicPeriod"/>
            </a:pPr>
            <a:r>
              <a:rPr lang="en-US" sz="2200" b="1" dirty="0">
                <a:latin typeface="Arial" panose="020B0604020202020204" pitchFamily="34" charset="0"/>
                <a:cs typeface="Arial" panose="020B0604020202020204" pitchFamily="34" charset="0"/>
              </a:rPr>
              <a:t>School of Communication, Media and Information at </a:t>
            </a:r>
            <a:r>
              <a:rPr lang="en-US" sz="2200" b="1" dirty="0" err="1">
                <a:latin typeface="Arial" panose="020B0604020202020204" pitchFamily="34" charset="0"/>
                <a:cs typeface="Arial" panose="020B0604020202020204" pitchFamily="34" charset="0"/>
              </a:rPr>
              <a:t>Fundação</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Getulio</a:t>
            </a:r>
            <a:r>
              <a:rPr lang="en-US" sz="2200" b="1" dirty="0">
                <a:latin typeface="Arial" panose="020B0604020202020204" pitchFamily="34" charset="0"/>
                <a:cs typeface="Arial" panose="020B0604020202020204" pitchFamily="34" charset="0"/>
              </a:rPr>
              <a:t> </a:t>
            </a:r>
            <a:r>
              <a:rPr lang="en-US" sz="2200" b="1" dirty="0" err="1">
                <a:latin typeface="Arial" panose="020B0604020202020204" pitchFamily="34" charset="0"/>
                <a:cs typeface="Arial" panose="020B0604020202020204" pitchFamily="34" charset="0"/>
              </a:rPr>
              <a:t>Varga</a:t>
            </a:r>
            <a:r>
              <a:rPr lang="en-US" sz="2200" b="1" dirty="0">
                <a:latin typeface="Arial" panose="020B0604020202020204" pitchFamily="34" charset="0"/>
                <a:cs typeface="Arial" panose="020B0604020202020204" pitchFamily="34" charset="0"/>
              </a:rPr>
              <a:t> (FGV ECMI), Rio de Janeiro </a:t>
            </a:r>
            <a:r>
              <a:rPr lang="de-DE" sz="2200" b="1" dirty="0">
                <a:latin typeface="Arial" panose="020B0604020202020204" pitchFamily="34" charset="0"/>
                <a:cs typeface="Arial" panose="020B0604020202020204" pitchFamily="34" charset="0"/>
              </a:rPr>
              <a:t>(Bachelor/Master)</a:t>
            </a: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FA6238B0-9500-6FD2-FE3D-D586A4C88BA9}"/>
              </a:ext>
            </a:extLst>
          </p:cNvPr>
          <p:cNvSpPr>
            <a:spLocks noGrp="1"/>
          </p:cNvSpPr>
          <p:nvPr>
            <p:ph type="sldNum" sz="quarter" idx="12"/>
          </p:nvPr>
        </p:nvSpPr>
        <p:spPr/>
        <p:txBody>
          <a:bodyPr/>
          <a:lstStyle/>
          <a:p>
            <a:fld id="{56F622B2-DCC2-4363-AA1C-8797E3A5E5C2}" type="slidenum">
              <a:rPr lang="de-DE" noProof="0" smtClean="0"/>
              <a:t>15</a:t>
            </a:fld>
            <a:endParaRPr lang="de-DE" noProof="0" dirty="0"/>
          </a:p>
        </p:txBody>
      </p:sp>
      <p:sp>
        <p:nvSpPr>
          <p:cNvPr id="6" name="Textfeld 5">
            <a:extLst>
              <a:ext uri="{FF2B5EF4-FFF2-40B4-BE49-F238E27FC236}">
                <a16:creationId xmlns:a16="http://schemas.microsoft.com/office/drawing/2014/main" id="{C8BB5B1D-BAA8-FAEE-DDC1-65A0EDC4C461}"/>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599A69AE-F2AA-0A6C-77F4-2FC1E3853270}"/>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spTree>
    <p:extLst>
      <p:ext uri="{BB962C8B-B14F-4D97-AF65-F5344CB8AC3E}">
        <p14:creationId xmlns:p14="http://schemas.microsoft.com/office/powerpoint/2010/main" val="1859709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3DB23-9C98-E61E-3782-7B0F8161212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F36D990-10F3-2312-7150-FE0F63202DB0}"/>
              </a:ext>
            </a:extLst>
          </p:cNvPr>
          <p:cNvSpPr>
            <a:spLocks noGrp="1"/>
          </p:cNvSpPr>
          <p:nvPr>
            <p:ph type="title"/>
          </p:nvPr>
        </p:nvSpPr>
        <p:spPr>
          <a:xfrm>
            <a:off x="466726" y="455069"/>
            <a:ext cx="10162903" cy="551319"/>
          </a:xfrm>
        </p:spPr>
        <p:txBody>
          <a:bodyPr/>
          <a:lstStyle/>
          <a:p>
            <a:r>
              <a:rPr lang="de-DE" sz="3600" dirty="0"/>
              <a:t>Bachelor: Weitere Austauschprogramme</a:t>
            </a:r>
          </a:p>
        </p:txBody>
      </p:sp>
      <p:sp>
        <p:nvSpPr>
          <p:cNvPr id="3" name="Inhaltsplatzhalter 2">
            <a:extLst>
              <a:ext uri="{FF2B5EF4-FFF2-40B4-BE49-F238E27FC236}">
                <a16:creationId xmlns:a16="http://schemas.microsoft.com/office/drawing/2014/main" id="{2340CCAB-145C-9D7A-EED5-1C6D368FE27F}"/>
              </a:ext>
            </a:extLst>
          </p:cNvPr>
          <p:cNvSpPr>
            <a:spLocks noGrp="1"/>
          </p:cNvSpPr>
          <p:nvPr>
            <p:ph idx="1"/>
          </p:nvPr>
        </p:nvSpPr>
        <p:spPr>
          <a:xfrm>
            <a:off x="466726" y="1098844"/>
            <a:ext cx="10162903" cy="4291200"/>
          </a:xfrm>
        </p:spPr>
        <p:txBody>
          <a:bodyPr>
            <a:normAutofit/>
          </a:bodyPr>
          <a:lstStyle/>
          <a:p>
            <a:pPr marL="355600" indent="-355600">
              <a:spcAft>
                <a:spcPct val="20000"/>
              </a:spcAft>
            </a:pPr>
            <a:endParaRPr lang="de-DE" sz="2200" dirty="0">
              <a:latin typeface="Arial" panose="020B0604020202020204" pitchFamily="34" charset="0"/>
              <a:cs typeface="Arial" panose="020B0604020202020204" pitchFamily="34" charset="0"/>
            </a:endParaRPr>
          </a:p>
          <a:p>
            <a:pPr marL="457200" indent="-457200">
              <a:lnSpc>
                <a:spcPct val="100000"/>
              </a:lnSpc>
              <a:spcBef>
                <a:spcPts val="0"/>
              </a:spcBef>
              <a:spcAft>
                <a:spcPts val="0"/>
              </a:spcAft>
            </a:pPr>
            <a:r>
              <a:rPr lang="de-DE" sz="2200" b="1" dirty="0">
                <a:latin typeface="Arial" panose="020B0604020202020204" pitchFamily="34" charset="0"/>
                <a:cs typeface="Arial" panose="020B0604020202020204" pitchFamily="34" charset="0"/>
              </a:rPr>
              <a:t>Ahram Canadian University (Kairo)</a:t>
            </a:r>
            <a:endParaRPr lang="de-DE" sz="2200" dirty="0">
              <a:latin typeface="Arial" panose="020B0604020202020204" pitchFamily="34" charset="0"/>
              <a:cs typeface="Arial" panose="020B0604020202020204" pitchFamily="34" charset="0"/>
            </a:endParaRPr>
          </a:p>
          <a:p>
            <a:pPr marL="342900" indent="-342900">
              <a:lnSpc>
                <a:spcPct val="100000"/>
              </a:lnSpc>
              <a:spcBef>
                <a:spcPts val="0"/>
              </a:spcBef>
              <a:spcAft>
                <a:spcPts val="0"/>
              </a:spcAft>
              <a:buFont typeface="Arial" pitchFamily="34" charset="0"/>
              <a:buChar char="•"/>
            </a:pPr>
            <a:endParaRPr lang="de-DE" sz="2200" dirty="0">
              <a:latin typeface="Arial" panose="020B0604020202020204" pitchFamily="34" charset="0"/>
              <a:cs typeface="Arial" panose="020B0604020202020204" pitchFamily="34" charset="0"/>
            </a:endParaRPr>
          </a:p>
          <a:p>
            <a:pPr marL="342900" indent="-3429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Studium komplett in Englisch möglich</a:t>
            </a:r>
          </a:p>
          <a:p>
            <a:pPr marL="342900" indent="-342900">
              <a:lnSpc>
                <a:spcPct val="100000"/>
              </a:lnSpc>
              <a:spcBef>
                <a:spcPts val="0"/>
              </a:spcBef>
              <a:spcAft>
                <a:spcPts val="0"/>
              </a:spcAft>
              <a:buFont typeface="Wingdings" pitchFamily="2" charset="2"/>
              <a:buChar char="§"/>
            </a:pPr>
            <a:endParaRPr lang="de-DE" sz="2200" dirty="0">
              <a:latin typeface="Arial" panose="020B0604020202020204" pitchFamily="34" charset="0"/>
              <a:cs typeface="Arial" panose="020B0604020202020204" pitchFamily="34" charset="0"/>
            </a:endParaRPr>
          </a:p>
          <a:p>
            <a:pPr marL="342900" indent="-3429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Finanzierung von Reise und Aufenthalt nötig </a:t>
            </a:r>
          </a:p>
          <a:p>
            <a:pPr>
              <a:lnSpc>
                <a:spcPct val="100000"/>
              </a:lnSpc>
              <a:spcBef>
                <a:spcPts val="0"/>
              </a:spcBef>
              <a:spcAft>
                <a:spcPts val="0"/>
              </a:spcAft>
            </a:pPr>
            <a:r>
              <a:rPr lang="de-DE" sz="2200" dirty="0">
                <a:latin typeface="Arial" panose="020B0604020202020204" pitchFamily="34" charset="0"/>
                <a:cs typeface="Arial" panose="020B0604020202020204" pitchFamily="34" charset="0"/>
              </a:rPr>
              <a:t>     (Promos, </a:t>
            </a:r>
            <a:r>
              <a:rPr lang="de-DE" sz="2200" dirty="0" err="1">
                <a:latin typeface="Arial" panose="020B0604020202020204" pitchFamily="34" charset="0"/>
                <a:cs typeface="Arial" panose="020B0604020202020204" pitchFamily="34" charset="0"/>
              </a:rPr>
              <a:t>Auslandsbafög</a:t>
            </a:r>
            <a:r>
              <a:rPr lang="de-DE" sz="2200" dirty="0">
                <a:latin typeface="Arial" panose="020B0604020202020204" pitchFamily="34" charset="0"/>
                <a:cs typeface="Arial" panose="020B0604020202020204" pitchFamily="34" charset="0"/>
              </a:rPr>
              <a:t>, Stiftungen...)</a:t>
            </a:r>
          </a:p>
          <a:p>
            <a:pPr marL="342900" indent="-342900">
              <a:lnSpc>
                <a:spcPct val="100000"/>
              </a:lnSpc>
              <a:spcBef>
                <a:spcPts val="0"/>
              </a:spcBef>
              <a:spcAft>
                <a:spcPts val="0"/>
              </a:spcAft>
              <a:buFont typeface="Wingdings" pitchFamily="2" charset="2"/>
              <a:buChar char="§"/>
            </a:pPr>
            <a:endParaRPr lang="de-DE" sz="2200" dirty="0">
              <a:latin typeface="Arial" panose="020B0604020202020204" pitchFamily="34" charset="0"/>
              <a:cs typeface="Arial" panose="020B0604020202020204" pitchFamily="34" charset="0"/>
            </a:endParaRPr>
          </a:p>
          <a:p>
            <a:pPr marL="342900" indent="-3429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Unterstützung bei Housing und Transportation</a:t>
            </a:r>
          </a:p>
          <a:p>
            <a:pPr>
              <a:lnSpc>
                <a:spcPct val="100000"/>
              </a:lnSpc>
              <a:spcBef>
                <a:spcPts val="0"/>
              </a:spcBef>
              <a:spcAft>
                <a:spcPts val="0"/>
              </a:spcAft>
            </a:pPr>
            <a:r>
              <a:rPr lang="de-DE" sz="2200" dirty="0">
                <a:latin typeface="Arial" panose="020B0604020202020204" pitchFamily="34" charset="0"/>
                <a:cs typeface="Arial" panose="020B0604020202020204" pitchFamily="34" charset="0"/>
              </a:rPr>
              <a:t>      durch die Universität</a:t>
            </a:r>
          </a:p>
          <a:p>
            <a:pPr marL="457200" indent="-457200">
              <a:lnSpc>
                <a:spcPct val="100000"/>
              </a:lnSpc>
              <a:spcBef>
                <a:spcPts val="1800"/>
              </a:spcBef>
              <a:spcAft>
                <a:spcPts val="0"/>
              </a:spcAft>
            </a:pPr>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373CB62A-AF58-C784-323E-94FE90E28BF2}"/>
              </a:ext>
            </a:extLst>
          </p:cNvPr>
          <p:cNvSpPr>
            <a:spLocks noGrp="1"/>
          </p:cNvSpPr>
          <p:nvPr>
            <p:ph type="sldNum" sz="quarter" idx="12"/>
          </p:nvPr>
        </p:nvSpPr>
        <p:spPr/>
        <p:txBody>
          <a:bodyPr/>
          <a:lstStyle/>
          <a:p>
            <a:fld id="{56F622B2-DCC2-4363-AA1C-8797E3A5E5C2}" type="slidenum">
              <a:rPr lang="de-DE" noProof="0" smtClean="0"/>
              <a:t>16</a:t>
            </a:fld>
            <a:endParaRPr lang="de-DE" noProof="0" dirty="0"/>
          </a:p>
        </p:txBody>
      </p:sp>
      <p:sp>
        <p:nvSpPr>
          <p:cNvPr id="6" name="Textfeld 5">
            <a:extLst>
              <a:ext uri="{FF2B5EF4-FFF2-40B4-BE49-F238E27FC236}">
                <a16:creationId xmlns:a16="http://schemas.microsoft.com/office/drawing/2014/main" id="{F0BD1E20-3C24-A358-8A99-2C5DA5F3A239}"/>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CFF090BC-95A1-2255-5BD1-B17C0A8D30AA}"/>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pic>
        <p:nvPicPr>
          <p:cNvPr id="8" name="Grafik 7">
            <a:extLst>
              <a:ext uri="{FF2B5EF4-FFF2-40B4-BE49-F238E27FC236}">
                <a16:creationId xmlns:a16="http://schemas.microsoft.com/office/drawing/2014/main" id="{DD0C9C26-A457-8E87-1D5A-867EDA470E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7073978" y="2203505"/>
            <a:ext cx="4551233" cy="2560069"/>
          </a:xfrm>
          <a:prstGeom prst="rect">
            <a:avLst/>
          </a:prstGeom>
        </p:spPr>
      </p:pic>
    </p:spTree>
    <p:extLst>
      <p:ext uri="{BB962C8B-B14F-4D97-AF65-F5344CB8AC3E}">
        <p14:creationId xmlns:p14="http://schemas.microsoft.com/office/powerpoint/2010/main" val="98448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A9C40-269D-A0A2-FEC1-1A7D4327894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87C23F0-EDDB-D4F4-208D-7252480321DD}"/>
              </a:ext>
            </a:extLst>
          </p:cNvPr>
          <p:cNvSpPr>
            <a:spLocks noGrp="1"/>
          </p:cNvSpPr>
          <p:nvPr>
            <p:ph type="title"/>
          </p:nvPr>
        </p:nvSpPr>
        <p:spPr>
          <a:xfrm>
            <a:off x="466726" y="455069"/>
            <a:ext cx="10162903" cy="551319"/>
          </a:xfrm>
        </p:spPr>
        <p:txBody>
          <a:bodyPr/>
          <a:lstStyle/>
          <a:p>
            <a:r>
              <a:rPr lang="de-DE" sz="3600" dirty="0"/>
              <a:t>Bachelor: Weitere Austauschprogramme</a:t>
            </a:r>
          </a:p>
        </p:txBody>
      </p:sp>
      <p:sp>
        <p:nvSpPr>
          <p:cNvPr id="3" name="Inhaltsplatzhalter 2">
            <a:extLst>
              <a:ext uri="{FF2B5EF4-FFF2-40B4-BE49-F238E27FC236}">
                <a16:creationId xmlns:a16="http://schemas.microsoft.com/office/drawing/2014/main" id="{F7557BC1-2674-D41C-F309-8177D8B0EA84}"/>
              </a:ext>
            </a:extLst>
          </p:cNvPr>
          <p:cNvSpPr>
            <a:spLocks noGrp="1"/>
          </p:cNvSpPr>
          <p:nvPr>
            <p:ph idx="1"/>
          </p:nvPr>
        </p:nvSpPr>
        <p:spPr>
          <a:xfrm>
            <a:off x="466726" y="1283400"/>
            <a:ext cx="10162903" cy="4291200"/>
          </a:xfrm>
        </p:spPr>
        <p:txBody>
          <a:bodyPr>
            <a:noAutofit/>
          </a:bodyPr>
          <a:lstStyle/>
          <a:p>
            <a:pPr marL="457200" indent="-457200">
              <a:lnSpc>
                <a:spcPct val="100000"/>
              </a:lnSpc>
              <a:spcBef>
                <a:spcPts val="0"/>
              </a:spcBef>
              <a:spcAft>
                <a:spcPts val="1200"/>
              </a:spcAft>
            </a:pPr>
            <a:r>
              <a:rPr lang="de-DE" sz="2200" b="1" dirty="0">
                <a:latin typeface="Arial" panose="020B0604020202020204" pitchFamily="34" charset="0"/>
                <a:cs typeface="Arial" panose="020B0604020202020204" pitchFamily="34" charset="0"/>
              </a:rPr>
              <a:t>Ahram Canadian University (Kairo)</a:t>
            </a:r>
            <a:endParaRPr lang="de-DE" sz="2200" dirty="0">
              <a:latin typeface="Arial" panose="020B0604020202020204" pitchFamily="34" charset="0"/>
              <a:cs typeface="Arial" panose="020B0604020202020204" pitchFamily="34" charset="0"/>
            </a:endParaRPr>
          </a:p>
          <a:p>
            <a:pPr marL="457200" indent="-4572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2 Plätze für jeweils 1 Semester (Sep-Feb oder Feb-Mai)</a:t>
            </a:r>
          </a:p>
          <a:p>
            <a:pPr marL="457200" indent="-4572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Im 5. oder 6. Semester möglich</a:t>
            </a:r>
          </a:p>
          <a:p>
            <a:pPr marL="457200" indent="-4572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Bachelorstudiengänge </a:t>
            </a:r>
            <a:r>
              <a:rPr lang="de-DE" sz="2200" dirty="0" err="1">
                <a:latin typeface="Arial" panose="020B0604020202020204" pitchFamily="34" charset="0"/>
                <a:cs typeface="Arial" panose="020B0604020202020204" pitchFamily="34" charset="0"/>
              </a:rPr>
              <a:t>Journalism</a:t>
            </a:r>
            <a:r>
              <a:rPr lang="de-DE" sz="2200" dirty="0">
                <a:latin typeface="Arial" panose="020B0604020202020204" pitchFamily="34" charset="0"/>
                <a:cs typeface="Arial" panose="020B0604020202020204" pitchFamily="34" charset="0"/>
              </a:rPr>
              <a:t>, Radio &amp; Television, PR &amp; Advertising</a:t>
            </a:r>
          </a:p>
          <a:p>
            <a:pPr marL="457200" indent="-4572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Bewerbungsfrist: </a:t>
            </a:r>
            <a:r>
              <a:rPr lang="de-DE" sz="2200" dirty="0">
                <a:solidFill>
                  <a:srgbClr val="FF0000"/>
                </a:solidFill>
                <a:latin typeface="Arial" panose="020B0604020202020204" pitchFamily="34" charset="0"/>
                <a:cs typeface="Arial" panose="020B0604020202020204" pitchFamily="34" charset="0"/>
              </a:rPr>
              <a:t>31. Januar / 15. September für Restplätze </a:t>
            </a:r>
          </a:p>
          <a:p>
            <a:pPr>
              <a:lnSpc>
                <a:spcPct val="100000"/>
              </a:lnSpc>
              <a:spcBef>
                <a:spcPts val="0"/>
              </a:spcBef>
              <a:spcAft>
                <a:spcPts val="0"/>
              </a:spcAft>
            </a:pPr>
            <a:endParaRPr lang="de-DE" sz="2200" dirty="0">
              <a:latin typeface="Arial" panose="020B0604020202020204" pitchFamily="34" charset="0"/>
              <a:cs typeface="Arial" panose="020B0604020202020204" pitchFamily="34" charset="0"/>
            </a:endParaRPr>
          </a:p>
          <a:p>
            <a:pPr>
              <a:lnSpc>
                <a:spcPct val="90000"/>
              </a:lnSpc>
              <a:spcAft>
                <a:spcPts val="1200"/>
              </a:spcAft>
            </a:pPr>
            <a:r>
              <a:rPr lang="de-DE" sz="2200" b="1" dirty="0">
                <a:latin typeface="Arial" panose="020B0604020202020204" pitchFamily="34" charset="0"/>
                <a:cs typeface="Arial" panose="020B0604020202020204" pitchFamily="34" charset="0"/>
              </a:rPr>
              <a:t>Bewerbungen mit folgenden Unterlagen:</a:t>
            </a:r>
          </a:p>
          <a:p>
            <a:pPr marL="342900" indent="-342900">
              <a:lnSpc>
                <a:spcPct val="90000"/>
              </a:lnSpc>
              <a:buFont typeface="Wingdings" pitchFamily="2" charset="2"/>
              <a:buChar char="§"/>
            </a:pPr>
            <a:r>
              <a:rPr lang="de-DE" sz="2200" dirty="0">
                <a:latin typeface="Arial" panose="020B0604020202020204" pitchFamily="34" charset="0"/>
                <a:cs typeface="Arial" panose="020B0604020202020204" pitchFamily="34" charset="0"/>
              </a:rPr>
              <a:t>Motivationsschreiben + Lebenslauf (englisch)</a:t>
            </a:r>
          </a:p>
          <a:p>
            <a:pPr marL="342900" indent="-342900">
              <a:lnSpc>
                <a:spcPct val="90000"/>
              </a:lnSpc>
              <a:buFont typeface="Wingdings" pitchFamily="2" charset="2"/>
              <a:buChar char="§"/>
            </a:pPr>
            <a:r>
              <a:rPr lang="de-DE" sz="2200" dirty="0">
                <a:latin typeface="Arial" panose="020B0604020202020204" pitchFamily="34" charset="0"/>
                <a:cs typeface="Arial" panose="020B0604020202020204" pitchFamily="34" charset="0"/>
              </a:rPr>
              <a:t>Übersicht über das bisherige Studium (Campus-Management inkl. aller Noten)</a:t>
            </a:r>
          </a:p>
          <a:p>
            <a:pPr marL="342900" indent="-342900">
              <a:lnSpc>
                <a:spcPct val="90000"/>
              </a:lnSpc>
              <a:buFont typeface="Wingdings" pitchFamily="2" charset="2"/>
              <a:buChar char="§"/>
            </a:pPr>
            <a:r>
              <a:rPr lang="de-DE" sz="2200" dirty="0">
                <a:latin typeface="Arial" panose="020B0604020202020204" pitchFamily="34" charset="0"/>
                <a:cs typeface="Arial" panose="020B0604020202020204" pitchFamily="34" charset="0"/>
              </a:rPr>
              <a:t>Kopie Abiturzeugnis</a:t>
            </a:r>
          </a:p>
          <a:p>
            <a:pPr marL="342900" indent="-342900">
              <a:lnSpc>
                <a:spcPct val="90000"/>
              </a:lnSpc>
              <a:buFont typeface="Wingdings" pitchFamily="2" charset="2"/>
              <a:buChar char="§"/>
            </a:pPr>
            <a:r>
              <a:rPr lang="de-DE" sz="2200" dirty="0">
                <a:latin typeface="Arial" panose="020B0604020202020204" pitchFamily="34" charset="0"/>
                <a:cs typeface="Arial" panose="020B0604020202020204" pitchFamily="34" charset="0"/>
              </a:rPr>
              <a:t>Nachweis über gute Englischkenntnisse (Idealerweise TOEFL-(90) oder IELTS-Test (6.5), aber nicht zwingend nötig)</a:t>
            </a:r>
          </a:p>
          <a:p>
            <a:endParaRPr lang="de-DE" sz="2200" dirty="0">
              <a:latin typeface="Arial" panose="020B0604020202020204" pitchFamily="34" charset="0"/>
              <a:cs typeface="Arial" panose="020B0604020202020204" pitchFamily="34" charset="0"/>
            </a:endParaRPr>
          </a:p>
          <a:p>
            <a:pPr marL="457200" indent="-457200">
              <a:lnSpc>
                <a:spcPct val="100000"/>
              </a:lnSpc>
              <a:spcBef>
                <a:spcPts val="1800"/>
              </a:spcBef>
              <a:spcAft>
                <a:spcPts val="0"/>
              </a:spcAft>
            </a:pPr>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3638D99E-42DC-76F2-873E-FBBA68A1395B}"/>
              </a:ext>
            </a:extLst>
          </p:cNvPr>
          <p:cNvSpPr>
            <a:spLocks noGrp="1"/>
          </p:cNvSpPr>
          <p:nvPr>
            <p:ph type="sldNum" sz="quarter" idx="12"/>
          </p:nvPr>
        </p:nvSpPr>
        <p:spPr/>
        <p:txBody>
          <a:bodyPr/>
          <a:lstStyle/>
          <a:p>
            <a:fld id="{56F622B2-DCC2-4363-AA1C-8797E3A5E5C2}" type="slidenum">
              <a:rPr lang="de-DE" noProof="0" smtClean="0"/>
              <a:t>17</a:t>
            </a:fld>
            <a:endParaRPr lang="de-DE" noProof="0" dirty="0"/>
          </a:p>
        </p:txBody>
      </p:sp>
      <p:sp>
        <p:nvSpPr>
          <p:cNvPr id="6" name="Textfeld 5">
            <a:extLst>
              <a:ext uri="{FF2B5EF4-FFF2-40B4-BE49-F238E27FC236}">
                <a16:creationId xmlns:a16="http://schemas.microsoft.com/office/drawing/2014/main" id="{2EA981B2-FDCF-975D-F83E-0E2582780B94}"/>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1944E7AA-684E-AD79-0F4E-71577A49AA15}"/>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spTree>
    <p:extLst>
      <p:ext uri="{BB962C8B-B14F-4D97-AF65-F5344CB8AC3E}">
        <p14:creationId xmlns:p14="http://schemas.microsoft.com/office/powerpoint/2010/main" val="2541831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C7830-7835-D6BA-2E2E-866D84A8BDA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54ED5F-2317-C3DE-44BC-DCC65AE3BA3E}"/>
              </a:ext>
            </a:extLst>
          </p:cNvPr>
          <p:cNvSpPr>
            <a:spLocks noGrp="1"/>
          </p:cNvSpPr>
          <p:nvPr>
            <p:ph type="title"/>
          </p:nvPr>
        </p:nvSpPr>
        <p:spPr>
          <a:xfrm>
            <a:off x="466726" y="579637"/>
            <a:ext cx="10162903" cy="551319"/>
          </a:xfrm>
        </p:spPr>
        <p:txBody>
          <a:bodyPr/>
          <a:lstStyle/>
          <a:p>
            <a:r>
              <a:rPr lang="de-DE" sz="3600" dirty="0"/>
              <a:t>Bachelor: Weitere Austauschprogramme</a:t>
            </a:r>
          </a:p>
        </p:txBody>
      </p:sp>
      <p:sp>
        <p:nvSpPr>
          <p:cNvPr id="3" name="Inhaltsplatzhalter 2">
            <a:extLst>
              <a:ext uri="{FF2B5EF4-FFF2-40B4-BE49-F238E27FC236}">
                <a16:creationId xmlns:a16="http://schemas.microsoft.com/office/drawing/2014/main" id="{169DBDAD-88F5-78A3-558D-DD54800D88B3}"/>
              </a:ext>
            </a:extLst>
          </p:cNvPr>
          <p:cNvSpPr>
            <a:spLocks noGrp="1"/>
          </p:cNvSpPr>
          <p:nvPr>
            <p:ph idx="1"/>
          </p:nvPr>
        </p:nvSpPr>
        <p:spPr>
          <a:xfrm>
            <a:off x="466726" y="1130956"/>
            <a:ext cx="10162903" cy="4291200"/>
          </a:xfrm>
        </p:spPr>
        <p:txBody>
          <a:bodyPr>
            <a:normAutofit/>
          </a:bodyPr>
          <a:lstStyle/>
          <a:p>
            <a:pPr marL="355600" indent="-355600">
              <a:spcAft>
                <a:spcPct val="20000"/>
              </a:spcAft>
            </a:pPr>
            <a:endParaRPr lang="de-DE" sz="2200" dirty="0">
              <a:latin typeface="Arial" panose="020B0604020202020204" pitchFamily="34" charset="0"/>
              <a:cs typeface="Arial" panose="020B0604020202020204" pitchFamily="34" charset="0"/>
            </a:endParaRPr>
          </a:p>
          <a:p>
            <a:pPr marL="457200" indent="-457200">
              <a:lnSpc>
                <a:spcPct val="100000"/>
              </a:lnSpc>
              <a:spcBef>
                <a:spcPts val="0"/>
              </a:spcBef>
              <a:spcAft>
                <a:spcPts val="0"/>
              </a:spcAft>
            </a:pPr>
            <a:r>
              <a:rPr lang="de-DE" sz="2200" b="1" dirty="0"/>
              <a:t>University </a:t>
            </a:r>
            <a:r>
              <a:rPr lang="de-DE" sz="2200" b="1" dirty="0" err="1"/>
              <a:t>of</a:t>
            </a:r>
            <a:r>
              <a:rPr lang="de-DE" sz="2200" b="1" dirty="0"/>
              <a:t> Vancouver, British Columbia (Canada)</a:t>
            </a:r>
          </a:p>
          <a:p>
            <a:pPr>
              <a:lnSpc>
                <a:spcPct val="100000"/>
              </a:lnSpc>
              <a:spcBef>
                <a:spcPts val="0"/>
              </a:spcBef>
              <a:spcAft>
                <a:spcPts val="0"/>
              </a:spcAft>
            </a:pPr>
            <a:endParaRPr lang="de-DE" sz="2200" dirty="0"/>
          </a:p>
          <a:p>
            <a:pPr marL="342900" indent="-342900">
              <a:lnSpc>
                <a:spcPct val="100000"/>
              </a:lnSpc>
              <a:spcBef>
                <a:spcPts val="0"/>
              </a:spcBef>
              <a:spcAft>
                <a:spcPts val="0"/>
              </a:spcAft>
              <a:buFont typeface="Wingdings" pitchFamily="2" charset="2"/>
              <a:buChar char="§"/>
            </a:pPr>
            <a:r>
              <a:rPr lang="de-DE" sz="2200" dirty="0"/>
              <a:t>Studium komplett in Englisch</a:t>
            </a:r>
          </a:p>
          <a:p>
            <a:pPr>
              <a:lnSpc>
                <a:spcPct val="100000"/>
              </a:lnSpc>
              <a:spcBef>
                <a:spcPts val="0"/>
              </a:spcBef>
              <a:spcAft>
                <a:spcPts val="0"/>
              </a:spcAft>
            </a:pPr>
            <a:endParaRPr lang="de-DE" sz="2200" dirty="0"/>
          </a:p>
          <a:p>
            <a:pPr marL="342900" indent="-342900">
              <a:lnSpc>
                <a:spcPct val="100000"/>
              </a:lnSpc>
              <a:spcBef>
                <a:spcPts val="0"/>
              </a:spcBef>
              <a:spcAft>
                <a:spcPts val="0"/>
              </a:spcAft>
              <a:buFont typeface="Wingdings" pitchFamily="2" charset="2"/>
              <a:buChar char="§"/>
            </a:pPr>
            <a:r>
              <a:rPr lang="de-DE" sz="2200" dirty="0"/>
              <a:t>Orientiert an kritischen Medienstudien, </a:t>
            </a:r>
          </a:p>
          <a:p>
            <a:pPr>
              <a:lnSpc>
                <a:spcPct val="100000"/>
              </a:lnSpc>
              <a:spcBef>
                <a:spcPts val="0"/>
              </a:spcBef>
              <a:spcAft>
                <a:spcPts val="0"/>
              </a:spcAft>
            </a:pPr>
            <a:r>
              <a:rPr lang="de-DE" sz="2200" dirty="0"/>
              <a:t>      Filmstudien, praktischer Journalismus</a:t>
            </a:r>
          </a:p>
          <a:p>
            <a:pPr>
              <a:lnSpc>
                <a:spcPct val="100000"/>
              </a:lnSpc>
              <a:spcBef>
                <a:spcPts val="0"/>
              </a:spcBef>
              <a:spcAft>
                <a:spcPts val="0"/>
              </a:spcAft>
            </a:pPr>
            <a:endParaRPr lang="de-DE" sz="2200" dirty="0"/>
          </a:p>
          <a:p>
            <a:pPr marL="342900" indent="-342900">
              <a:lnSpc>
                <a:spcPct val="100000"/>
              </a:lnSpc>
              <a:spcBef>
                <a:spcPts val="0"/>
              </a:spcBef>
              <a:spcAft>
                <a:spcPts val="0"/>
              </a:spcAft>
              <a:buFont typeface="Wingdings" pitchFamily="2" charset="2"/>
              <a:buChar char="§"/>
            </a:pPr>
            <a:r>
              <a:rPr lang="de-DE" sz="2200" dirty="0"/>
              <a:t>Finanzierung von Reise und Aufenthalt </a:t>
            </a:r>
          </a:p>
          <a:p>
            <a:pPr>
              <a:lnSpc>
                <a:spcPct val="100000"/>
              </a:lnSpc>
              <a:spcBef>
                <a:spcPts val="0"/>
              </a:spcBef>
              <a:spcAft>
                <a:spcPts val="0"/>
              </a:spcAft>
            </a:pPr>
            <a:r>
              <a:rPr lang="de-DE" sz="2200" dirty="0"/>
              <a:t>      nötig (Promos, </a:t>
            </a:r>
            <a:r>
              <a:rPr lang="de-DE" sz="2200" dirty="0" err="1"/>
              <a:t>Auslandsbafög</a:t>
            </a:r>
            <a:r>
              <a:rPr lang="de-DE" sz="2200" dirty="0"/>
              <a:t>, </a:t>
            </a:r>
          </a:p>
          <a:p>
            <a:pPr>
              <a:lnSpc>
                <a:spcPct val="100000"/>
              </a:lnSpc>
              <a:spcBef>
                <a:spcPts val="0"/>
              </a:spcBef>
              <a:spcAft>
                <a:spcPts val="0"/>
              </a:spcAft>
            </a:pPr>
            <a:r>
              <a:rPr lang="de-DE" sz="2200" dirty="0"/>
              <a:t>      Stiftungen...)</a:t>
            </a:r>
          </a:p>
          <a:p>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023C38F8-CF35-1DD0-11A9-C0294A23FC18}"/>
              </a:ext>
            </a:extLst>
          </p:cNvPr>
          <p:cNvSpPr>
            <a:spLocks noGrp="1"/>
          </p:cNvSpPr>
          <p:nvPr>
            <p:ph type="sldNum" sz="quarter" idx="12"/>
          </p:nvPr>
        </p:nvSpPr>
        <p:spPr/>
        <p:txBody>
          <a:bodyPr/>
          <a:lstStyle/>
          <a:p>
            <a:fld id="{56F622B2-DCC2-4363-AA1C-8797E3A5E5C2}" type="slidenum">
              <a:rPr lang="de-DE" noProof="0" smtClean="0"/>
              <a:t>18</a:t>
            </a:fld>
            <a:endParaRPr lang="de-DE" noProof="0" dirty="0"/>
          </a:p>
        </p:txBody>
      </p:sp>
      <p:sp>
        <p:nvSpPr>
          <p:cNvPr id="6" name="Textfeld 5">
            <a:extLst>
              <a:ext uri="{FF2B5EF4-FFF2-40B4-BE49-F238E27FC236}">
                <a16:creationId xmlns:a16="http://schemas.microsoft.com/office/drawing/2014/main" id="{73316F90-0FEA-E63B-7083-6A340FED5CDC}"/>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94029715-BCFE-7716-8EB2-35A62E4512F5}"/>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pic>
        <p:nvPicPr>
          <p:cNvPr id="9" name="Grafik 8">
            <a:extLst>
              <a:ext uri="{FF2B5EF4-FFF2-40B4-BE49-F238E27FC236}">
                <a16:creationId xmlns:a16="http://schemas.microsoft.com/office/drawing/2014/main" id="{40F07EBB-20C4-B2B9-67E7-1651BBDC422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1269" y="1864193"/>
            <a:ext cx="4212130" cy="3129613"/>
          </a:xfrm>
          <a:prstGeom prst="rect">
            <a:avLst/>
          </a:prstGeom>
        </p:spPr>
      </p:pic>
    </p:spTree>
    <p:extLst>
      <p:ext uri="{BB962C8B-B14F-4D97-AF65-F5344CB8AC3E}">
        <p14:creationId xmlns:p14="http://schemas.microsoft.com/office/powerpoint/2010/main" val="1077566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72E10C-A1AB-B147-848F-70924F1EEFF6}"/>
              </a:ext>
            </a:extLst>
          </p:cNvPr>
          <p:cNvSpPr>
            <a:spLocks noGrp="1"/>
          </p:cNvSpPr>
          <p:nvPr>
            <p:ph type="title"/>
          </p:nvPr>
        </p:nvSpPr>
        <p:spPr>
          <a:xfrm>
            <a:off x="467519" y="468312"/>
            <a:ext cx="11256962" cy="1404328"/>
          </a:xfrm>
        </p:spPr>
        <p:txBody>
          <a:bodyPr/>
          <a:lstStyle/>
          <a:p>
            <a:r>
              <a:rPr lang="de-DE" sz="3600" dirty="0"/>
              <a:t>Bachelor: Weitere Austauschprogramme</a:t>
            </a:r>
          </a:p>
        </p:txBody>
      </p:sp>
      <p:sp>
        <p:nvSpPr>
          <p:cNvPr id="3" name="Inhaltsplatzhalter 2">
            <a:extLst>
              <a:ext uri="{FF2B5EF4-FFF2-40B4-BE49-F238E27FC236}">
                <a16:creationId xmlns:a16="http://schemas.microsoft.com/office/drawing/2014/main" id="{48604D8C-005F-FE05-3D47-FC930D364728}"/>
              </a:ext>
            </a:extLst>
          </p:cNvPr>
          <p:cNvSpPr>
            <a:spLocks noGrp="1"/>
          </p:cNvSpPr>
          <p:nvPr>
            <p:ph idx="1"/>
          </p:nvPr>
        </p:nvSpPr>
        <p:spPr>
          <a:xfrm>
            <a:off x="466726" y="1283400"/>
            <a:ext cx="9847262" cy="4291200"/>
          </a:xfrm>
        </p:spPr>
        <p:txBody>
          <a:bodyPr>
            <a:noAutofit/>
          </a:bodyPr>
          <a:lstStyle/>
          <a:p>
            <a:pPr marL="457200" indent="-457200">
              <a:lnSpc>
                <a:spcPct val="100000"/>
              </a:lnSpc>
              <a:spcBef>
                <a:spcPts val="0"/>
              </a:spcBef>
              <a:spcAft>
                <a:spcPts val="1200"/>
              </a:spcAft>
            </a:pPr>
            <a:r>
              <a:rPr lang="de-DE" sz="2200" b="1" dirty="0"/>
              <a:t>University </a:t>
            </a:r>
            <a:r>
              <a:rPr lang="de-DE" sz="2200" b="1" dirty="0" err="1"/>
              <a:t>of</a:t>
            </a:r>
            <a:r>
              <a:rPr lang="de-DE" sz="2200" b="1" dirty="0"/>
              <a:t> Vancouver, British Columbia (Canada)</a:t>
            </a:r>
            <a:endParaRPr lang="de-DE" sz="2200" dirty="0"/>
          </a:p>
          <a:p>
            <a:pPr marL="457200" indent="-457200">
              <a:lnSpc>
                <a:spcPct val="100000"/>
              </a:lnSpc>
              <a:spcBef>
                <a:spcPts val="0"/>
              </a:spcBef>
              <a:spcAft>
                <a:spcPts val="0"/>
              </a:spcAft>
              <a:buFont typeface="Wingdings" pitchFamily="2" charset="2"/>
              <a:buChar char="§"/>
            </a:pPr>
            <a:r>
              <a:rPr lang="de-DE" sz="2200" dirty="0"/>
              <a:t>2 Plätze für jeweils 1 Semester (Sep-</a:t>
            </a:r>
            <a:r>
              <a:rPr lang="de-DE" sz="2200" dirty="0" err="1"/>
              <a:t>Dec</a:t>
            </a:r>
            <a:r>
              <a:rPr lang="de-DE" sz="2200" dirty="0"/>
              <a:t> oder Jan-Apr)</a:t>
            </a:r>
          </a:p>
          <a:p>
            <a:pPr marL="457200" indent="-457200">
              <a:lnSpc>
                <a:spcPct val="100000"/>
              </a:lnSpc>
              <a:spcBef>
                <a:spcPts val="0"/>
              </a:spcBef>
              <a:spcAft>
                <a:spcPts val="0"/>
              </a:spcAft>
              <a:buFont typeface="Wingdings" pitchFamily="2" charset="2"/>
              <a:buChar char="§"/>
            </a:pPr>
            <a:r>
              <a:rPr lang="de-DE" sz="2200" dirty="0"/>
              <a:t>Im 5. oder 6. Semester möglich</a:t>
            </a:r>
          </a:p>
          <a:p>
            <a:pPr marL="457200" indent="-457200">
              <a:lnSpc>
                <a:spcPct val="100000"/>
              </a:lnSpc>
              <a:spcBef>
                <a:spcPts val="0"/>
              </a:spcBef>
              <a:spcAft>
                <a:spcPts val="0"/>
              </a:spcAft>
              <a:buFont typeface="Wingdings" pitchFamily="2" charset="2"/>
              <a:buChar char="§"/>
            </a:pPr>
            <a:r>
              <a:rPr lang="de-DE" sz="2200" dirty="0"/>
              <a:t>Bachelorstudiengang: „Media Studies“</a:t>
            </a:r>
          </a:p>
          <a:p>
            <a:pPr marL="457200" indent="-457200">
              <a:lnSpc>
                <a:spcPct val="100000"/>
              </a:lnSpc>
              <a:spcBef>
                <a:spcPts val="0"/>
              </a:spcBef>
              <a:spcAft>
                <a:spcPts val="0"/>
              </a:spcAft>
              <a:buFont typeface="Wingdings" pitchFamily="2" charset="2"/>
              <a:buChar char="§"/>
            </a:pPr>
            <a:r>
              <a:rPr lang="de-DE" sz="2200" b="1" dirty="0"/>
              <a:t>Bewerbungsfrist: </a:t>
            </a:r>
            <a:r>
              <a:rPr lang="de-DE" sz="2200" dirty="0">
                <a:solidFill>
                  <a:srgbClr val="FF0000"/>
                </a:solidFill>
              </a:rPr>
              <a:t>31. Januar</a:t>
            </a:r>
          </a:p>
          <a:p>
            <a:pPr>
              <a:lnSpc>
                <a:spcPct val="90000"/>
              </a:lnSpc>
            </a:pPr>
            <a:endParaRPr lang="de-DE" sz="2200" dirty="0"/>
          </a:p>
          <a:p>
            <a:pPr>
              <a:lnSpc>
                <a:spcPct val="90000"/>
              </a:lnSpc>
              <a:spcAft>
                <a:spcPts val="1200"/>
              </a:spcAft>
            </a:pPr>
            <a:r>
              <a:rPr lang="de-DE" sz="2200" b="1" dirty="0"/>
              <a:t>Bewerbungen mit folgenden Unterlagen:</a:t>
            </a:r>
          </a:p>
          <a:p>
            <a:pPr marL="355600" indent="-355600">
              <a:lnSpc>
                <a:spcPct val="90000"/>
              </a:lnSpc>
              <a:buFont typeface="Wingdings" pitchFamily="2" charset="2"/>
              <a:buChar char="§"/>
            </a:pPr>
            <a:r>
              <a:rPr lang="de-DE" sz="2200" dirty="0"/>
              <a:t>Motivationsschreiben + Lebenslauf (englisch)</a:t>
            </a:r>
          </a:p>
          <a:p>
            <a:pPr marL="355600" indent="-355600">
              <a:lnSpc>
                <a:spcPct val="90000"/>
              </a:lnSpc>
              <a:buFont typeface="Wingdings" pitchFamily="2" charset="2"/>
              <a:buChar char="§"/>
            </a:pPr>
            <a:r>
              <a:rPr lang="de-DE" sz="2200" dirty="0"/>
              <a:t>Übersicht über das bisherige Studium (Campus-Management inkl. aller Noten)</a:t>
            </a:r>
          </a:p>
          <a:p>
            <a:pPr marL="355600" indent="-355600">
              <a:lnSpc>
                <a:spcPct val="90000"/>
              </a:lnSpc>
              <a:buFont typeface="Wingdings" pitchFamily="2" charset="2"/>
              <a:buChar char="§"/>
            </a:pPr>
            <a:r>
              <a:rPr lang="de-DE" sz="2200" dirty="0"/>
              <a:t>Kopie Abiturzeugnis</a:t>
            </a:r>
          </a:p>
          <a:p>
            <a:pPr marL="355600" indent="-355600">
              <a:lnSpc>
                <a:spcPct val="90000"/>
              </a:lnSpc>
              <a:buFont typeface="Wingdings" pitchFamily="2" charset="2"/>
              <a:buChar char="§"/>
            </a:pPr>
            <a:r>
              <a:rPr lang="de-DE" sz="2200" dirty="0"/>
              <a:t>Zertifikat über Englischkenntnisse (TOEFL-Test mindestens Paper 550 bzw. Internet 90 oder IELTS mindestens 6.5) </a:t>
            </a:r>
          </a:p>
          <a:p>
            <a:endParaRPr lang="de-DE" sz="2200" dirty="0"/>
          </a:p>
          <a:p>
            <a:endParaRPr lang="de-DE" sz="2200" dirty="0"/>
          </a:p>
        </p:txBody>
      </p:sp>
      <p:sp>
        <p:nvSpPr>
          <p:cNvPr id="5" name="Foliennummernplatzhalter 4">
            <a:extLst>
              <a:ext uri="{FF2B5EF4-FFF2-40B4-BE49-F238E27FC236}">
                <a16:creationId xmlns:a16="http://schemas.microsoft.com/office/drawing/2014/main" id="{5137E9EB-F37D-E5BE-4305-76E17FCAC135}"/>
              </a:ext>
            </a:extLst>
          </p:cNvPr>
          <p:cNvSpPr>
            <a:spLocks noGrp="1"/>
          </p:cNvSpPr>
          <p:nvPr>
            <p:ph type="sldNum" sz="quarter" idx="12"/>
          </p:nvPr>
        </p:nvSpPr>
        <p:spPr/>
        <p:txBody>
          <a:bodyPr/>
          <a:lstStyle/>
          <a:p>
            <a:fld id="{56F622B2-DCC2-4363-AA1C-8797E3A5E5C2}" type="slidenum">
              <a:rPr lang="de-DE" noProof="0" smtClean="0"/>
              <a:t>19</a:t>
            </a:fld>
            <a:endParaRPr lang="de-DE" noProof="0" dirty="0"/>
          </a:p>
        </p:txBody>
      </p:sp>
    </p:spTree>
    <p:extLst>
      <p:ext uri="{BB962C8B-B14F-4D97-AF65-F5344CB8AC3E}">
        <p14:creationId xmlns:p14="http://schemas.microsoft.com/office/powerpoint/2010/main" val="2596689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F9993-27AC-B923-4AF9-81F760CB719D}"/>
              </a:ext>
            </a:extLst>
          </p:cNvPr>
          <p:cNvSpPr>
            <a:spLocks noGrp="1"/>
          </p:cNvSpPr>
          <p:nvPr>
            <p:ph type="title"/>
          </p:nvPr>
        </p:nvSpPr>
        <p:spPr>
          <a:xfrm>
            <a:off x="801019" y="349677"/>
            <a:ext cx="11256962" cy="1404328"/>
          </a:xfrm>
        </p:spPr>
        <p:txBody>
          <a:bodyPr/>
          <a:lstStyle/>
          <a:p>
            <a:r>
              <a:rPr lang="de-DE" sz="3600" dirty="0"/>
              <a:t>Erasmus-Austausch</a:t>
            </a:r>
          </a:p>
        </p:txBody>
      </p:sp>
      <p:sp>
        <p:nvSpPr>
          <p:cNvPr id="3" name="Inhaltsplatzhalter 2">
            <a:extLst>
              <a:ext uri="{FF2B5EF4-FFF2-40B4-BE49-F238E27FC236}">
                <a16:creationId xmlns:a16="http://schemas.microsoft.com/office/drawing/2014/main" id="{FCB4AC7B-D688-1C5A-2BCF-C01EFC81484A}"/>
              </a:ext>
            </a:extLst>
          </p:cNvPr>
          <p:cNvSpPr>
            <a:spLocks noGrp="1"/>
          </p:cNvSpPr>
          <p:nvPr>
            <p:ph idx="1"/>
          </p:nvPr>
        </p:nvSpPr>
        <p:spPr>
          <a:xfrm>
            <a:off x="849778" y="1571015"/>
            <a:ext cx="10490858" cy="4399667"/>
          </a:xfrm>
        </p:spPr>
        <p:txBody>
          <a:bodyPr>
            <a:normAutofit fontScale="92500" lnSpcReduction="10000"/>
          </a:bodyPr>
          <a:lstStyle/>
          <a:p>
            <a:pPr>
              <a:lnSpc>
                <a:spcPct val="110000"/>
              </a:lnSpc>
            </a:pPr>
            <a:r>
              <a:rPr lang="de-DE" sz="3000" dirty="0">
                <a:latin typeface="Arial" panose="020B0604020202020204" pitchFamily="34" charset="0"/>
                <a:cs typeface="Arial" panose="020B0604020202020204" pitchFamily="34" charset="0"/>
              </a:rPr>
              <a:t>Was ist Erasmus?</a:t>
            </a:r>
          </a:p>
          <a:p>
            <a:pPr>
              <a:lnSpc>
                <a:spcPct val="110000"/>
              </a:lnSpc>
            </a:pPr>
            <a:endParaRPr lang="de-DE" sz="2600" dirty="0">
              <a:latin typeface="Arial" panose="020B0604020202020204" pitchFamily="34" charset="0"/>
              <a:cs typeface="Arial" panose="020B0604020202020204" pitchFamily="34" charset="0"/>
            </a:endParaRPr>
          </a:p>
          <a:p>
            <a:pPr>
              <a:buFont typeface="Wingdings" pitchFamily="2" charset="2"/>
              <a:buChar char="§"/>
            </a:pPr>
            <a:r>
              <a:rPr lang="de-DE" sz="2000" dirty="0">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Europäisches Studierendenaustausch-Programm </a:t>
            </a:r>
          </a:p>
          <a:p>
            <a:pPr>
              <a:buFont typeface="Wingdings" pitchFamily="2" charset="2"/>
              <a:buChar char="§"/>
            </a:pPr>
            <a:r>
              <a:rPr lang="de-DE" sz="2400" dirty="0">
                <a:latin typeface="Arial" panose="020B0604020202020204" pitchFamily="34" charset="0"/>
                <a:cs typeface="Arial" panose="020B0604020202020204" pitchFamily="34" charset="0"/>
              </a:rPr>
              <a:t> Studium oder Praktikum</a:t>
            </a:r>
          </a:p>
          <a:p>
            <a:pPr>
              <a:buFont typeface="Wingdings" pitchFamily="2" charset="2"/>
              <a:buChar char="§"/>
            </a:pPr>
            <a:r>
              <a:rPr lang="de-DE" sz="2400" dirty="0">
                <a:latin typeface="Arial" panose="020B0604020202020204" pitchFamily="34" charset="0"/>
                <a:cs typeface="Arial" panose="020B0604020202020204" pitchFamily="34" charset="0"/>
              </a:rPr>
              <a:t> FU-Partnerschaften mit europäischen Ländern</a:t>
            </a:r>
          </a:p>
          <a:p>
            <a:pPr>
              <a:buFont typeface="Wingdings" pitchFamily="2" charset="2"/>
              <a:buChar char="§"/>
            </a:pPr>
            <a:endParaRPr lang="de-DE" sz="2400" dirty="0">
              <a:latin typeface="Arial" panose="020B0604020202020204" pitchFamily="34" charset="0"/>
              <a:cs typeface="Arial" panose="020B0604020202020204" pitchFamily="34" charset="0"/>
            </a:endParaRPr>
          </a:p>
          <a:p>
            <a:pPr>
              <a:buFont typeface="Arial" pitchFamily="34" charset="0"/>
              <a:buChar char="•"/>
            </a:pPr>
            <a:r>
              <a:rPr lang="de-DE" sz="2400" dirty="0">
                <a:latin typeface="Arial" panose="020B0604020202020204" pitchFamily="34" charset="0"/>
                <a:cs typeface="Arial" panose="020B0604020202020204" pitchFamily="34" charset="0"/>
              </a:rPr>
              <a:t> Erleichterte Bewerbungsverfahren an der Gastuniversität</a:t>
            </a:r>
          </a:p>
          <a:p>
            <a:pPr>
              <a:buFont typeface="Arial" pitchFamily="34" charset="0"/>
              <a:buChar char="•"/>
            </a:pPr>
            <a:r>
              <a:rPr lang="de-DE" sz="2400" dirty="0">
                <a:latin typeface="Arial" panose="020B0604020202020204" pitchFamily="34" charset="0"/>
                <a:cs typeface="Arial" panose="020B0604020202020204" pitchFamily="34" charset="0"/>
              </a:rPr>
              <a:t> Erlass der Studiengebühren an der Gastuniversität</a:t>
            </a:r>
          </a:p>
          <a:p>
            <a:pPr>
              <a:buFont typeface="Arial" pitchFamily="34" charset="0"/>
              <a:buChar char="•"/>
            </a:pPr>
            <a:r>
              <a:rPr lang="de-DE" sz="2400" dirty="0">
                <a:latin typeface="Arial" panose="020B0604020202020204" pitchFamily="34" charset="0"/>
                <a:cs typeface="Arial" panose="020B0604020202020204" pitchFamily="34" charset="0"/>
              </a:rPr>
              <a:t> i.d.R. Erasmus-Mobilitätskostenzuschuss (ca. 540-600 €/Monat)</a:t>
            </a:r>
          </a:p>
          <a:p>
            <a:pPr>
              <a:buFont typeface="Arial" pitchFamily="34" charset="0"/>
              <a:buChar char="•"/>
            </a:pPr>
            <a:r>
              <a:rPr lang="de-DE" sz="2400" dirty="0">
                <a:latin typeface="Arial" panose="020B0604020202020204" pitchFamily="34" charset="0"/>
                <a:cs typeface="Arial" panose="020B0604020202020204" pitchFamily="34" charset="0"/>
              </a:rPr>
              <a:t> Erwerb und Ausbau von Sprachkenntnissen</a:t>
            </a:r>
          </a:p>
          <a:p>
            <a:pPr>
              <a:buFont typeface="Arial" pitchFamily="34" charset="0"/>
              <a:buChar char="•"/>
            </a:pPr>
            <a:r>
              <a:rPr lang="de-DE" sz="2400" dirty="0">
                <a:latin typeface="Arial" panose="020B0604020202020204" pitchFamily="34" charset="0"/>
                <a:cs typeface="Arial" panose="020B0604020202020204" pitchFamily="34" charset="0"/>
              </a:rPr>
              <a:t> Geregelte Anerkennung von Studienleistungen</a:t>
            </a:r>
          </a:p>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68206155-7A89-A314-226C-69DB707087D9}"/>
              </a:ext>
            </a:extLst>
          </p:cNvPr>
          <p:cNvSpPr>
            <a:spLocks noGrp="1"/>
          </p:cNvSpPr>
          <p:nvPr>
            <p:ph type="sldNum" sz="quarter" idx="12"/>
          </p:nvPr>
        </p:nvSpPr>
        <p:spPr/>
        <p:txBody>
          <a:bodyPr/>
          <a:lstStyle/>
          <a:p>
            <a:fld id="{56F622B2-DCC2-4363-AA1C-8797E3A5E5C2}" type="slidenum">
              <a:rPr lang="de-DE" noProof="0" smtClean="0"/>
              <a:t>2</a:t>
            </a:fld>
            <a:endParaRPr lang="de-DE" noProof="0" dirty="0"/>
          </a:p>
        </p:txBody>
      </p:sp>
      <p:pic>
        <p:nvPicPr>
          <p:cNvPr id="6" name="Picture 3">
            <a:extLst>
              <a:ext uri="{FF2B5EF4-FFF2-40B4-BE49-F238E27FC236}">
                <a16:creationId xmlns:a16="http://schemas.microsoft.com/office/drawing/2014/main" id="{ECA79932-DD49-15B8-347B-59B14DC315D6}"/>
              </a:ext>
            </a:extLst>
          </p:cNvPr>
          <p:cNvPicPr>
            <a:picLocks noChangeAspect="1" noChangeArrowheads="1"/>
          </p:cNvPicPr>
          <p:nvPr/>
        </p:nvPicPr>
        <p:blipFill>
          <a:blip r:embed="rId2"/>
          <a:srcRect/>
          <a:stretch>
            <a:fillRect/>
          </a:stretch>
        </p:blipFill>
        <p:spPr bwMode="auto">
          <a:xfrm>
            <a:off x="8970531" y="1571015"/>
            <a:ext cx="2420450" cy="2304689"/>
          </a:xfrm>
          <a:prstGeom prst="rect">
            <a:avLst/>
          </a:prstGeom>
          <a:noFill/>
          <a:ln w="9525">
            <a:noFill/>
            <a:miter lim="800000"/>
            <a:headEnd/>
            <a:tailEnd/>
          </a:ln>
          <a:effectLst/>
        </p:spPr>
      </p:pic>
    </p:spTree>
    <p:extLst>
      <p:ext uri="{BB962C8B-B14F-4D97-AF65-F5344CB8AC3E}">
        <p14:creationId xmlns:p14="http://schemas.microsoft.com/office/powerpoint/2010/main" val="91348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E4591-CA0B-1FA8-43D7-30F540C7F8D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83CFE3E-5059-4D4C-9CF4-3A7EEC0D0330}"/>
              </a:ext>
            </a:extLst>
          </p:cNvPr>
          <p:cNvSpPr>
            <a:spLocks noGrp="1"/>
          </p:cNvSpPr>
          <p:nvPr>
            <p:ph type="title"/>
          </p:nvPr>
        </p:nvSpPr>
        <p:spPr>
          <a:xfrm>
            <a:off x="466726" y="579637"/>
            <a:ext cx="10162903" cy="551319"/>
          </a:xfrm>
        </p:spPr>
        <p:txBody>
          <a:bodyPr/>
          <a:lstStyle/>
          <a:p>
            <a:r>
              <a:rPr lang="de-DE" sz="3600" dirty="0"/>
              <a:t>Bachelor/Master: Weitere Austauschprogramme</a:t>
            </a:r>
          </a:p>
        </p:txBody>
      </p:sp>
      <p:sp>
        <p:nvSpPr>
          <p:cNvPr id="3" name="Inhaltsplatzhalter 2">
            <a:extLst>
              <a:ext uri="{FF2B5EF4-FFF2-40B4-BE49-F238E27FC236}">
                <a16:creationId xmlns:a16="http://schemas.microsoft.com/office/drawing/2014/main" id="{2A5B8D16-EC15-2A27-6918-13156F1465A6}"/>
              </a:ext>
            </a:extLst>
          </p:cNvPr>
          <p:cNvSpPr>
            <a:spLocks noGrp="1"/>
          </p:cNvSpPr>
          <p:nvPr>
            <p:ph idx="1"/>
          </p:nvPr>
        </p:nvSpPr>
        <p:spPr>
          <a:xfrm>
            <a:off x="499321" y="1449406"/>
            <a:ext cx="7232440" cy="4291200"/>
          </a:xfrm>
        </p:spPr>
        <p:txBody>
          <a:bodyPr>
            <a:normAutofit/>
          </a:bodyPr>
          <a:lstStyle/>
          <a:p>
            <a:pPr>
              <a:spcAft>
                <a:spcPts val="1200"/>
              </a:spcAft>
            </a:pPr>
            <a:r>
              <a:rPr lang="en-US" sz="2200" b="1" dirty="0">
                <a:latin typeface="Arial" panose="020B0604020202020204" pitchFamily="34" charset="0"/>
                <a:cs typeface="Arial" panose="020B0604020202020204" pitchFamily="34" charset="0"/>
              </a:rPr>
              <a:t>FGV ECMI</a:t>
            </a:r>
            <a:r>
              <a:rPr lang="de-DE" sz="2200" b="1" dirty="0">
                <a:latin typeface="Arial" panose="020B0604020202020204" pitchFamily="34" charset="0"/>
                <a:cs typeface="Arial" panose="020B0604020202020204" pitchFamily="34" charset="0"/>
              </a:rPr>
              <a:t>, Rio de Janeiro (Brasilien)</a:t>
            </a:r>
          </a:p>
          <a:p>
            <a:pPr marL="342900" indent="-342900">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Studiengänge:  </a:t>
            </a:r>
            <a:r>
              <a:rPr lang="de-DE" sz="2200" dirty="0" err="1">
                <a:latin typeface="Arial" panose="020B0604020202020204" pitchFamily="34" charset="0"/>
                <a:cs typeface="Arial" panose="020B0604020202020204" pitchFamily="34" charset="0"/>
              </a:rPr>
              <a:t>BSc</a:t>
            </a:r>
            <a:r>
              <a:rPr lang="de-DE" sz="2200" dirty="0">
                <a:latin typeface="Arial" panose="020B0604020202020204" pitchFamily="34" charset="0"/>
                <a:cs typeface="Arial" panose="020B0604020202020204" pitchFamily="34" charset="0"/>
              </a:rPr>
              <a:t> in Digital Communication bzw. Professional </a:t>
            </a:r>
            <a:r>
              <a:rPr lang="de-DE" sz="2200" dirty="0" err="1">
                <a:latin typeface="Arial" panose="020B0604020202020204" pitchFamily="34" charset="0"/>
                <a:cs typeface="Arial" panose="020B0604020202020204" pitchFamily="34" charset="0"/>
              </a:rPr>
              <a:t>Master's</a:t>
            </a:r>
            <a:r>
              <a:rPr lang="de-DE" sz="2200" dirty="0">
                <a:latin typeface="Arial" panose="020B0604020202020204" pitchFamily="34" charset="0"/>
                <a:cs typeface="Arial" panose="020B0604020202020204" pitchFamily="34" charset="0"/>
              </a:rPr>
              <a:t> in Digital Communication and Data Culture </a:t>
            </a:r>
          </a:p>
          <a:p>
            <a:pPr marL="342900" indent="-342900">
              <a:spcBef>
                <a:spcPts val="0"/>
              </a:spcBef>
              <a:spcAft>
                <a:spcPts val="0"/>
              </a:spcAft>
              <a:buFont typeface="Wingdings" pitchFamily="2" charset="2"/>
              <a:buChar char="§"/>
            </a:pPr>
            <a:endParaRPr lang="de-DE" sz="2200" dirty="0">
              <a:latin typeface="Arial" panose="020B0604020202020204" pitchFamily="34" charset="0"/>
              <a:cs typeface="Arial" panose="020B0604020202020204" pitchFamily="34" charset="0"/>
            </a:endParaRPr>
          </a:p>
          <a:p>
            <a:pPr marL="342900" indent="-342900">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Kursangebote auch auf Englisch, vorrangig Portugiesisch</a:t>
            </a:r>
          </a:p>
          <a:p>
            <a:pPr marL="342900" indent="-342900">
              <a:spcBef>
                <a:spcPts val="0"/>
              </a:spcBef>
              <a:spcAft>
                <a:spcPts val="0"/>
              </a:spcAft>
              <a:buFont typeface="Wingdings" pitchFamily="2" charset="2"/>
              <a:buChar char="§"/>
            </a:pPr>
            <a:endParaRPr lang="de-DE" sz="2200" dirty="0">
              <a:latin typeface="Arial" panose="020B0604020202020204" pitchFamily="34" charset="0"/>
              <a:cs typeface="Arial" panose="020B0604020202020204" pitchFamily="34" charset="0"/>
            </a:endParaRPr>
          </a:p>
          <a:p>
            <a:pPr marL="342900" indent="-342900">
              <a:lnSpc>
                <a:spcPct val="100000"/>
              </a:lnSpc>
              <a:spcBef>
                <a:spcPts val="0"/>
              </a:spcBef>
              <a:spcAft>
                <a:spcPts val="0"/>
              </a:spcAft>
              <a:buFont typeface="Wingdings" pitchFamily="2" charset="2"/>
              <a:buChar char="§"/>
            </a:pPr>
            <a:r>
              <a:rPr lang="de-DE" sz="2200" dirty="0">
                <a:latin typeface="Arial" panose="020B0604020202020204" pitchFamily="34" charset="0"/>
                <a:cs typeface="Arial" panose="020B0604020202020204" pitchFamily="34" charset="0"/>
              </a:rPr>
              <a:t>Finanzierung von Reise und Aufenthalt nötig </a:t>
            </a:r>
          </a:p>
          <a:p>
            <a:pPr>
              <a:lnSpc>
                <a:spcPct val="100000"/>
              </a:lnSpc>
              <a:spcBef>
                <a:spcPts val="0"/>
              </a:spcBef>
              <a:spcAft>
                <a:spcPts val="0"/>
              </a:spcAft>
            </a:pPr>
            <a:r>
              <a:rPr lang="de-DE" sz="2200" dirty="0">
                <a:latin typeface="Arial" panose="020B0604020202020204" pitchFamily="34" charset="0"/>
                <a:cs typeface="Arial" panose="020B0604020202020204" pitchFamily="34" charset="0"/>
              </a:rPr>
              <a:t>     (Promos, </a:t>
            </a:r>
            <a:r>
              <a:rPr lang="de-DE" sz="2200" dirty="0" err="1">
                <a:latin typeface="Arial" panose="020B0604020202020204" pitchFamily="34" charset="0"/>
                <a:cs typeface="Arial" panose="020B0604020202020204" pitchFamily="34" charset="0"/>
              </a:rPr>
              <a:t>Auslandsbafög</a:t>
            </a:r>
            <a:r>
              <a:rPr lang="de-DE" sz="2200" dirty="0">
                <a:latin typeface="Arial" panose="020B0604020202020204" pitchFamily="34" charset="0"/>
                <a:cs typeface="Arial" panose="020B0604020202020204" pitchFamily="34" charset="0"/>
              </a:rPr>
              <a:t>, Stiftungen...)</a:t>
            </a:r>
          </a:p>
          <a:p>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6C5AE2B8-2795-772D-014A-7912E25D9AA3}"/>
              </a:ext>
            </a:extLst>
          </p:cNvPr>
          <p:cNvSpPr>
            <a:spLocks noGrp="1"/>
          </p:cNvSpPr>
          <p:nvPr>
            <p:ph type="sldNum" sz="quarter" idx="12"/>
          </p:nvPr>
        </p:nvSpPr>
        <p:spPr/>
        <p:txBody>
          <a:bodyPr/>
          <a:lstStyle/>
          <a:p>
            <a:fld id="{56F622B2-DCC2-4363-AA1C-8797E3A5E5C2}" type="slidenum">
              <a:rPr lang="de-DE" noProof="0" smtClean="0"/>
              <a:t>20</a:t>
            </a:fld>
            <a:endParaRPr lang="de-DE" noProof="0" dirty="0"/>
          </a:p>
        </p:txBody>
      </p:sp>
      <p:sp>
        <p:nvSpPr>
          <p:cNvPr id="6" name="Textfeld 5">
            <a:extLst>
              <a:ext uri="{FF2B5EF4-FFF2-40B4-BE49-F238E27FC236}">
                <a16:creationId xmlns:a16="http://schemas.microsoft.com/office/drawing/2014/main" id="{F4C72B8B-0191-D4DB-262A-DCA5E4F07AA9}"/>
              </a:ext>
            </a:extLst>
          </p:cNvPr>
          <p:cNvSpPr txBox="1"/>
          <p:nvPr/>
        </p:nvSpPr>
        <p:spPr>
          <a:xfrm>
            <a:off x="2545492" y="3805881"/>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7" name="Textfeld 6">
            <a:extLst>
              <a:ext uri="{FF2B5EF4-FFF2-40B4-BE49-F238E27FC236}">
                <a16:creationId xmlns:a16="http://schemas.microsoft.com/office/drawing/2014/main" id="{D2298CF5-9FE6-F66F-E652-9F897BF95F80}"/>
              </a:ext>
            </a:extLst>
          </p:cNvPr>
          <p:cNvSpPr txBox="1"/>
          <p:nvPr/>
        </p:nvSpPr>
        <p:spPr>
          <a:xfrm>
            <a:off x="2693773" y="4028303"/>
            <a:ext cx="0" cy="0"/>
          </a:xfrm>
          <a:prstGeom prst="rect">
            <a:avLst/>
          </a:prstGeom>
          <a:noFill/>
        </p:spPr>
        <p:txBody>
          <a:bodyPr wrap="none" lIns="0" tIns="0" rIns="0" bIns="0" rtlCol="0">
            <a:normAutofit fontScale="25000" lnSpcReduction="20000"/>
          </a:bodyPr>
          <a:lstStyle/>
          <a:p>
            <a:pPr algn="l"/>
            <a:endParaRPr lang="de-DE" sz="2000" dirty="0" err="1"/>
          </a:p>
        </p:txBody>
      </p:sp>
      <p:pic>
        <p:nvPicPr>
          <p:cNvPr id="10" name="Grafik 9">
            <a:extLst>
              <a:ext uri="{FF2B5EF4-FFF2-40B4-BE49-F238E27FC236}">
                <a16:creationId xmlns:a16="http://schemas.microsoft.com/office/drawing/2014/main" id="{364FC15D-2E4F-48E2-93E9-4A6DCC8D3C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1761" y="2011679"/>
            <a:ext cx="3924707" cy="2616471"/>
          </a:xfrm>
          <a:prstGeom prst="rect">
            <a:avLst/>
          </a:prstGeom>
        </p:spPr>
      </p:pic>
    </p:spTree>
    <p:extLst>
      <p:ext uri="{BB962C8B-B14F-4D97-AF65-F5344CB8AC3E}">
        <p14:creationId xmlns:p14="http://schemas.microsoft.com/office/powerpoint/2010/main" val="3680957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57360-F74E-6465-DDA1-96BA87F5875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5114B63-7141-612A-6BAA-D90A5735932B}"/>
              </a:ext>
            </a:extLst>
          </p:cNvPr>
          <p:cNvSpPr>
            <a:spLocks noGrp="1"/>
          </p:cNvSpPr>
          <p:nvPr>
            <p:ph type="title"/>
          </p:nvPr>
        </p:nvSpPr>
        <p:spPr>
          <a:xfrm>
            <a:off x="466726" y="417735"/>
            <a:ext cx="11081972" cy="1404328"/>
          </a:xfrm>
        </p:spPr>
        <p:txBody>
          <a:bodyPr/>
          <a:lstStyle/>
          <a:p>
            <a:r>
              <a:rPr lang="de-DE" sz="3600" dirty="0"/>
              <a:t>Bachelor/Master: Weitere Austauschprogramme</a:t>
            </a:r>
          </a:p>
        </p:txBody>
      </p:sp>
      <p:sp>
        <p:nvSpPr>
          <p:cNvPr id="3" name="Inhaltsplatzhalter 2">
            <a:extLst>
              <a:ext uri="{FF2B5EF4-FFF2-40B4-BE49-F238E27FC236}">
                <a16:creationId xmlns:a16="http://schemas.microsoft.com/office/drawing/2014/main" id="{FBCA906A-67C5-E762-1EA6-F67061A35556}"/>
              </a:ext>
            </a:extLst>
          </p:cNvPr>
          <p:cNvSpPr>
            <a:spLocks noGrp="1"/>
          </p:cNvSpPr>
          <p:nvPr>
            <p:ph idx="1"/>
          </p:nvPr>
        </p:nvSpPr>
        <p:spPr>
          <a:xfrm>
            <a:off x="466726" y="1351642"/>
            <a:ext cx="10906982" cy="5506358"/>
          </a:xfrm>
        </p:spPr>
        <p:txBody>
          <a:bodyPr>
            <a:normAutofit lnSpcReduction="10000"/>
          </a:bodyPr>
          <a:lstStyle/>
          <a:p>
            <a:pPr>
              <a:spcAft>
                <a:spcPts val="1200"/>
              </a:spcAft>
            </a:pPr>
            <a:r>
              <a:rPr lang="en-US" sz="2200" b="1" dirty="0">
                <a:cs typeface="Calibri" panose="020F0502020204030204" pitchFamily="34" charset="0"/>
              </a:rPr>
              <a:t>FGV ECMI</a:t>
            </a:r>
            <a:r>
              <a:rPr lang="de-DE" sz="2200" b="1" dirty="0">
                <a:cs typeface="Calibri" panose="020F0502020204030204" pitchFamily="34" charset="0"/>
              </a:rPr>
              <a:t>, Rio </a:t>
            </a:r>
            <a:r>
              <a:rPr lang="de-DE" sz="2200" b="1">
                <a:cs typeface="Calibri" panose="020F0502020204030204" pitchFamily="34" charset="0"/>
              </a:rPr>
              <a:t>de Janeiro (Brasilien)</a:t>
            </a:r>
            <a:endParaRPr lang="de-DE" sz="2200" b="1" dirty="0">
              <a:cs typeface="Calibri" panose="020F0502020204030204" pitchFamily="34" charset="0"/>
            </a:endParaRPr>
          </a:p>
          <a:p>
            <a:pPr marL="355600" indent="-355600">
              <a:lnSpc>
                <a:spcPct val="100000"/>
              </a:lnSpc>
              <a:spcBef>
                <a:spcPts val="0"/>
              </a:spcBef>
              <a:spcAft>
                <a:spcPts val="0"/>
              </a:spcAft>
              <a:buFont typeface="Wingdings" pitchFamily="2" charset="2"/>
              <a:buChar char="§"/>
            </a:pPr>
            <a:r>
              <a:rPr lang="de-DE" sz="2200" dirty="0">
                <a:cs typeface="Calibri" panose="020F0502020204030204" pitchFamily="34" charset="0"/>
              </a:rPr>
              <a:t>4 Plätze für jeweils 1 Semester (Feb-Jul oder Aug-Sep)</a:t>
            </a:r>
          </a:p>
          <a:p>
            <a:pPr marL="355600" indent="-355600">
              <a:lnSpc>
                <a:spcPct val="100000"/>
              </a:lnSpc>
              <a:spcBef>
                <a:spcPts val="0"/>
              </a:spcBef>
              <a:spcAft>
                <a:spcPts val="0"/>
              </a:spcAft>
              <a:buFont typeface="Wingdings" pitchFamily="2" charset="2"/>
              <a:buChar char="§"/>
            </a:pPr>
            <a:r>
              <a:rPr lang="de-DE" sz="2200" dirty="0">
                <a:cs typeface="Calibri" panose="020F0502020204030204" pitchFamily="34" charset="0"/>
              </a:rPr>
              <a:t>im 4., 5. oder 6. Semester (BA) bzw. 3. oder 4. Semester (MA)</a:t>
            </a:r>
          </a:p>
          <a:p>
            <a:pPr marL="355600" indent="-355600">
              <a:lnSpc>
                <a:spcPct val="100000"/>
              </a:lnSpc>
              <a:spcBef>
                <a:spcPts val="0"/>
              </a:spcBef>
              <a:spcAft>
                <a:spcPts val="1200"/>
              </a:spcAft>
              <a:buFont typeface="Wingdings" pitchFamily="2" charset="2"/>
              <a:buChar char="§"/>
            </a:pPr>
            <a:r>
              <a:rPr lang="de-DE" sz="2200" dirty="0">
                <a:cs typeface="Calibri" panose="020F0502020204030204" pitchFamily="34" charset="0"/>
              </a:rPr>
              <a:t>Bewerbungsfrist: </a:t>
            </a:r>
            <a:r>
              <a:rPr lang="de-DE" sz="2200" dirty="0">
                <a:solidFill>
                  <a:srgbClr val="FF0000"/>
                </a:solidFill>
                <a:cs typeface="Calibri" panose="020F0502020204030204" pitchFamily="34" charset="0"/>
              </a:rPr>
              <a:t>31. Januar </a:t>
            </a:r>
            <a:endParaRPr lang="de-DE" sz="2200" dirty="0">
              <a:cs typeface="Calibri" panose="020F0502020204030204" pitchFamily="34" charset="0"/>
            </a:endParaRPr>
          </a:p>
          <a:p>
            <a:pPr>
              <a:spcAft>
                <a:spcPts val="1200"/>
              </a:spcAft>
            </a:pPr>
            <a:r>
              <a:rPr lang="de-DE" sz="2200" b="1" dirty="0">
                <a:cs typeface="Calibri" panose="020F0502020204030204" pitchFamily="34" charset="0"/>
              </a:rPr>
              <a:t>Bewerbungen mit folgenden Unterlagen:</a:t>
            </a:r>
          </a:p>
          <a:p>
            <a:pPr marL="342900" indent="-342900">
              <a:lnSpc>
                <a:spcPct val="100000"/>
              </a:lnSpc>
              <a:spcBef>
                <a:spcPts val="0"/>
              </a:spcBef>
              <a:buFont typeface="Wingdings" pitchFamily="2" charset="2"/>
              <a:buChar char="§"/>
            </a:pPr>
            <a:r>
              <a:rPr lang="de-DE" sz="2200" dirty="0">
                <a:cs typeface="Calibri" panose="020F0502020204030204" pitchFamily="34" charset="0"/>
              </a:rPr>
              <a:t>Motivationsschreiben (2-3 Seiten, englisch) </a:t>
            </a:r>
          </a:p>
          <a:p>
            <a:pPr marL="342900" indent="-342900">
              <a:lnSpc>
                <a:spcPct val="100000"/>
              </a:lnSpc>
              <a:spcBef>
                <a:spcPts val="0"/>
              </a:spcBef>
              <a:buFont typeface="Wingdings" pitchFamily="2" charset="2"/>
              <a:buChar char="§"/>
            </a:pPr>
            <a:r>
              <a:rPr lang="de-DE" sz="2200" dirty="0">
                <a:cs typeface="Calibri" panose="020F0502020204030204" pitchFamily="34" charset="0"/>
              </a:rPr>
              <a:t>tabellarischer Lebenslauf (englisch)</a:t>
            </a:r>
          </a:p>
          <a:p>
            <a:pPr marL="342900" indent="-342900">
              <a:lnSpc>
                <a:spcPct val="100000"/>
              </a:lnSpc>
              <a:spcBef>
                <a:spcPts val="0"/>
              </a:spcBef>
              <a:buFont typeface="Wingdings" pitchFamily="2" charset="2"/>
              <a:buChar char="§"/>
            </a:pPr>
            <a:r>
              <a:rPr lang="de-DE" sz="2200" dirty="0">
                <a:cs typeface="Calibri" panose="020F0502020204030204" pitchFamily="34" charset="0"/>
              </a:rPr>
              <a:t>Kopie Abiturzeugnis </a:t>
            </a:r>
          </a:p>
          <a:p>
            <a:pPr marL="342900" indent="-342900">
              <a:lnSpc>
                <a:spcPct val="100000"/>
              </a:lnSpc>
              <a:spcBef>
                <a:spcPts val="0"/>
              </a:spcBef>
              <a:buFont typeface="Wingdings" pitchFamily="2" charset="2"/>
              <a:buChar char="§"/>
            </a:pPr>
            <a:r>
              <a:rPr lang="de-DE" sz="2200" dirty="0">
                <a:cs typeface="Calibri" panose="020F0502020204030204" pitchFamily="34" charset="0"/>
              </a:rPr>
              <a:t>CM-Ausdruck mit Noten aus dem bisherigen Studium</a:t>
            </a:r>
          </a:p>
          <a:p>
            <a:pPr marL="342900" indent="-342900">
              <a:lnSpc>
                <a:spcPct val="100000"/>
              </a:lnSpc>
              <a:spcBef>
                <a:spcPts val="0"/>
              </a:spcBef>
              <a:buFont typeface="Wingdings" pitchFamily="2" charset="2"/>
              <a:buChar char="§"/>
            </a:pPr>
            <a:r>
              <a:rPr lang="de-DE" sz="2200" dirty="0">
                <a:cs typeface="Calibri" panose="020F0502020204030204" pitchFamily="34" charset="0"/>
              </a:rPr>
              <a:t>BA-Abschlusszeugnis (in Englisch) für </a:t>
            </a:r>
            <a:r>
              <a:rPr lang="de-DE" sz="2200" dirty="0" err="1">
                <a:cs typeface="Calibri" panose="020F0502020204030204" pitchFamily="34" charset="0"/>
              </a:rPr>
              <a:t>Master-Bewerber:innen</a:t>
            </a:r>
            <a:endParaRPr lang="de-DE" sz="2200" dirty="0">
              <a:cs typeface="Calibri" panose="020F0502020204030204" pitchFamily="34" charset="0"/>
            </a:endParaRPr>
          </a:p>
          <a:p>
            <a:pPr marL="342900" indent="-342900">
              <a:lnSpc>
                <a:spcPct val="100000"/>
              </a:lnSpc>
              <a:spcBef>
                <a:spcPts val="0"/>
              </a:spcBef>
              <a:buFont typeface="Wingdings" pitchFamily="2" charset="2"/>
              <a:buChar char="§"/>
            </a:pPr>
            <a:r>
              <a:rPr lang="de-DE" sz="2200" dirty="0">
                <a:cs typeface="Calibri" panose="020F0502020204030204" pitchFamily="34" charset="0"/>
              </a:rPr>
              <a:t>aktuelle Immatrikulationsbescheinigung </a:t>
            </a:r>
          </a:p>
          <a:p>
            <a:pPr marL="342900" indent="-342900">
              <a:lnSpc>
                <a:spcPct val="100000"/>
              </a:lnSpc>
              <a:spcBef>
                <a:spcPts val="0"/>
              </a:spcBef>
              <a:buFont typeface="Wingdings" pitchFamily="2" charset="2"/>
              <a:buChar char="§"/>
            </a:pPr>
            <a:r>
              <a:rPr lang="de-DE" sz="2200" dirty="0">
                <a:cs typeface="Calibri" panose="020F0502020204030204" pitchFamily="34" charset="0"/>
              </a:rPr>
              <a:t>Englisch-Nachweis: TOEFL-Test mind. 80 </a:t>
            </a:r>
            <a:r>
              <a:rPr lang="de-DE" sz="2200" i="1" dirty="0">
                <a:cs typeface="Calibri" panose="020F0502020204030204" pitchFamily="34" charset="0"/>
              </a:rPr>
              <a:t>oder</a:t>
            </a:r>
            <a:r>
              <a:rPr lang="de-DE" sz="2200" dirty="0">
                <a:cs typeface="Calibri" panose="020F0502020204030204" pitchFamily="34" charset="0"/>
              </a:rPr>
              <a:t> IELTS mindestens 6.5 </a:t>
            </a:r>
            <a:r>
              <a:rPr lang="de-DE" sz="2200" i="1" dirty="0">
                <a:cs typeface="Calibri" panose="020F0502020204030204" pitchFamily="34" charset="0"/>
              </a:rPr>
              <a:t>oder</a:t>
            </a:r>
            <a:r>
              <a:rPr lang="de-DE" sz="2200" dirty="0">
                <a:cs typeface="Calibri" panose="020F0502020204030204" pitchFamily="34" charset="0"/>
              </a:rPr>
              <a:t> Duolingo mit 100 </a:t>
            </a:r>
            <a:r>
              <a:rPr lang="de-DE" sz="2200" i="1" dirty="0">
                <a:cs typeface="Calibri" panose="020F0502020204030204" pitchFamily="34" charset="0"/>
              </a:rPr>
              <a:t>oder </a:t>
            </a:r>
            <a:r>
              <a:rPr lang="de-DE" sz="2200" dirty="0">
                <a:cs typeface="Calibri" panose="020F0502020204030204" pitchFamily="34" charset="0"/>
              </a:rPr>
              <a:t>Sprachzeugnis der FU mit mind. B2</a:t>
            </a:r>
          </a:p>
          <a:p>
            <a:pPr marL="342900" indent="-342900">
              <a:lnSpc>
                <a:spcPct val="100000"/>
              </a:lnSpc>
              <a:spcBef>
                <a:spcPts val="0"/>
              </a:spcBef>
              <a:buFont typeface="Wingdings" pitchFamily="2" charset="2"/>
              <a:buChar char="§"/>
            </a:pPr>
            <a:r>
              <a:rPr lang="de-DE" sz="2200" dirty="0">
                <a:cs typeface="Calibri" panose="020F0502020204030204" pitchFamily="34" charset="0"/>
              </a:rPr>
              <a:t>Sollten Sie Kurse in Portugiesisch besuchen wollen: B2-Niveau muss nachgewiesen werden</a:t>
            </a:r>
          </a:p>
          <a:p>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7E4605F6-51CC-42BC-F666-66F025F217BA}"/>
              </a:ext>
            </a:extLst>
          </p:cNvPr>
          <p:cNvSpPr>
            <a:spLocks noGrp="1"/>
          </p:cNvSpPr>
          <p:nvPr>
            <p:ph type="sldNum" sz="quarter" idx="12"/>
          </p:nvPr>
        </p:nvSpPr>
        <p:spPr/>
        <p:txBody>
          <a:bodyPr/>
          <a:lstStyle/>
          <a:p>
            <a:fld id="{56F622B2-DCC2-4363-AA1C-8797E3A5E5C2}" type="slidenum">
              <a:rPr lang="de-DE" noProof="0" smtClean="0"/>
              <a:t>21</a:t>
            </a:fld>
            <a:endParaRPr lang="de-DE" noProof="0" dirty="0"/>
          </a:p>
        </p:txBody>
      </p:sp>
    </p:spTree>
    <p:extLst>
      <p:ext uri="{BB962C8B-B14F-4D97-AF65-F5344CB8AC3E}">
        <p14:creationId xmlns:p14="http://schemas.microsoft.com/office/powerpoint/2010/main" val="988853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52333-69D5-D7B2-8751-2E29CF29D215}"/>
            </a:ext>
          </a:extLst>
        </p:cNvPr>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189AF0E0-2174-3164-14B3-4E2D181150A5}"/>
              </a:ext>
            </a:extLst>
          </p:cNvPr>
          <p:cNvSpPr>
            <a:spLocks noGrp="1"/>
          </p:cNvSpPr>
          <p:nvPr>
            <p:ph type="sldNum" sz="quarter" idx="12"/>
          </p:nvPr>
        </p:nvSpPr>
        <p:spPr/>
        <p:txBody>
          <a:bodyPr/>
          <a:lstStyle/>
          <a:p>
            <a:fld id="{56F622B2-DCC2-4363-AA1C-8797E3A5E5C2}" type="slidenum">
              <a:rPr lang="de-DE" noProof="0" smtClean="0"/>
              <a:t>22</a:t>
            </a:fld>
            <a:endParaRPr lang="de-DE" noProof="0" dirty="0"/>
          </a:p>
        </p:txBody>
      </p:sp>
      <p:sp>
        <p:nvSpPr>
          <p:cNvPr id="10" name="Rectangle 2">
            <a:extLst>
              <a:ext uri="{FF2B5EF4-FFF2-40B4-BE49-F238E27FC236}">
                <a16:creationId xmlns:a16="http://schemas.microsoft.com/office/drawing/2014/main" id="{8D2A450C-5B62-4375-508A-5B24A66D414B}"/>
              </a:ext>
            </a:extLst>
          </p:cNvPr>
          <p:cNvSpPr txBox="1">
            <a:spLocks noChangeArrowheads="1"/>
          </p:cNvSpPr>
          <p:nvPr/>
        </p:nvSpPr>
        <p:spPr>
          <a:xfrm>
            <a:off x="697010" y="548640"/>
            <a:ext cx="10797979" cy="5447211"/>
          </a:xfrm>
          <a:prstGeom prst="rect">
            <a:avLst/>
          </a:prstGeom>
          <a:noFill/>
        </p:spPr>
        <p:txBody>
          <a:bodyPr vert="horz" lIns="0" tIns="0" rIns="0" bIns="0" rtlCol="0" anchor="t" anchorCtr="0">
            <a:noAutofit/>
          </a:bodyPr>
          <a:lst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a:lstStyle>
          <a:p>
            <a:r>
              <a:rPr lang="de-DE" sz="3200" b="1" dirty="0">
                <a:solidFill>
                  <a:srgbClr val="000000"/>
                </a:solidFill>
                <a:latin typeface="+mn-lt"/>
              </a:rPr>
              <a:t>Fragen?</a:t>
            </a:r>
            <a:br>
              <a:rPr lang="de-DE" sz="2800" b="1" dirty="0">
                <a:solidFill>
                  <a:srgbClr val="000000"/>
                </a:solidFill>
                <a:latin typeface="+mn-lt"/>
              </a:rPr>
            </a:br>
            <a:endParaRPr lang="de-DE" sz="2800" b="1" dirty="0">
              <a:solidFill>
                <a:srgbClr val="000000"/>
              </a:solidFill>
              <a:latin typeface="+mn-lt"/>
            </a:endParaRPr>
          </a:p>
          <a:p>
            <a:r>
              <a:rPr lang="de-DE" sz="3600" b="1" dirty="0">
                <a:solidFill>
                  <a:srgbClr val="000000"/>
                </a:solidFill>
                <a:latin typeface="+mn-lt"/>
              </a:rPr>
              <a:t>ANTWORTEN! </a:t>
            </a:r>
            <a:br>
              <a:rPr lang="de-DE" sz="2800" b="1" dirty="0">
                <a:solidFill>
                  <a:srgbClr val="000000"/>
                </a:solidFill>
                <a:latin typeface="+mn-lt"/>
              </a:rPr>
            </a:br>
            <a:endParaRPr lang="de-DE" sz="2800" b="1" dirty="0">
              <a:solidFill>
                <a:srgbClr val="000000"/>
              </a:solidFill>
              <a:latin typeface="+mn-lt"/>
            </a:endParaRPr>
          </a:p>
          <a:p>
            <a:r>
              <a:rPr lang="de-DE" sz="2800" dirty="0">
                <a:latin typeface="Calibri" pitchFamily="34" charset="0"/>
              </a:rPr>
              <a:t>Erasmus-Koordinatorin: Carola Richter</a:t>
            </a:r>
            <a:br>
              <a:rPr lang="de-DE" sz="2800" dirty="0">
                <a:latin typeface="Calibri" pitchFamily="34" charset="0"/>
              </a:rPr>
            </a:br>
            <a:r>
              <a:rPr lang="de-DE" sz="2800" dirty="0">
                <a:latin typeface="Calibri" pitchFamily="34" charset="0"/>
              </a:rPr>
              <a:t>Email: </a:t>
            </a:r>
            <a:r>
              <a:rPr lang="de-DE" sz="2800" dirty="0">
                <a:latin typeface="Calibri" pitchFamily="34" charset="0"/>
                <a:hlinkClick r:id="rId2"/>
              </a:rPr>
              <a:t>erasmus@kommwiss.fu-berlin.de</a:t>
            </a:r>
            <a:r>
              <a:rPr lang="de-DE" sz="2800" dirty="0">
                <a:latin typeface="Calibri" pitchFamily="34" charset="0"/>
              </a:rPr>
              <a:t> </a:t>
            </a:r>
            <a:br>
              <a:rPr lang="de-DE" sz="2800" dirty="0">
                <a:latin typeface="Calibri" pitchFamily="34" charset="0"/>
              </a:rPr>
            </a:br>
            <a:r>
              <a:rPr lang="de-DE" sz="2800" dirty="0">
                <a:latin typeface="Calibri" pitchFamily="34" charset="0"/>
              </a:rPr>
              <a:t>Telefon: 030 – 838 58898</a:t>
            </a:r>
            <a:br>
              <a:rPr lang="de-DE" sz="2800" dirty="0">
                <a:latin typeface="Calibri" pitchFamily="34" charset="0"/>
              </a:rPr>
            </a:br>
            <a:r>
              <a:rPr lang="de-DE" sz="2800" dirty="0">
                <a:latin typeface="Calibri" pitchFamily="34" charset="0"/>
              </a:rPr>
              <a:t>Sprechstunden online: </a:t>
            </a:r>
            <a:r>
              <a:rPr lang="de-DE" sz="2800" dirty="0">
                <a:latin typeface="Calibri" pitchFamily="34" charset="0"/>
                <a:hlinkClick r:id="rId3"/>
              </a:rPr>
              <a:t>https://docs.google.com/document/d/1kke6Lwh9CQAH2FCoDfXhJCWborbZPQ4wqhvf08_pwgU/edit</a:t>
            </a:r>
            <a:r>
              <a:rPr lang="de-DE" sz="2800" dirty="0">
                <a:latin typeface="Calibri" pitchFamily="34" charset="0"/>
              </a:rPr>
              <a:t>  </a:t>
            </a:r>
            <a:br>
              <a:rPr lang="de-DE" sz="2800" b="1" dirty="0">
                <a:latin typeface="Calibri" pitchFamily="34" charset="0"/>
              </a:rPr>
            </a:br>
            <a:br>
              <a:rPr lang="de-DE" sz="2800" b="1" dirty="0">
                <a:solidFill>
                  <a:srgbClr val="000000"/>
                </a:solidFill>
                <a:latin typeface="Calibri" pitchFamily="34" charset="0"/>
              </a:rPr>
            </a:br>
            <a:endParaRPr lang="de-DE" sz="2800" b="1" dirty="0">
              <a:solidFill>
                <a:srgbClr val="000000"/>
              </a:solidFill>
              <a:latin typeface="Calibri" pitchFamily="34" charset="0"/>
            </a:endParaRPr>
          </a:p>
        </p:txBody>
      </p:sp>
    </p:spTree>
    <p:extLst>
      <p:ext uri="{BB962C8B-B14F-4D97-AF65-F5344CB8AC3E}">
        <p14:creationId xmlns:p14="http://schemas.microsoft.com/office/powerpoint/2010/main" val="3920507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6B8A4-5DE7-D78C-4615-F0B102473CF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B0E92F8-E0D4-88B3-AF27-98681A0541F6}"/>
              </a:ext>
            </a:extLst>
          </p:cNvPr>
          <p:cNvSpPr>
            <a:spLocks noGrp="1"/>
          </p:cNvSpPr>
          <p:nvPr>
            <p:ph type="title"/>
          </p:nvPr>
        </p:nvSpPr>
        <p:spPr>
          <a:xfrm>
            <a:off x="828675" y="306814"/>
            <a:ext cx="11256962" cy="1404328"/>
          </a:xfrm>
        </p:spPr>
        <p:txBody>
          <a:bodyPr/>
          <a:lstStyle/>
          <a:p>
            <a:r>
              <a:rPr lang="de-DE" sz="3600" dirty="0"/>
              <a:t>Erasmus+ Förderraten</a:t>
            </a:r>
          </a:p>
        </p:txBody>
      </p:sp>
      <p:sp>
        <p:nvSpPr>
          <p:cNvPr id="3" name="Inhaltsplatzhalter 2">
            <a:extLst>
              <a:ext uri="{FF2B5EF4-FFF2-40B4-BE49-F238E27FC236}">
                <a16:creationId xmlns:a16="http://schemas.microsoft.com/office/drawing/2014/main" id="{385B273D-B51C-E960-A9C2-AE788B19328E}"/>
              </a:ext>
            </a:extLst>
          </p:cNvPr>
          <p:cNvSpPr>
            <a:spLocks noGrp="1"/>
          </p:cNvSpPr>
          <p:nvPr>
            <p:ph idx="1"/>
          </p:nvPr>
        </p:nvSpPr>
        <p:spPr>
          <a:xfrm>
            <a:off x="828675" y="1228723"/>
            <a:ext cx="10347983" cy="5151008"/>
          </a:xfrm>
        </p:spPr>
        <p:txBody>
          <a:bodyPr>
            <a:normAutofit fontScale="70000" lnSpcReduction="20000"/>
          </a:bodyPr>
          <a:lstStyle/>
          <a:p>
            <a:pPr marR="96450" algn="l"/>
            <a:r>
              <a:rPr lang="it-IT" sz="3200" b="0" i="0" u="sng" strike="noStrike" baseline="0" dirty="0" err="1">
                <a:latin typeface="Arial" panose="020B0604020202020204" pitchFamily="34" charset="0"/>
                <a:cs typeface="Arial" panose="020B0604020202020204" pitchFamily="34" charset="0"/>
              </a:rPr>
              <a:t>Gruppe</a:t>
            </a:r>
            <a:r>
              <a:rPr lang="it-IT" sz="3200" b="0" i="0" u="sng" strike="noStrike" baseline="0" dirty="0">
                <a:latin typeface="Arial" panose="020B0604020202020204" pitchFamily="34" charset="0"/>
                <a:cs typeface="Arial" panose="020B0604020202020204" pitchFamily="34" charset="0"/>
              </a:rPr>
              <a:t> 1: ca. 600 Euro/</a:t>
            </a:r>
            <a:r>
              <a:rPr lang="it-IT" sz="3200" b="0" i="0" u="sng" strike="noStrike" baseline="0" dirty="0" err="1">
                <a:latin typeface="Arial" panose="020B0604020202020204" pitchFamily="34" charset="0"/>
                <a:cs typeface="Arial" panose="020B0604020202020204" pitchFamily="34" charset="0"/>
              </a:rPr>
              <a:t>Monat</a:t>
            </a:r>
            <a:endParaRPr lang="it-IT" sz="3200" b="0" i="0" u="sng" strike="noStrike" baseline="0" dirty="0">
              <a:latin typeface="Arial" panose="020B0604020202020204" pitchFamily="34" charset="0"/>
              <a:cs typeface="Arial" panose="020B0604020202020204" pitchFamily="34" charset="0"/>
            </a:endParaRPr>
          </a:p>
          <a:p>
            <a:pPr marR="3650" algn="l"/>
            <a:r>
              <a:rPr lang="de-DE" sz="3200" b="0" i="0" strike="noStrike" baseline="0" dirty="0">
                <a:latin typeface="Arial" panose="020B0604020202020204" pitchFamily="34" charset="0"/>
                <a:cs typeface="Arial" panose="020B0604020202020204" pitchFamily="34" charset="0"/>
              </a:rPr>
              <a:t>Belgien, Dänemark, Finnland, Frankreich, Irland, Island, Italien, Liechtenstein, Luxemburg, Niederlande, Norwegen, Österreich, Schweden</a:t>
            </a:r>
          </a:p>
          <a:p>
            <a:pPr marR="3650" algn="l"/>
            <a:endParaRPr lang="de-DE" sz="3200" b="0" i="0" strike="noStrike" baseline="0" dirty="0">
              <a:latin typeface="Arial" panose="020B0604020202020204" pitchFamily="34" charset="0"/>
              <a:cs typeface="Arial" panose="020B0604020202020204" pitchFamily="34" charset="0"/>
            </a:endParaRPr>
          </a:p>
          <a:p>
            <a:pPr marR="96450" algn="l"/>
            <a:r>
              <a:rPr lang="it-IT" sz="3200" b="0" i="0" u="sng" strike="noStrike" baseline="0" dirty="0" err="1">
                <a:latin typeface="Arial" panose="020B0604020202020204" pitchFamily="34" charset="0"/>
                <a:cs typeface="Arial" panose="020B0604020202020204" pitchFamily="34" charset="0"/>
              </a:rPr>
              <a:t>Gruppe</a:t>
            </a:r>
            <a:r>
              <a:rPr lang="it-IT" sz="3200" b="0" i="0" u="sng" strike="noStrike" baseline="0" dirty="0">
                <a:latin typeface="Arial" panose="020B0604020202020204" pitchFamily="34" charset="0"/>
                <a:cs typeface="Arial" panose="020B0604020202020204" pitchFamily="34" charset="0"/>
              </a:rPr>
              <a:t> 2: ca. 540 Euro/</a:t>
            </a:r>
            <a:r>
              <a:rPr lang="it-IT" sz="3200" b="0" i="0" u="sng" strike="noStrike" baseline="0" dirty="0" err="1">
                <a:latin typeface="Arial" panose="020B0604020202020204" pitchFamily="34" charset="0"/>
                <a:cs typeface="Arial" panose="020B0604020202020204" pitchFamily="34" charset="0"/>
              </a:rPr>
              <a:t>Monat</a:t>
            </a:r>
            <a:endParaRPr lang="it-IT" sz="3200" b="0" i="0" u="sng" strike="noStrike" baseline="0" dirty="0">
              <a:latin typeface="Arial" panose="020B0604020202020204" pitchFamily="34" charset="0"/>
              <a:cs typeface="Arial" panose="020B0604020202020204" pitchFamily="34" charset="0"/>
            </a:endParaRPr>
          </a:p>
          <a:p>
            <a:pPr marR="5850" algn="l"/>
            <a:r>
              <a:rPr lang="de-DE" sz="3200" b="0" i="0" strike="noStrike" baseline="0" dirty="0">
                <a:latin typeface="Arial" panose="020B0604020202020204" pitchFamily="34" charset="0"/>
                <a:cs typeface="Arial" panose="020B0604020202020204" pitchFamily="34" charset="0"/>
              </a:rPr>
              <a:t>Estland, Griechenland, Lettland, Malta, Portugal, Slowakei, Slowenien, Spanien, Tschechische Republik, Zypern</a:t>
            </a:r>
          </a:p>
          <a:p>
            <a:pPr marR="5850" algn="l"/>
            <a:endParaRPr lang="de-DE" sz="3200" b="0" i="0" strike="noStrike" baseline="0" dirty="0">
              <a:latin typeface="Arial" panose="020B0604020202020204" pitchFamily="34" charset="0"/>
              <a:cs typeface="Arial" panose="020B0604020202020204" pitchFamily="34" charset="0"/>
            </a:endParaRPr>
          </a:p>
          <a:p>
            <a:pPr marR="96450" algn="l"/>
            <a:r>
              <a:rPr lang="it-IT" sz="3200" b="0" i="0" u="sng" strike="noStrike" baseline="0" dirty="0" err="1">
                <a:latin typeface="Arial" panose="020B0604020202020204" pitchFamily="34" charset="0"/>
                <a:cs typeface="Arial" panose="020B0604020202020204" pitchFamily="34" charset="0"/>
              </a:rPr>
              <a:t>Gruppe</a:t>
            </a:r>
            <a:r>
              <a:rPr lang="it-IT" sz="3200" b="0" i="0" u="sng" strike="noStrike" baseline="0" dirty="0">
                <a:latin typeface="Arial" panose="020B0604020202020204" pitchFamily="34" charset="0"/>
                <a:cs typeface="Arial" panose="020B0604020202020204" pitchFamily="34" charset="0"/>
              </a:rPr>
              <a:t> 3: ca. 540 Euro/</a:t>
            </a:r>
            <a:r>
              <a:rPr lang="it-IT" sz="3200" b="0" i="0" u="sng" strike="noStrike" baseline="0" dirty="0" err="1">
                <a:latin typeface="Arial" panose="020B0604020202020204" pitchFamily="34" charset="0"/>
                <a:cs typeface="Arial" panose="020B0604020202020204" pitchFamily="34" charset="0"/>
              </a:rPr>
              <a:t>Monat</a:t>
            </a:r>
            <a:endParaRPr lang="it-IT" sz="3200" b="0" i="0" u="sng" strike="noStrike" baseline="0" dirty="0">
              <a:latin typeface="Arial" panose="020B0604020202020204" pitchFamily="34" charset="0"/>
              <a:cs typeface="Arial" panose="020B0604020202020204" pitchFamily="34" charset="0"/>
            </a:endParaRPr>
          </a:p>
          <a:p>
            <a:pPr marR="5850" algn="l"/>
            <a:r>
              <a:rPr lang="de-DE" sz="3200" b="0" i="0" strike="noStrike" baseline="0" dirty="0">
                <a:latin typeface="Arial" panose="020B0604020202020204" pitchFamily="34" charset="0"/>
                <a:cs typeface="Arial" panose="020B0604020202020204" pitchFamily="34" charset="0"/>
              </a:rPr>
              <a:t>Bulgarien, Kroatien, Litauen, Nordmazedonien, Polen, Rumänien, Serbien, Türkei, Ungarn</a:t>
            </a:r>
          </a:p>
          <a:p>
            <a:pPr marR="5850" algn="l"/>
            <a:endParaRPr lang="de-DE" sz="3200" dirty="0">
              <a:latin typeface="Arial" panose="020B0604020202020204" pitchFamily="34" charset="0"/>
              <a:cs typeface="Arial" panose="020B0604020202020204" pitchFamily="34" charset="0"/>
            </a:endParaRPr>
          </a:p>
          <a:p>
            <a:pPr marR="5850" algn="l"/>
            <a:r>
              <a:rPr lang="de-DE" sz="3200" dirty="0">
                <a:latin typeface="Arial" panose="020B0604020202020204" pitchFamily="34" charset="0"/>
                <a:cs typeface="Arial" panose="020B0604020202020204" pitchFamily="34" charset="0"/>
              </a:rPr>
              <a:t>Aufstockungsbeträge bei geringeren Chancen möglich: ca. 250 Euro/Monat (Studierende mit Kind/</a:t>
            </a:r>
            <a:r>
              <a:rPr lang="de-DE" sz="3200" dirty="0" err="1">
                <a:latin typeface="Arial" panose="020B0604020202020204" pitchFamily="34" charset="0"/>
                <a:cs typeface="Arial" panose="020B0604020202020204" pitchFamily="34" charset="0"/>
              </a:rPr>
              <a:t>ern</a:t>
            </a:r>
            <a:r>
              <a:rPr lang="de-DE" sz="3200" dirty="0">
                <a:latin typeface="Arial" panose="020B0604020202020204" pitchFamily="34" charset="0"/>
                <a:cs typeface="Arial" panose="020B0604020202020204" pitchFamily="34" charset="0"/>
              </a:rPr>
              <a:t>, Behinderung, chronische Erkrankung, Erstakademiker*innen, Erwerbstätige)</a:t>
            </a:r>
          </a:p>
          <a:p>
            <a:endParaRPr lang="de-DE" sz="3100"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661DF1F1-E279-90C5-A148-941602B656C0}"/>
              </a:ext>
            </a:extLst>
          </p:cNvPr>
          <p:cNvSpPr>
            <a:spLocks noGrp="1"/>
          </p:cNvSpPr>
          <p:nvPr>
            <p:ph type="sldNum" sz="quarter" idx="12"/>
          </p:nvPr>
        </p:nvSpPr>
        <p:spPr/>
        <p:txBody>
          <a:bodyPr/>
          <a:lstStyle/>
          <a:p>
            <a:fld id="{56F622B2-DCC2-4363-AA1C-8797E3A5E5C2}" type="slidenum">
              <a:rPr lang="de-DE" noProof="0" smtClean="0"/>
              <a:t>3</a:t>
            </a:fld>
            <a:endParaRPr lang="de-DE" noProof="0" dirty="0"/>
          </a:p>
        </p:txBody>
      </p:sp>
    </p:spTree>
    <p:extLst>
      <p:ext uri="{BB962C8B-B14F-4D97-AF65-F5344CB8AC3E}">
        <p14:creationId xmlns:p14="http://schemas.microsoft.com/office/powerpoint/2010/main" val="240273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419A4-A06A-43CC-15C5-AC5F8A2D820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6577929-B544-C02F-154B-7D37DA700C98}"/>
              </a:ext>
            </a:extLst>
          </p:cNvPr>
          <p:cNvSpPr>
            <a:spLocks noGrp="1"/>
          </p:cNvSpPr>
          <p:nvPr>
            <p:ph type="title"/>
          </p:nvPr>
        </p:nvSpPr>
        <p:spPr>
          <a:xfrm>
            <a:off x="828675" y="306814"/>
            <a:ext cx="11256962" cy="1404328"/>
          </a:xfrm>
        </p:spPr>
        <p:txBody>
          <a:bodyPr/>
          <a:lstStyle/>
          <a:p>
            <a:r>
              <a:rPr lang="de-DE" sz="3600" dirty="0"/>
              <a:t>Erasmus: Teilnahmebedingungen</a:t>
            </a:r>
          </a:p>
        </p:txBody>
      </p:sp>
      <p:sp>
        <p:nvSpPr>
          <p:cNvPr id="3" name="Inhaltsplatzhalter 2">
            <a:extLst>
              <a:ext uri="{FF2B5EF4-FFF2-40B4-BE49-F238E27FC236}">
                <a16:creationId xmlns:a16="http://schemas.microsoft.com/office/drawing/2014/main" id="{2100EEE7-3408-1206-18DB-986E4049FA9D}"/>
              </a:ext>
            </a:extLst>
          </p:cNvPr>
          <p:cNvSpPr>
            <a:spLocks noGrp="1"/>
          </p:cNvSpPr>
          <p:nvPr>
            <p:ph idx="1"/>
          </p:nvPr>
        </p:nvSpPr>
        <p:spPr>
          <a:xfrm>
            <a:off x="828675" y="1246910"/>
            <a:ext cx="10347983" cy="5943600"/>
          </a:xfrm>
        </p:spPr>
        <p:txBody>
          <a:bodyPr>
            <a:normAutofit/>
          </a:bodyPr>
          <a:lstStyle/>
          <a:p>
            <a:pPr marL="355600" indent="-355600">
              <a:lnSpc>
                <a:spcPct val="90000"/>
              </a:lnSpc>
              <a:spcAft>
                <a:spcPct val="15000"/>
              </a:spcAft>
              <a:buFont typeface="Wingdings" pitchFamily="2" charset="2"/>
              <a:buChar char="§"/>
            </a:pPr>
            <a:r>
              <a:rPr lang="de-DE" sz="1800" dirty="0">
                <a:latin typeface="Arial" panose="020B0604020202020204" pitchFamily="34" charset="0"/>
                <a:cs typeface="Arial" panose="020B0604020202020204" pitchFamily="34" charset="0"/>
              </a:rPr>
              <a:t>Vollimmatrikulation an der FU (bei </a:t>
            </a:r>
            <a:r>
              <a:rPr lang="de-DE" sz="1800" dirty="0" err="1">
                <a:latin typeface="Arial" panose="020B0604020202020204" pitchFamily="34" charset="0"/>
                <a:cs typeface="Arial" panose="020B0604020202020204" pitchFamily="34" charset="0"/>
              </a:rPr>
              <a:t>Nicht-EU-Bürger:innen</a:t>
            </a:r>
            <a:r>
              <a:rPr lang="de-DE" sz="1800" dirty="0">
                <a:latin typeface="Arial" panose="020B0604020202020204" pitchFamily="34" charset="0"/>
                <a:cs typeface="Arial" panose="020B0604020202020204" pitchFamily="34" charset="0"/>
              </a:rPr>
              <a:t> ggf. Visa-Regelungen beachten)</a:t>
            </a:r>
          </a:p>
          <a:p>
            <a:pPr marL="355600" indent="-355600">
              <a:lnSpc>
                <a:spcPct val="120000"/>
              </a:lnSpc>
              <a:spcAft>
                <a:spcPct val="5000"/>
              </a:spcAft>
              <a:buClr>
                <a:srgbClr val="000000"/>
              </a:buClr>
              <a:buFont typeface="Wingdings" pitchFamily="2" charset="2"/>
              <a:buChar char="§"/>
            </a:pPr>
            <a:r>
              <a:rPr lang="de-DE" sz="1800" dirty="0">
                <a:solidFill>
                  <a:srgbClr val="000000"/>
                </a:solidFill>
              </a:rPr>
              <a:t>Einen Erasmus-Austauschplatz können FU-Studierende beantragen, wenn sie</a:t>
            </a:r>
          </a:p>
          <a:p>
            <a:pPr marL="355600" indent="-355600">
              <a:lnSpc>
                <a:spcPct val="120000"/>
              </a:lnSpc>
              <a:spcAft>
                <a:spcPct val="5000"/>
              </a:spcAft>
              <a:buClr>
                <a:srgbClr val="000000"/>
              </a:buClr>
              <a:buFont typeface="Wingdings" pitchFamily="2" charset="2"/>
              <a:buNone/>
            </a:pPr>
            <a:r>
              <a:rPr lang="de-DE" sz="1800" dirty="0">
                <a:solidFill>
                  <a:srgbClr val="000000"/>
                </a:solidFill>
              </a:rPr>
              <a:t>	– die Staatsbürgerschaft eines der Erasmus-Teilnehmerstaaten besitzen</a:t>
            </a:r>
          </a:p>
          <a:p>
            <a:pPr marL="355600" indent="-355600">
              <a:lnSpc>
                <a:spcPct val="120000"/>
              </a:lnSpc>
              <a:buClr>
                <a:srgbClr val="000000"/>
              </a:buClr>
              <a:buFont typeface="Wingdings" pitchFamily="2" charset="2"/>
              <a:buNone/>
            </a:pPr>
            <a:r>
              <a:rPr lang="de-DE" sz="1800" dirty="0">
                <a:solidFill>
                  <a:srgbClr val="000000"/>
                </a:solidFill>
              </a:rPr>
              <a:t>	– als Angehörige von Drittstaaten für einen Studiengang an der FU Berlin voll immatrikuliert sind.</a:t>
            </a:r>
            <a:endParaRPr lang="de-DE" sz="1800" dirty="0">
              <a:latin typeface="Arial" panose="020B0604020202020204" pitchFamily="34" charset="0"/>
              <a:cs typeface="Arial" panose="020B0604020202020204" pitchFamily="34" charset="0"/>
            </a:endParaRPr>
          </a:p>
          <a:p>
            <a:pPr marL="355600" indent="-355600">
              <a:lnSpc>
                <a:spcPct val="90000"/>
              </a:lnSpc>
              <a:spcAft>
                <a:spcPct val="15000"/>
              </a:spcAft>
              <a:buFont typeface="Wingdings" pitchFamily="2" charset="2"/>
              <a:buChar char="§"/>
            </a:pPr>
            <a:r>
              <a:rPr lang="de-DE" sz="1800" dirty="0">
                <a:latin typeface="Arial" panose="020B0604020202020204" pitchFamily="34" charset="0"/>
                <a:cs typeface="Arial" panose="020B0604020202020204" pitchFamily="34" charset="0"/>
              </a:rPr>
              <a:t>Erasmus-Auslandsstudium darf pro Studienzyklus bis zu 10 Monate in Anspruch genommen werden </a:t>
            </a:r>
          </a:p>
          <a:p>
            <a:pPr marL="355600" indent="-355600">
              <a:lnSpc>
                <a:spcPct val="90000"/>
              </a:lnSpc>
              <a:spcAft>
                <a:spcPct val="15000"/>
              </a:spcAft>
              <a:buFont typeface="Wingdings" pitchFamily="2" charset="2"/>
              <a:buChar char="§"/>
            </a:pPr>
            <a:r>
              <a:rPr lang="de-DE" sz="1800" dirty="0">
                <a:latin typeface="Arial" panose="020B0604020202020204" pitchFamily="34" charset="0"/>
                <a:cs typeface="Arial" panose="020B0604020202020204" pitchFamily="34" charset="0"/>
                <a:sym typeface="Wingdings" panose="05000000000000000000" pitchFamily="2" charset="2"/>
              </a:rPr>
              <a:t>sowohl im Bachelor als auch im Master ins Ausland möglich</a:t>
            </a:r>
          </a:p>
          <a:p>
            <a:pPr marL="342900" indent="-342900">
              <a:lnSpc>
                <a:spcPct val="90000"/>
              </a:lnSpc>
              <a:spcAft>
                <a:spcPct val="15000"/>
              </a:spcAft>
              <a:buFont typeface="Wingdings"/>
              <a:buChar char="à"/>
            </a:pPr>
            <a:r>
              <a:rPr lang="de-DE" sz="1800" dirty="0">
                <a:latin typeface="Arial" panose="020B0604020202020204" pitchFamily="34" charset="0"/>
                <a:cs typeface="Arial" panose="020B0604020202020204" pitchFamily="34" charset="0"/>
                <a:sym typeface="Wingdings" panose="05000000000000000000" pitchFamily="2" charset="2"/>
              </a:rPr>
              <a:t>ggf. sogar 2x im Bachelor</a:t>
            </a:r>
          </a:p>
          <a:p>
            <a:pPr marL="342900" indent="-342900">
              <a:lnSpc>
                <a:spcPct val="90000"/>
              </a:lnSpc>
              <a:spcAft>
                <a:spcPct val="15000"/>
              </a:spcAft>
              <a:buFont typeface="Wingdings"/>
              <a:buChar char="à"/>
            </a:pPr>
            <a:r>
              <a:rPr lang="de-DE" sz="1800" dirty="0">
                <a:latin typeface="Arial" panose="020B0604020202020204" pitchFamily="34" charset="0"/>
                <a:cs typeface="Arial" panose="020B0604020202020204" pitchFamily="34" charset="0"/>
                <a:sym typeface="Wingdings" panose="05000000000000000000" pitchFamily="2" charset="2"/>
              </a:rPr>
              <a:t>PuK: pro Standort 1 Semester</a:t>
            </a:r>
          </a:p>
          <a:p>
            <a:pPr marL="342900" indent="-342900">
              <a:lnSpc>
                <a:spcPct val="90000"/>
              </a:lnSpc>
              <a:spcAft>
                <a:spcPct val="15000"/>
              </a:spcAft>
              <a:buFont typeface="Wingdings" pitchFamily="2" charset="2"/>
              <a:buChar char="§"/>
            </a:pPr>
            <a:r>
              <a:rPr lang="de-DE" sz="1800" dirty="0">
                <a:latin typeface="Arial" panose="020B0604020202020204" pitchFamily="34" charset="0"/>
                <a:cs typeface="Arial" panose="020B0604020202020204" pitchFamily="34" charset="0"/>
              </a:rPr>
              <a:t>Zusätzlich zum Erasmus-Studium kann ein Erasmus-Auslands-Praktikum absolviert werden</a:t>
            </a:r>
          </a:p>
          <a:p>
            <a:pPr marL="342900" indent="-342900">
              <a:lnSpc>
                <a:spcPct val="90000"/>
              </a:lnSpc>
              <a:spcAft>
                <a:spcPct val="40000"/>
              </a:spcAft>
              <a:buFont typeface="Wingdings" panose="05000000000000000000" pitchFamily="2" charset="2"/>
              <a:buChar char="à"/>
            </a:pPr>
            <a:r>
              <a:rPr lang="de-DE" sz="1800" dirty="0">
                <a:latin typeface="Arial" panose="020B0604020202020204" pitchFamily="34" charset="0"/>
                <a:cs typeface="Arial" panose="020B0604020202020204" pitchFamily="34" charset="0"/>
                <a:sym typeface="Wingdings" panose="05000000000000000000" pitchFamily="2" charset="2"/>
              </a:rPr>
              <a:t>Informationen dazu beim Erasmus+ Praktikumsbüro: </a:t>
            </a:r>
            <a:r>
              <a:rPr lang="de-DE" sz="1800" dirty="0">
                <a:solidFill>
                  <a:schemeClr val="accent1">
                    <a:lumMod val="25000"/>
                  </a:schemeClr>
                </a:solidFill>
                <a:latin typeface="Arial" panose="020B0604020202020204" pitchFamily="34" charset="0"/>
                <a:cs typeface="Arial" panose="020B0604020202020204" pitchFamily="34" charset="0"/>
                <a:sym typeface="Wingdings" panose="05000000000000000000" pitchFamily="2" charset="2"/>
                <a:hlinkClick r:id="rId2">
                  <a:extLst>
                    <a:ext uri="{A12FA001-AC4F-418D-AE19-62706E023703}">
                      <ahyp:hlinkClr xmlns:ahyp="http://schemas.microsoft.com/office/drawing/2018/hyperlinkcolor" val="tx"/>
                    </a:ext>
                  </a:extLst>
                </a:hlinkClick>
              </a:rPr>
              <a:t>http://www.fu-berlin.de/studium/international/studium_ausland/erasmus_praktikum/</a:t>
            </a:r>
            <a:r>
              <a:rPr lang="de-DE" sz="1800" dirty="0">
                <a:solidFill>
                  <a:schemeClr val="accent1">
                    <a:lumMod val="25000"/>
                  </a:schemeClr>
                </a:solidFill>
                <a:latin typeface="Arial" panose="020B0604020202020204" pitchFamily="34" charset="0"/>
                <a:cs typeface="Arial" panose="020B0604020202020204" pitchFamily="34" charset="0"/>
                <a:sym typeface="Wingdings" panose="05000000000000000000" pitchFamily="2" charset="2"/>
              </a:rPr>
              <a:t> </a:t>
            </a:r>
          </a:p>
          <a:p>
            <a:endParaRPr lang="de-DE" sz="1800" dirty="0">
              <a:latin typeface="Arial" panose="020B0604020202020204" pitchFamily="34" charset="0"/>
              <a:cs typeface="Arial" panose="020B0604020202020204" pitchFamily="34" charset="0"/>
            </a:endParaRPr>
          </a:p>
          <a:p>
            <a:endParaRPr lang="de-DE" sz="18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20131AC2-CC4B-7AD1-66A8-D8108298AEBC}"/>
              </a:ext>
            </a:extLst>
          </p:cNvPr>
          <p:cNvSpPr>
            <a:spLocks noGrp="1"/>
          </p:cNvSpPr>
          <p:nvPr>
            <p:ph type="sldNum" sz="quarter" idx="12"/>
          </p:nvPr>
        </p:nvSpPr>
        <p:spPr/>
        <p:txBody>
          <a:bodyPr/>
          <a:lstStyle/>
          <a:p>
            <a:fld id="{56F622B2-DCC2-4363-AA1C-8797E3A5E5C2}" type="slidenum">
              <a:rPr lang="de-DE" noProof="0" smtClean="0"/>
              <a:t>4</a:t>
            </a:fld>
            <a:endParaRPr lang="de-DE" noProof="0" dirty="0"/>
          </a:p>
        </p:txBody>
      </p:sp>
    </p:spTree>
    <p:extLst>
      <p:ext uri="{BB962C8B-B14F-4D97-AF65-F5344CB8AC3E}">
        <p14:creationId xmlns:p14="http://schemas.microsoft.com/office/powerpoint/2010/main" val="3789710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A137-75AA-8AEE-A0F0-7544F767E1F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571C96-B616-3EB1-C23C-A4BE6361BDCE}"/>
              </a:ext>
            </a:extLst>
          </p:cNvPr>
          <p:cNvSpPr>
            <a:spLocks noGrp="1"/>
          </p:cNvSpPr>
          <p:nvPr>
            <p:ph type="title"/>
          </p:nvPr>
        </p:nvSpPr>
        <p:spPr>
          <a:xfrm>
            <a:off x="828675" y="306814"/>
            <a:ext cx="11256962" cy="1404328"/>
          </a:xfrm>
        </p:spPr>
        <p:txBody>
          <a:bodyPr/>
          <a:lstStyle/>
          <a:p>
            <a:r>
              <a:rPr lang="de-DE" sz="3600" dirty="0"/>
              <a:t>Erasmus: Anforderungen an Studienleistungen</a:t>
            </a:r>
          </a:p>
        </p:txBody>
      </p:sp>
      <p:sp>
        <p:nvSpPr>
          <p:cNvPr id="3" name="Inhaltsplatzhalter 2">
            <a:extLst>
              <a:ext uri="{FF2B5EF4-FFF2-40B4-BE49-F238E27FC236}">
                <a16:creationId xmlns:a16="http://schemas.microsoft.com/office/drawing/2014/main" id="{B3E01147-71D2-0DB3-9CC7-5F925F4879C2}"/>
              </a:ext>
            </a:extLst>
          </p:cNvPr>
          <p:cNvSpPr>
            <a:spLocks noGrp="1"/>
          </p:cNvSpPr>
          <p:nvPr>
            <p:ph idx="1"/>
          </p:nvPr>
        </p:nvSpPr>
        <p:spPr>
          <a:xfrm>
            <a:off x="828675" y="1228723"/>
            <a:ext cx="10347983" cy="5151008"/>
          </a:xfrm>
        </p:spPr>
        <p:txBody>
          <a:bodyPr>
            <a:noAutofit/>
          </a:bodyPr>
          <a:lstStyle/>
          <a:p>
            <a:pPr marL="355600" indent="-355600">
              <a:lnSpc>
                <a:spcPct val="90000"/>
              </a:lnSpc>
              <a:spcAft>
                <a:spcPct val="15000"/>
              </a:spcAft>
              <a:buFont typeface="Wingdings" pitchFamily="2" charset="2"/>
              <a:buChar char="§"/>
            </a:pPr>
            <a:r>
              <a:rPr lang="de-DE" sz="2100" dirty="0">
                <a:latin typeface="Arial" panose="020B0604020202020204" pitchFamily="34" charset="0"/>
                <a:cs typeface="Arial" panose="020B0604020202020204" pitchFamily="34" charset="0"/>
              </a:rPr>
              <a:t>Beginn Erasmus-Studium frühestens im 3. Fachsemester           </a:t>
            </a:r>
          </a:p>
          <a:p>
            <a:pPr>
              <a:lnSpc>
                <a:spcPct val="90000"/>
              </a:lnSpc>
              <a:spcAft>
                <a:spcPct val="15000"/>
              </a:spcAft>
            </a:pPr>
            <a:r>
              <a:rPr lang="de-DE" sz="2100" dirty="0">
                <a:latin typeface="Arial" panose="020B0604020202020204" pitchFamily="34" charset="0"/>
                <a:cs typeface="Arial" panose="020B0604020202020204" pitchFamily="34" charset="0"/>
              </a:rPr>
              <a:t>       (Empfehlung für BA: 5. FS oder 6. FS, ggf. 4;  für MA: 3. oder 4. FS)</a:t>
            </a:r>
          </a:p>
          <a:p>
            <a:pPr marL="285750" indent="-285750">
              <a:lnSpc>
                <a:spcPct val="90000"/>
              </a:lnSpc>
              <a:spcAft>
                <a:spcPct val="15000"/>
              </a:spcAft>
              <a:buFont typeface="Wingdings" panose="05000000000000000000" pitchFamily="2" charset="2"/>
              <a:buChar char="à"/>
            </a:pPr>
            <a:r>
              <a:rPr lang="de-DE" sz="2100" dirty="0">
                <a:latin typeface="Arial" panose="020B0604020202020204" pitchFamily="34" charset="0"/>
                <a:cs typeface="Arial" panose="020B0604020202020204" pitchFamily="34" charset="0"/>
                <a:sym typeface="Wingdings" panose="05000000000000000000" pitchFamily="2" charset="2"/>
              </a:rPr>
              <a:t>Möglichst im Wintersemester gehen (für </a:t>
            </a:r>
            <a:r>
              <a:rPr lang="de-DE" sz="2100" dirty="0" err="1">
                <a:latin typeface="Arial" panose="020B0604020202020204" pitchFamily="34" charset="0"/>
                <a:cs typeface="Arial" panose="020B0604020202020204" pitchFamily="34" charset="0"/>
                <a:sym typeface="Wingdings" panose="05000000000000000000" pitchFamily="2" charset="2"/>
              </a:rPr>
              <a:t>SoSe</a:t>
            </a:r>
            <a:r>
              <a:rPr lang="de-DE" sz="2100" dirty="0">
                <a:latin typeface="Arial" panose="020B0604020202020204" pitchFamily="34" charset="0"/>
                <a:cs typeface="Arial" panose="020B0604020202020204" pitchFamily="34" charset="0"/>
                <a:sym typeface="Wingdings" panose="05000000000000000000" pitchFamily="2" charset="2"/>
              </a:rPr>
              <a:t> Überschneidungszeiten beachten!)</a:t>
            </a:r>
            <a:endParaRPr lang="de-DE" sz="2100" dirty="0">
              <a:latin typeface="Arial" panose="020B0604020202020204" pitchFamily="34" charset="0"/>
              <a:cs typeface="Arial" panose="020B0604020202020204" pitchFamily="34" charset="0"/>
            </a:endParaRPr>
          </a:p>
          <a:p>
            <a:pPr>
              <a:spcAft>
                <a:spcPct val="20000"/>
              </a:spcAft>
            </a:pPr>
            <a:r>
              <a:rPr lang="de-DE" sz="2100" b="1" dirty="0">
                <a:latin typeface="Arial" panose="020B0604020202020204" pitchFamily="34" charset="0"/>
                <a:cs typeface="Arial" panose="020B0604020202020204" pitchFamily="34" charset="0"/>
              </a:rPr>
              <a:t>Bachelor (PO 2013, PO 2024): </a:t>
            </a:r>
          </a:p>
          <a:p>
            <a:pPr marL="355600" indent="-355600">
              <a:spcAft>
                <a:spcPct val="20000"/>
              </a:spcAft>
              <a:buFont typeface="Wingdings" pitchFamily="2" charset="2"/>
              <a:buChar char="§"/>
            </a:pPr>
            <a:r>
              <a:rPr lang="de-DE" sz="2100" dirty="0">
                <a:latin typeface="Arial" panose="020B0604020202020204" pitchFamily="34" charset="0"/>
                <a:cs typeface="Arial" panose="020B0604020202020204" pitchFamily="34" charset="0"/>
              </a:rPr>
              <a:t>4. FS:  Medienwirkung bzw. Journalismusforschung / Organisationskommunikation </a:t>
            </a:r>
          </a:p>
          <a:p>
            <a:pPr marL="355600" indent="-355600">
              <a:spcAft>
                <a:spcPct val="20000"/>
              </a:spcAft>
              <a:buFont typeface="Wingdings" pitchFamily="2" charset="2"/>
              <a:buChar char="§"/>
            </a:pPr>
            <a:r>
              <a:rPr lang="de-DE" sz="2100" dirty="0">
                <a:latin typeface="Arial" panose="020B0604020202020204" pitchFamily="34" charset="0"/>
                <a:cs typeface="Arial" panose="020B0604020202020204" pitchFamily="34" charset="0"/>
              </a:rPr>
              <a:t>5. FS:  Medienpraxis bzw. Perspektiven öffentlicher Kommunikation </a:t>
            </a:r>
          </a:p>
          <a:p>
            <a:pPr marL="355600" indent="-355600">
              <a:spcAft>
                <a:spcPct val="20000"/>
              </a:spcAft>
              <a:buFont typeface="Wingdings" pitchFamily="2" charset="2"/>
              <a:buChar char="§"/>
            </a:pPr>
            <a:r>
              <a:rPr lang="de-DE" sz="2100" dirty="0">
                <a:latin typeface="Arial" panose="020B0604020202020204" pitchFamily="34" charset="0"/>
                <a:cs typeface="Arial" panose="020B0604020202020204" pitchFamily="34" charset="0"/>
              </a:rPr>
              <a:t>6. FS:  Bachelorarbeit (mit begleitendem Kolloquium)</a:t>
            </a:r>
          </a:p>
          <a:p>
            <a:pPr>
              <a:spcAft>
                <a:spcPct val="20000"/>
              </a:spcAft>
            </a:pPr>
            <a:r>
              <a:rPr lang="de-DE" sz="2100" b="1" dirty="0">
                <a:latin typeface="Arial" panose="020B0604020202020204" pitchFamily="34" charset="0"/>
                <a:cs typeface="Arial" panose="020B0604020202020204" pitchFamily="34" charset="0"/>
              </a:rPr>
              <a:t>Master (PO 2017): </a:t>
            </a:r>
          </a:p>
          <a:p>
            <a:pPr marL="355600" indent="-355600">
              <a:spcAft>
                <a:spcPct val="20000"/>
              </a:spcAft>
              <a:buFont typeface="Wingdings" pitchFamily="2" charset="2"/>
              <a:buChar char="§"/>
            </a:pPr>
            <a:r>
              <a:rPr lang="de-DE" sz="2100" dirty="0">
                <a:latin typeface="Arial" panose="020B0604020202020204" pitchFamily="34" charset="0"/>
                <a:cs typeface="Arial" panose="020B0604020202020204" pitchFamily="34" charset="0"/>
              </a:rPr>
              <a:t>3. FS: „Strategische Komm“ bzw. „Internationale /vergleichende Kommunikation“ bzw. Tauschmodul PoWi ODER „</a:t>
            </a:r>
            <a:r>
              <a:rPr lang="de-DE" sz="2100" dirty="0" err="1">
                <a:latin typeface="Arial" panose="020B0604020202020204" pitchFamily="34" charset="0"/>
                <a:cs typeface="Arial" panose="020B0604020202020204" pitchFamily="34" charset="0"/>
              </a:rPr>
              <a:t>Orgakomm</a:t>
            </a:r>
            <a:r>
              <a:rPr lang="de-DE" sz="2100" dirty="0">
                <a:latin typeface="Arial" panose="020B0604020202020204" pitchFamily="34" charset="0"/>
                <a:cs typeface="Arial" panose="020B0604020202020204" pitchFamily="34" charset="0"/>
              </a:rPr>
              <a:t>/PR“ bzw. „Aktuelle Herausforderungen“</a:t>
            </a:r>
          </a:p>
          <a:p>
            <a:pPr marL="355600" indent="-355600">
              <a:spcAft>
                <a:spcPct val="20000"/>
              </a:spcAft>
              <a:buFont typeface="Wingdings" pitchFamily="2" charset="2"/>
              <a:buChar char="§"/>
            </a:pPr>
            <a:r>
              <a:rPr lang="de-DE" sz="2100" dirty="0">
                <a:latin typeface="Arial" panose="020B0604020202020204" pitchFamily="34" charset="0"/>
                <a:cs typeface="Arial" panose="020B0604020202020204" pitchFamily="34" charset="0"/>
              </a:rPr>
              <a:t>4. FS: Masterarbeit (+begleitendes Forschungskolloquium)</a:t>
            </a:r>
          </a:p>
          <a:p>
            <a:endParaRPr lang="de-DE" sz="2100" dirty="0">
              <a:latin typeface="Arial" panose="020B0604020202020204" pitchFamily="34" charset="0"/>
              <a:cs typeface="Arial" panose="020B0604020202020204" pitchFamily="34" charset="0"/>
            </a:endParaRPr>
          </a:p>
          <a:p>
            <a:endParaRPr lang="de-DE" sz="21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028DE13E-7C22-0113-6A55-6E662A610175}"/>
              </a:ext>
            </a:extLst>
          </p:cNvPr>
          <p:cNvSpPr>
            <a:spLocks noGrp="1"/>
          </p:cNvSpPr>
          <p:nvPr>
            <p:ph type="sldNum" sz="quarter" idx="12"/>
          </p:nvPr>
        </p:nvSpPr>
        <p:spPr/>
        <p:txBody>
          <a:bodyPr/>
          <a:lstStyle/>
          <a:p>
            <a:fld id="{56F622B2-DCC2-4363-AA1C-8797E3A5E5C2}" type="slidenum">
              <a:rPr lang="de-DE" noProof="0" smtClean="0"/>
              <a:t>5</a:t>
            </a:fld>
            <a:endParaRPr lang="de-DE" noProof="0" dirty="0"/>
          </a:p>
        </p:txBody>
      </p:sp>
    </p:spTree>
    <p:extLst>
      <p:ext uri="{BB962C8B-B14F-4D97-AF65-F5344CB8AC3E}">
        <p14:creationId xmlns:p14="http://schemas.microsoft.com/office/powerpoint/2010/main" val="3569872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FA81A96-C223-F920-AAE6-636A0376201B}"/>
              </a:ext>
            </a:extLst>
          </p:cNvPr>
          <p:cNvSpPr>
            <a:spLocks noGrp="1" noRot="1" noMove="1" noResize="1" noEditPoints="1" noAdjustHandles="1" noChangeArrowheads="1" noChangeShapeType="1"/>
          </p:cNvSpPr>
          <p:nvPr>
            <p:ph type="sldNum" sz="quarter" idx="12"/>
          </p:nvPr>
        </p:nvSpPr>
        <p:spPr/>
        <p:txBody>
          <a:bodyPr/>
          <a:lstStyle/>
          <a:p>
            <a:fld id="{56F622B2-DCC2-4363-AA1C-8797E3A5E5C2}" type="slidenum">
              <a:rPr lang="de-DE" smtClean="0"/>
              <a:pPr/>
              <a:t>6</a:t>
            </a:fld>
            <a:endParaRPr lang="de-DE" dirty="0"/>
          </a:p>
        </p:txBody>
      </p:sp>
      <p:sp>
        <p:nvSpPr>
          <p:cNvPr id="2" name="Textfeld 1">
            <a:extLst>
              <a:ext uri="{FF2B5EF4-FFF2-40B4-BE49-F238E27FC236}">
                <a16:creationId xmlns:a16="http://schemas.microsoft.com/office/drawing/2014/main" id="{E93E3874-3A1B-7060-2374-4C0E0DCFC7D7}"/>
              </a:ext>
            </a:extLst>
          </p:cNvPr>
          <p:cNvSpPr txBox="1"/>
          <p:nvPr/>
        </p:nvSpPr>
        <p:spPr>
          <a:xfrm>
            <a:off x="11808823" y="5969726"/>
            <a:ext cx="0" cy="0"/>
          </a:xfrm>
          <a:prstGeom prst="rect">
            <a:avLst/>
          </a:prstGeom>
          <a:noFill/>
        </p:spPr>
        <p:txBody>
          <a:bodyPr wrap="none" lIns="0" tIns="0" rIns="0" bIns="0" rtlCol="0">
            <a:normAutofit fontScale="25000" lnSpcReduction="20000"/>
          </a:bodyPr>
          <a:lstStyle/>
          <a:p>
            <a:pPr algn="l"/>
            <a:endParaRPr lang="de-DE" sz="2000" dirty="0" err="1"/>
          </a:p>
        </p:txBody>
      </p:sp>
      <p:sp>
        <p:nvSpPr>
          <p:cNvPr id="12" name="Rectangle 3">
            <a:extLst>
              <a:ext uri="{FF2B5EF4-FFF2-40B4-BE49-F238E27FC236}">
                <a16:creationId xmlns:a16="http://schemas.microsoft.com/office/drawing/2014/main" id="{A54633B8-0046-994F-15EA-CA0E95F9EA57}"/>
              </a:ext>
            </a:extLst>
          </p:cNvPr>
          <p:cNvSpPr txBox="1">
            <a:spLocks noChangeArrowheads="1"/>
          </p:cNvSpPr>
          <p:nvPr/>
        </p:nvSpPr>
        <p:spPr>
          <a:xfrm>
            <a:off x="748754" y="978677"/>
            <a:ext cx="11351097" cy="5165725"/>
          </a:xfrm>
          <a:prstGeom prst="rect">
            <a:avLst/>
          </a:prstGeom>
        </p:spPr>
        <p:txBody>
          <a:bodyPr vert="horz" lIns="0" tIns="0" rIns="0" bIns="0" rtlCol="0">
            <a:normAutofit/>
          </a:bodyPr>
          <a:lstStyle>
            <a:lvl1pPr marL="0" indent="0" algn="l" defTabSz="914400" rtl="0" eaLnBrk="1" latinLnBrk="0" hangingPunct="1">
              <a:lnSpc>
                <a:spcPct val="100000"/>
              </a:lnSpc>
              <a:spcBef>
                <a:spcPts val="500"/>
              </a:spcBef>
              <a:buFontTx/>
              <a:buNone/>
              <a:defRPr sz="2000" kern="1200">
                <a:solidFill>
                  <a:schemeClr val="tx1"/>
                </a:solidFill>
                <a:latin typeface="+mn-lt"/>
                <a:ea typeface="+mn-ea"/>
                <a:cs typeface="+mn-cs"/>
              </a:defRPr>
            </a:lvl1pPr>
            <a:lvl2pPr marL="230400" indent="-2304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460800" indent="-2304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6912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9216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200" b="1" dirty="0">
                <a:latin typeface="Arial" panose="020B0604020202020204" pitchFamily="34" charset="0"/>
                <a:cs typeface="Arial" panose="020B0604020202020204" pitchFamily="34" charset="0"/>
              </a:rPr>
              <a:t>...für Studierende des Instituts für Publizistik- und Kommunikationswissenschaft</a:t>
            </a:r>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a:p>
            <a:pPr>
              <a:spcAft>
                <a:spcPts val="1200"/>
              </a:spcAft>
            </a:pPr>
            <a:r>
              <a:rPr lang="de-DE" sz="2200" dirty="0">
                <a:latin typeface="Arial" panose="020B0604020202020204" pitchFamily="34" charset="0"/>
                <a:cs typeface="Arial" panose="020B0604020202020204" pitchFamily="34" charset="0"/>
              </a:rPr>
              <a:t>Für das Wintersemester 2026/2027 + Sommersemester 2027:</a:t>
            </a:r>
          </a:p>
          <a:p>
            <a:r>
              <a:rPr lang="de-DE" sz="2200" dirty="0">
                <a:latin typeface="Arial" panose="020B0604020202020204" pitchFamily="34" charset="0"/>
                <a:cs typeface="Arial" panose="020B0604020202020204" pitchFamily="34" charset="0"/>
              </a:rPr>
              <a:t>bis</a:t>
            </a:r>
            <a:r>
              <a:rPr lang="de-DE" sz="2200" b="1" dirty="0">
                <a:latin typeface="Arial" panose="020B0604020202020204" pitchFamily="34" charset="0"/>
                <a:cs typeface="Arial" panose="020B0604020202020204" pitchFamily="34" charset="0"/>
              </a:rPr>
              <a:t> spätestens 31. Januar 2026</a:t>
            </a:r>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a:p>
            <a:pPr>
              <a:spcAft>
                <a:spcPts val="1200"/>
              </a:spcAft>
            </a:pPr>
            <a:endParaRPr lang="de-DE" sz="2200" dirty="0">
              <a:latin typeface="Arial" panose="020B0604020202020204" pitchFamily="34" charset="0"/>
              <a:cs typeface="Arial" panose="020B0604020202020204" pitchFamily="34" charset="0"/>
            </a:endParaRPr>
          </a:p>
          <a:p>
            <a:pPr>
              <a:spcAft>
                <a:spcPts val="1200"/>
              </a:spcAft>
            </a:pPr>
            <a:r>
              <a:rPr lang="de-DE" sz="2200" dirty="0">
                <a:latin typeface="Arial" panose="020B0604020202020204" pitchFamily="34" charset="0"/>
                <a:cs typeface="Arial" panose="020B0604020202020204" pitchFamily="34" charset="0"/>
              </a:rPr>
              <a:t>Für noch freie Plätze des Sommersemesters 2027:</a:t>
            </a:r>
          </a:p>
          <a:p>
            <a:r>
              <a:rPr lang="de-DE" sz="2200" dirty="0">
                <a:latin typeface="Arial" panose="020B0604020202020204" pitchFamily="34" charset="0"/>
                <a:cs typeface="Arial" panose="020B0604020202020204" pitchFamily="34" charset="0"/>
              </a:rPr>
              <a:t>Zwischen 1. bis</a:t>
            </a:r>
            <a:r>
              <a:rPr lang="de-DE" sz="2200" b="1" dirty="0">
                <a:latin typeface="Arial" panose="020B0604020202020204" pitchFamily="34" charset="0"/>
                <a:cs typeface="Arial" panose="020B0604020202020204" pitchFamily="34" charset="0"/>
              </a:rPr>
              <a:t> spätestens 15. Mai 2026</a:t>
            </a:r>
            <a:endParaRPr lang="de-DE" sz="2200" b="1" u="sng" dirty="0">
              <a:latin typeface="Arial" panose="020B0604020202020204" pitchFamily="34" charset="0"/>
              <a:cs typeface="Arial" panose="020B0604020202020204" pitchFamily="34" charset="0"/>
            </a:endParaRPr>
          </a:p>
          <a:p>
            <a:endParaRPr lang="de-DE" sz="2200" dirty="0">
              <a:solidFill>
                <a:srgbClr val="000000"/>
              </a:solidFill>
              <a:latin typeface="Arial" panose="020B0604020202020204" pitchFamily="34" charset="0"/>
              <a:cs typeface="Arial" panose="020B0604020202020204" pitchFamily="34" charset="0"/>
            </a:endParaRPr>
          </a:p>
        </p:txBody>
      </p:sp>
      <p:pic>
        <p:nvPicPr>
          <p:cNvPr id="13" name="Picture 5">
            <a:extLst>
              <a:ext uri="{FF2B5EF4-FFF2-40B4-BE49-F238E27FC236}">
                <a16:creationId xmlns:a16="http://schemas.microsoft.com/office/drawing/2014/main" id="{D8DE9E31-12C9-AAC1-1FF9-8B192AC718E5}"/>
              </a:ext>
            </a:extLst>
          </p:cNvPr>
          <p:cNvPicPr>
            <a:picLocks noChangeAspect="1" noChangeArrowheads="1"/>
          </p:cNvPicPr>
          <p:nvPr/>
        </p:nvPicPr>
        <p:blipFill>
          <a:blip r:embed="rId2"/>
          <a:srcRect/>
          <a:stretch>
            <a:fillRect/>
          </a:stretch>
        </p:blipFill>
        <p:spPr bwMode="auto">
          <a:xfrm>
            <a:off x="7595531" y="3399015"/>
            <a:ext cx="3847715" cy="1523054"/>
          </a:xfrm>
          <a:prstGeom prst="rect">
            <a:avLst/>
          </a:prstGeom>
          <a:noFill/>
          <a:ln w="9525">
            <a:noFill/>
            <a:miter lim="800000"/>
            <a:headEnd/>
            <a:tailEnd/>
          </a:ln>
          <a:effectLst/>
        </p:spPr>
      </p:pic>
      <p:sp>
        <p:nvSpPr>
          <p:cNvPr id="5" name="Titel 4">
            <a:extLst>
              <a:ext uri="{FF2B5EF4-FFF2-40B4-BE49-F238E27FC236}">
                <a16:creationId xmlns:a16="http://schemas.microsoft.com/office/drawing/2014/main" id="{984AF74C-A377-389C-0C0A-685A15D4824F}"/>
              </a:ext>
            </a:extLst>
          </p:cNvPr>
          <p:cNvSpPr>
            <a:spLocks noGrp="1"/>
          </p:cNvSpPr>
          <p:nvPr>
            <p:ph type="title"/>
          </p:nvPr>
        </p:nvSpPr>
        <p:spPr>
          <a:xfrm>
            <a:off x="748754" y="276513"/>
            <a:ext cx="11256962" cy="1404328"/>
          </a:xfrm>
        </p:spPr>
        <p:txBody>
          <a:bodyPr/>
          <a:lstStyle/>
          <a:p>
            <a:r>
              <a:rPr lang="de-DE" sz="3600" dirty="0"/>
              <a:t>Erasmus: Bewerbungsfristen</a:t>
            </a:r>
          </a:p>
        </p:txBody>
      </p:sp>
      <p:sp>
        <p:nvSpPr>
          <p:cNvPr id="3" name="Textfeld 2">
            <a:extLst>
              <a:ext uri="{FF2B5EF4-FFF2-40B4-BE49-F238E27FC236}">
                <a16:creationId xmlns:a16="http://schemas.microsoft.com/office/drawing/2014/main" id="{A1CE8514-6187-38C3-74CC-8ECBE66DA5CF}"/>
              </a:ext>
            </a:extLst>
          </p:cNvPr>
          <p:cNvSpPr txBox="1"/>
          <p:nvPr/>
        </p:nvSpPr>
        <p:spPr>
          <a:xfrm>
            <a:off x="9224682" y="5862918"/>
            <a:ext cx="0" cy="0"/>
          </a:xfrm>
          <a:prstGeom prst="rect">
            <a:avLst/>
          </a:prstGeom>
          <a:noFill/>
        </p:spPr>
        <p:txBody>
          <a:bodyPr wrap="none" lIns="0" tIns="0" rIns="0" bIns="0" rtlCol="0">
            <a:normAutofit fontScale="25000" lnSpcReduction="20000"/>
          </a:bodyPr>
          <a:lstStyle/>
          <a:p>
            <a:pPr algn="l"/>
            <a:endParaRPr lang="de-DE" sz="2000" dirty="0" err="1"/>
          </a:p>
        </p:txBody>
      </p:sp>
      <p:cxnSp>
        <p:nvCxnSpPr>
          <p:cNvPr id="4" name="Gerade Verbindung 2">
            <a:extLst>
              <a:ext uri="{FF2B5EF4-FFF2-40B4-BE49-F238E27FC236}">
                <a16:creationId xmlns:a16="http://schemas.microsoft.com/office/drawing/2014/main" id="{FBAA258A-A3BB-9DCE-B6D1-EE326D510764}"/>
              </a:ext>
            </a:extLst>
          </p:cNvPr>
          <p:cNvCxnSpPr>
            <a:cxnSpLocks/>
          </p:cNvCxnSpPr>
          <p:nvPr/>
        </p:nvCxnSpPr>
        <p:spPr bwMode="auto">
          <a:xfrm>
            <a:off x="748754" y="3455670"/>
            <a:ext cx="6617246"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174805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358A5-2834-A113-8489-D03292DA0F7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4A515B-926B-454F-7E8B-DB83F8355A6A}"/>
              </a:ext>
            </a:extLst>
          </p:cNvPr>
          <p:cNvSpPr>
            <a:spLocks noGrp="1"/>
          </p:cNvSpPr>
          <p:nvPr>
            <p:ph type="title"/>
          </p:nvPr>
        </p:nvSpPr>
        <p:spPr>
          <a:xfrm>
            <a:off x="756422" y="312688"/>
            <a:ext cx="11256962" cy="1404328"/>
          </a:xfrm>
        </p:spPr>
        <p:txBody>
          <a:bodyPr/>
          <a:lstStyle/>
          <a:p>
            <a:r>
              <a:rPr lang="de-DE" sz="3600" dirty="0"/>
              <a:t>Erasmus: Bewerbungsunterlagen</a:t>
            </a:r>
          </a:p>
        </p:txBody>
      </p:sp>
      <p:sp>
        <p:nvSpPr>
          <p:cNvPr id="3" name="Inhaltsplatzhalter 2">
            <a:extLst>
              <a:ext uri="{FF2B5EF4-FFF2-40B4-BE49-F238E27FC236}">
                <a16:creationId xmlns:a16="http://schemas.microsoft.com/office/drawing/2014/main" id="{34B8BFA5-56BF-A048-F595-C7D527EA679E}"/>
              </a:ext>
            </a:extLst>
          </p:cNvPr>
          <p:cNvSpPr>
            <a:spLocks noGrp="1"/>
          </p:cNvSpPr>
          <p:nvPr>
            <p:ph idx="1"/>
          </p:nvPr>
        </p:nvSpPr>
        <p:spPr>
          <a:xfrm>
            <a:off x="726258" y="1100581"/>
            <a:ext cx="10709320" cy="4742567"/>
          </a:xfrm>
        </p:spPr>
        <p:txBody>
          <a:bodyPr>
            <a:normAutofit/>
          </a:bodyPr>
          <a:lstStyle/>
          <a:p>
            <a:pPr marL="342900" indent="-342900">
              <a:buFont typeface="Wingdings" panose="05000000000000000000" pitchFamily="2" charset="2"/>
              <a:buChar char="§"/>
            </a:pPr>
            <a:r>
              <a:rPr lang="de-DE" sz="2200" dirty="0">
                <a:latin typeface="Arial" panose="020B0604020202020204" pitchFamily="34" charset="0"/>
                <a:cs typeface="Arial" panose="020B0604020202020204" pitchFamily="34" charset="0"/>
              </a:rPr>
              <a:t>Online-Bewerbung über </a:t>
            </a:r>
            <a:r>
              <a:rPr lang="de-DE" sz="2200" dirty="0" err="1">
                <a:latin typeface="Arial" panose="020B0604020202020204" pitchFamily="34" charset="0"/>
                <a:cs typeface="Arial" panose="020B0604020202020204" pitchFamily="34" charset="0"/>
              </a:rPr>
              <a:t>MoveOn</a:t>
            </a:r>
            <a:r>
              <a:rPr lang="de-DE" sz="2200" dirty="0">
                <a:latin typeface="Arial" panose="020B0604020202020204" pitchFamily="34" charset="0"/>
                <a:cs typeface="Arial" panose="020B0604020202020204" pitchFamily="34" charset="0"/>
              </a:rPr>
              <a:t> </a:t>
            </a:r>
          </a:p>
          <a:p>
            <a:r>
              <a:rPr lang="de-DE" sz="2200" dirty="0">
                <a:latin typeface="Arial" panose="020B0604020202020204" pitchFamily="34" charset="0"/>
                <a:cs typeface="Arial" panose="020B0604020202020204" pitchFamily="34" charset="0"/>
                <a:hlinkClick r:id="rId3"/>
              </a:rPr>
              <a:t>https://fuberlin.moveon4.de/form/6731045d21961d932402ede4/deu</a:t>
            </a:r>
            <a:endParaRPr lang="de-DE" sz="2200" dirty="0">
              <a:latin typeface="Arial" panose="020B0604020202020204" pitchFamily="34" charset="0"/>
              <a:cs typeface="Arial" panose="020B0604020202020204" pitchFamily="34" charset="0"/>
            </a:endParaRPr>
          </a:p>
          <a:p>
            <a:r>
              <a:rPr lang="de-DE" sz="2200" dirty="0">
                <a:latin typeface="Arial" panose="020B0604020202020204" pitchFamily="34" charset="0"/>
                <a:cs typeface="Arial" panose="020B0604020202020204" pitchFamily="34" charset="0"/>
                <a:sym typeface="Wingdings" pitchFamily="2" charset="2"/>
              </a:rPr>
              <a:t> absenden! und als </a:t>
            </a:r>
            <a:r>
              <a:rPr lang="de-DE" sz="2200" dirty="0" err="1">
                <a:latin typeface="Arial" panose="020B0604020202020204" pitchFamily="34" charset="0"/>
                <a:cs typeface="Arial" panose="020B0604020202020204" pitchFamily="34" charset="0"/>
                <a:sym typeface="Wingdings" pitchFamily="2" charset="2"/>
              </a:rPr>
              <a:t>pdf</a:t>
            </a:r>
            <a:r>
              <a:rPr lang="de-DE" sz="2200" dirty="0">
                <a:latin typeface="Arial" panose="020B0604020202020204" pitchFamily="34" charset="0"/>
                <a:cs typeface="Arial" panose="020B0604020202020204" pitchFamily="34" charset="0"/>
                <a:sym typeface="Wingdings" pitchFamily="2" charset="2"/>
              </a:rPr>
              <a:t>-Dokument einreichen</a:t>
            </a:r>
          </a:p>
          <a:p>
            <a:pPr marL="355600" indent="-355600">
              <a:spcAft>
                <a:spcPct val="20000"/>
              </a:spcAft>
              <a:buFont typeface="Wingdings" pitchFamily="2" charset="2"/>
              <a:buChar char="§"/>
            </a:pPr>
            <a:r>
              <a:rPr lang="de-DE" sz="2200" dirty="0">
                <a:latin typeface="Arial" panose="020B0604020202020204" pitchFamily="34" charset="0"/>
                <a:cs typeface="Arial" panose="020B0604020202020204" pitchFamily="34" charset="0"/>
              </a:rPr>
              <a:t>Tabellarischer Lebenslauf mit Bild</a:t>
            </a:r>
          </a:p>
          <a:p>
            <a:pPr marL="355600" indent="-355600">
              <a:buFont typeface="Wingdings" pitchFamily="2" charset="2"/>
              <a:buChar char="§"/>
            </a:pPr>
            <a:r>
              <a:rPr lang="de-DE" sz="2200" dirty="0">
                <a:latin typeface="Arial" panose="020B0604020202020204" pitchFamily="34" charset="0"/>
                <a:cs typeface="Arial" panose="020B0604020202020204" pitchFamily="34" charset="0"/>
              </a:rPr>
              <a:t>Immatrikulationsbescheinigung mit Angabe des Studiengangs</a:t>
            </a:r>
          </a:p>
          <a:p>
            <a:pPr marL="355600" indent="-355600">
              <a:buFont typeface="Wingdings" pitchFamily="2" charset="2"/>
              <a:buChar char="§"/>
            </a:pPr>
            <a:r>
              <a:rPr lang="de-DE" sz="2200" dirty="0">
                <a:latin typeface="Arial" panose="020B0604020202020204" pitchFamily="34" charset="0"/>
                <a:cs typeface="Arial" panose="020B0604020202020204" pitchFamily="34" charset="0"/>
              </a:rPr>
              <a:t>Übersicht über das bisherige Studium (Campus-Management)</a:t>
            </a:r>
          </a:p>
          <a:p>
            <a:pPr marL="355600" indent="-355600">
              <a:buFont typeface="Wingdings" pitchFamily="2" charset="2"/>
              <a:buChar char="§"/>
            </a:pPr>
            <a:r>
              <a:rPr lang="de-DE" sz="2200" dirty="0">
                <a:latin typeface="Arial" panose="020B0604020202020204" pitchFamily="34" charset="0"/>
                <a:cs typeface="Arial" panose="020B0604020202020204" pitchFamily="34" charset="0"/>
              </a:rPr>
              <a:t>Kopie des Abiturzeugnisses (bei Master: + BA-Zeugnis)</a:t>
            </a:r>
          </a:p>
          <a:p>
            <a:pPr marL="355600" indent="-355600">
              <a:buFont typeface="Wingdings" pitchFamily="2" charset="2"/>
              <a:buChar char="§"/>
            </a:pPr>
            <a:r>
              <a:rPr lang="de-DE" sz="2200" dirty="0">
                <a:latin typeface="Arial" panose="020B0604020202020204" pitchFamily="34" charset="0"/>
                <a:cs typeface="Arial" panose="020B0604020202020204" pitchFamily="34" charset="0"/>
              </a:rPr>
              <a:t>Sprachnachweis für die jeweilige Unterrichtssprache </a:t>
            </a:r>
          </a:p>
          <a:p>
            <a:pPr marL="355600" indent="-355600">
              <a:buFont typeface="Wingdings" pitchFamily="2" charset="2"/>
              <a:buChar char="§"/>
            </a:pPr>
            <a:r>
              <a:rPr lang="de-DE" sz="2200" dirty="0">
                <a:latin typeface="Arial" panose="020B0604020202020204" pitchFamily="34" charset="0"/>
                <a:cs typeface="Arial" panose="020B0604020202020204" pitchFamily="34" charset="0"/>
              </a:rPr>
              <a:t>Motivationsschreiben </a:t>
            </a:r>
            <a:r>
              <a:rPr lang="de-DE" sz="2200" b="1" i="1" dirty="0">
                <a:latin typeface="Arial" panose="020B0604020202020204" pitchFamily="34" charset="0"/>
                <a:cs typeface="Arial" panose="020B0604020202020204" pitchFamily="34" charset="0"/>
              </a:rPr>
              <a:t>für die erste Präferenz </a:t>
            </a:r>
            <a:r>
              <a:rPr lang="de-DE" sz="2200" dirty="0">
                <a:latin typeface="Arial" panose="020B0604020202020204" pitchFamily="34" charset="0"/>
                <a:cs typeface="Arial" panose="020B0604020202020204" pitchFamily="34" charset="0"/>
              </a:rPr>
              <a:t>(2-3 Seiten), in deutsch + in der Unterrichtssprache der gewünschten Universität</a:t>
            </a:r>
          </a:p>
          <a:p>
            <a:pPr marL="355600" indent="-355600"/>
            <a:r>
              <a:rPr lang="de-DE" sz="2200" dirty="0">
                <a:latin typeface="Arial" panose="020B0604020202020204" pitchFamily="34" charset="0"/>
                <a:cs typeface="Arial" panose="020B0604020202020204" pitchFamily="34" charset="0"/>
              </a:rPr>
              <a:t>Digital einreichen bei: Prof. Dr. Carola Richter (Erasmus-Koordinatorin am </a:t>
            </a:r>
            <a:r>
              <a:rPr lang="de-DE" sz="2200" dirty="0" err="1">
                <a:latin typeface="Arial" panose="020B0604020202020204" pitchFamily="34" charset="0"/>
                <a:cs typeface="Arial" panose="020B0604020202020204" pitchFamily="34" charset="0"/>
              </a:rPr>
              <a:t>IfPuK</a:t>
            </a:r>
            <a:r>
              <a:rPr lang="de-DE" sz="2200" dirty="0">
                <a:latin typeface="Arial" panose="020B0604020202020204" pitchFamily="34" charset="0"/>
                <a:cs typeface="Arial" panose="020B0604020202020204" pitchFamily="34" charset="0"/>
              </a:rPr>
              <a:t>) als 1 Sammel-PDF über </a:t>
            </a:r>
            <a:r>
              <a:rPr lang="de-DE" sz="2200" dirty="0">
                <a:latin typeface="Arial" panose="020B0604020202020204" pitchFamily="34" charset="0"/>
                <a:cs typeface="Arial" panose="020B0604020202020204" pitchFamily="34" charset="0"/>
                <a:hlinkClick r:id="rId4"/>
              </a:rPr>
              <a:t>erasmus@kommwiss.fu-berlin.de</a:t>
            </a:r>
            <a:r>
              <a:rPr lang="de-DE" sz="2200" dirty="0">
                <a:latin typeface="Arial" panose="020B0604020202020204" pitchFamily="34" charset="0"/>
                <a:cs typeface="Arial" panose="020B0604020202020204" pitchFamily="34" charset="0"/>
              </a:rPr>
              <a:t> </a:t>
            </a:r>
          </a:p>
          <a:p>
            <a:endParaRPr lang="de-DE" sz="2200" dirty="0">
              <a:latin typeface="Arial" panose="020B0604020202020204" pitchFamily="34" charset="0"/>
              <a:cs typeface="Arial" panose="020B0604020202020204" pitchFamily="34" charset="0"/>
            </a:endParaRP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709E544C-4025-E288-108D-E6C9D44963DB}"/>
              </a:ext>
            </a:extLst>
          </p:cNvPr>
          <p:cNvSpPr>
            <a:spLocks noGrp="1"/>
          </p:cNvSpPr>
          <p:nvPr>
            <p:ph type="sldNum" sz="quarter" idx="12"/>
          </p:nvPr>
        </p:nvSpPr>
        <p:spPr/>
        <p:txBody>
          <a:bodyPr/>
          <a:lstStyle/>
          <a:p>
            <a:fld id="{56F622B2-DCC2-4363-AA1C-8797E3A5E5C2}" type="slidenum">
              <a:rPr lang="de-DE" noProof="0" smtClean="0"/>
              <a:t>7</a:t>
            </a:fld>
            <a:endParaRPr lang="de-DE" noProof="0" dirty="0"/>
          </a:p>
        </p:txBody>
      </p:sp>
      <p:sp>
        <p:nvSpPr>
          <p:cNvPr id="7" name="Textfeld 6">
            <a:extLst>
              <a:ext uri="{FF2B5EF4-FFF2-40B4-BE49-F238E27FC236}">
                <a16:creationId xmlns:a16="http://schemas.microsoft.com/office/drawing/2014/main" id="{4A216840-D5F2-A063-3B35-BD81E0D7E3F3}"/>
              </a:ext>
            </a:extLst>
          </p:cNvPr>
          <p:cNvSpPr txBox="1"/>
          <p:nvPr/>
        </p:nvSpPr>
        <p:spPr>
          <a:xfrm>
            <a:off x="10945906" y="5190565"/>
            <a:ext cx="0" cy="0"/>
          </a:xfrm>
          <a:prstGeom prst="rect">
            <a:avLst/>
          </a:prstGeom>
          <a:noFill/>
        </p:spPr>
        <p:txBody>
          <a:bodyPr wrap="none" lIns="0" tIns="0" rIns="0" bIns="0" rtlCol="0">
            <a:normAutofit fontScale="25000" lnSpcReduction="20000"/>
          </a:bodyPr>
          <a:lstStyle/>
          <a:p>
            <a:pPr algn="l"/>
            <a:endParaRPr lang="de-DE" sz="2000" dirty="0" err="1"/>
          </a:p>
        </p:txBody>
      </p:sp>
    </p:spTree>
    <p:extLst>
      <p:ext uri="{BB962C8B-B14F-4D97-AF65-F5344CB8AC3E}">
        <p14:creationId xmlns:p14="http://schemas.microsoft.com/office/powerpoint/2010/main" val="1750343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7AE87-3CCE-F982-C1E4-B54A226D60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1DC2D43-974A-89C6-A069-235C94EDC65C}"/>
              </a:ext>
            </a:extLst>
          </p:cNvPr>
          <p:cNvSpPr>
            <a:spLocks noGrp="1"/>
          </p:cNvSpPr>
          <p:nvPr>
            <p:ph type="title"/>
          </p:nvPr>
        </p:nvSpPr>
        <p:spPr>
          <a:xfrm>
            <a:off x="756422" y="312688"/>
            <a:ext cx="11256962" cy="1404328"/>
          </a:xfrm>
        </p:spPr>
        <p:txBody>
          <a:bodyPr/>
          <a:lstStyle/>
          <a:p>
            <a:r>
              <a:rPr lang="de-DE" sz="3600" dirty="0"/>
              <a:t>Erasmus: Auswahlkriterien (Rangfolge)</a:t>
            </a:r>
          </a:p>
        </p:txBody>
      </p:sp>
      <p:sp>
        <p:nvSpPr>
          <p:cNvPr id="3" name="Inhaltsplatzhalter 2">
            <a:extLst>
              <a:ext uri="{FF2B5EF4-FFF2-40B4-BE49-F238E27FC236}">
                <a16:creationId xmlns:a16="http://schemas.microsoft.com/office/drawing/2014/main" id="{A2475EFB-915D-303E-D2D6-8C87A4571633}"/>
              </a:ext>
            </a:extLst>
          </p:cNvPr>
          <p:cNvSpPr>
            <a:spLocks noGrp="1"/>
          </p:cNvSpPr>
          <p:nvPr>
            <p:ph idx="1"/>
          </p:nvPr>
        </p:nvSpPr>
        <p:spPr>
          <a:xfrm>
            <a:off x="726258" y="1100581"/>
            <a:ext cx="10709320" cy="4742567"/>
          </a:xfrm>
        </p:spPr>
        <p:txBody>
          <a:bodyPr>
            <a:normAutofit/>
          </a:bodyPr>
          <a:lstStyle/>
          <a:p>
            <a:pPr marL="457200" indent="-457200">
              <a:spcAft>
                <a:spcPct val="20000"/>
              </a:spcAft>
              <a:buFont typeface="+mj-lt"/>
              <a:buAutoNum type="arabicPeriod"/>
            </a:pPr>
            <a:r>
              <a:rPr lang="de-DE" sz="2200" dirty="0">
                <a:latin typeface="Arial" panose="020B0604020202020204" pitchFamily="34" charset="0"/>
                <a:cs typeface="Arial" panose="020B0604020202020204" pitchFamily="34" charset="0"/>
              </a:rPr>
              <a:t>Qualität des Motivationsschreibens (Kenntnis des Programms an der Partneruniversität? Wie ist das Studienvorhaben mit den eigenen Studienschwerpunkten kompatibel? Sind die Herausforderungen des Auslandsstudiums bewusst und wie wird damit umgegangen?)</a:t>
            </a:r>
          </a:p>
          <a:p>
            <a:pPr marL="457200" indent="-457200">
              <a:spcAft>
                <a:spcPct val="20000"/>
              </a:spcAft>
              <a:buFont typeface="+mj-lt"/>
              <a:buAutoNum type="arabicPeriod"/>
            </a:pPr>
            <a:r>
              <a:rPr lang="de-DE" sz="2200" dirty="0">
                <a:latin typeface="Arial" panose="020B0604020202020204" pitchFamily="34" charset="0"/>
                <a:cs typeface="Arial" panose="020B0604020202020204" pitchFamily="34" charset="0"/>
              </a:rPr>
              <a:t>Individuelle Studienleistungen (bisherige Noten und Umfang der absolvierten Module)</a:t>
            </a:r>
          </a:p>
          <a:p>
            <a:pPr marL="457200" indent="-457200">
              <a:spcAft>
                <a:spcPct val="20000"/>
              </a:spcAft>
              <a:buFont typeface="+mj-lt"/>
              <a:buAutoNum type="arabicPeriod"/>
            </a:pPr>
            <a:r>
              <a:rPr lang="de-DE" sz="2200" dirty="0">
                <a:latin typeface="Arial" panose="020B0604020202020204" pitchFamily="34" charset="0"/>
                <a:cs typeface="Arial" panose="020B0604020202020204" pitchFamily="34" charset="0"/>
              </a:rPr>
              <a:t>Sprachkompetenz (Niveau, Bereitschaft zum Lernen)</a:t>
            </a:r>
          </a:p>
          <a:p>
            <a:pPr marL="457200" indent="-457200">
              <a:spcAft>
                <a:spcPct val="20000"/>
              </a:spcAft>
              <a:buFont typeface="+mj-lt"/>
              <a:buAutoNum type="arabicPeriod"/>
            </a:pPr>
            <a:r>
              <a:rPr lang="de-DE" sz="2200" dirty="0">
                <a:latin typeface="Arial" panose="020B0604020202020204" pitchFamily="34" charset="0"/>
                <a:cs typeface="Arial" panose="020B0604020202020204" pitchFamily="34" charset="0"/>
              </a:rPr>
              <a:t>Engagement am Fachbereich / soziales Engagement</a:t>
            </a:r>
          </a:p>
          <a:p>
            <a:endParaRPr lang="de-DE" sz="22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3C004B87-AECD-E708-03BB-32F83FB594D7}"/>
              </a:ext>
            </a:extLst>
          </p:cNvPr>
          <p:cNvSpPr>
            <a:spLocks noGrp="1"/>
          </p:cNvSpPr>
          <p:nvPr>
            <p:ph type="sldNum" sz="quarter" idx="12"/>
          </p:nvPr>
        </p:nvSpPr>
        <p:spPr/>
        <p:txBody>
          <a:bodyPr/>
          <a:lstStyle/>
          <a:p>
            <a:fld id="{56F622B2-DCC2-4363-AA1C-8797E3A5E5C2}" type="slidenum">
              <a:rPr lang="de-DE" noProof="0" smtClean="0"/>
              <a:t>8</a:t>
            </a:fld>
            <a:endParaRPr lang="de-DE" noProof="0" dirty="0"/>
          </a:p>
        </p:txBody>
      </p:sp>
      <p:sp>
        <p:nvSpPr>
          <p:cNvPr id="7" name="Textfeld 6">
            <a:extLst>
              <a:ext uri="{FF2B5EF4-FFF2-40B4-BE49-F238E27FC236}">
                <a16:creationId xmlns:a16="http://schemas.microsoft.com/office/drawing/2014/main" id="{ED9E768B-E57C-1A04-FDCA-00BF83137148}"/>
              </a:ext>
            </a:extLst>
          </p:cNvPr>
          <p:cNvSpPr txBox="1"/>
          <p:nvPr/>
        </p:nvSpPr>
        <p:spPr>
          <a:xfrm>
            <a:off x="10945906" y="5190565"/>
            <a:ext cx="0" cy="0"/>
          </a:xfrm>
          <a:prstGeom prst="rect">
            <a:avLst/>
          </a:prstGeom>
          <a:noFill/>
        </p:spPr>
        <p:txBody>
          <a:bodyPr wrap="none" lIns="0" tIns="0" rIns="0" bIns="0" rtlCol="0">
            <a:normAutofit fontScale="25000" lnSpcReduction="20000"/>
          </a:bodyPr>
          <a:lstStyle/>
          <a:p>
            <a:pPr algn="l"/>
            <a:endParaRPr lang="de-DE" sz="2000" dirty="0" err="1"/>
          </a:p>
        </p:txBody>
      </p:sp>
      <p:pic>
        <p:nvPicPr>
          <p:cNvPr id="6" name="Picture 5">
            <a:extLst>
              <a:ext uri="{FF2B5EF4-FFF2-40B4-BE49-F238E27FC236}">
                <a16:creationId xmlns:a16="http://schemas.microsoft.com/office/drawing/2014/main" id="{7A262402-1CAF-4C50-6BCC-97ED57A9B76D}"/>
              </a:ext>
            </a:extLst>
          </p:cNvPr>
          <p:cNvPicPr>
            <a:picLocks noChangeAspect="1" noChangeArrowheads="1"/>
          </p:cNvPicPr>
          <p:nvPr/>
        </p:nvPicPr>
        <p:blipFill>
          <a:blip r:embed="rId3"/>
          <a:srcRect/>
          <a:stretch>
            <a:fillRect/>
          </a:stretch>
        </p:blipFill>
        <p:spPr bwMode="auto">
          <a:xfrm>
            <a:off x="4272198" y="4711786"/>
            <a:ext cx="3647603" cy="1404327"/>
          </a:xfrm>
          <a:prstGeom prst="rect">
            <a:avLst/>
          </a:prstGeom>
          <a:noFill/>
          <a:ln w="9525">
            <a:noFill/>
            <a:miter lim="800000"/>
            <a:headEnd/>
            <a:tailEnd/>
          </a:ln>
          <a:effectLst/>
        </p:spPr>
      </p:pic>
    </p:spTree>
    <p:extLst>
      <p:ext uri="{BB962C8B-B14F-4D97-AF65-F5344CB8AC3E}">
        <p14:creationId xmlns:p14="http://schemas.microsoft.com/office/powerpoint/2010/main" val="3888810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4B1BA-A859-FBDB-D7FC-B28BB78AC2D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B4046A6-86EB-5FF8-3F04-E1DF9B5322FD}"/>
              </a:ext>
            </a:extLst>
          </p:cNvPr>
          <p:cNvSpPr>
            <a:spLocks noGrp="1"/>
          </p:cNvSpPr>
          <p:nvPr>
            <p:ph type="title"/>
          </p:nvPr>
        </p:nvSpPr>
        <p:spPr>
          <a:xfrm>
            <a:off x="756422" y="312688"/>
            <a:ext cx="11256962" cy="1404328"/>
          </a:xfrm>
        </p:spPr>
        <p:txBody>
          <a:bodyPr/>
          <a:lstStyle/>
          <a:p>
            <a:r>
              <a:rPr lang="de-DE" sz="3600" dirty="0"/>
              <a:t>Sprachtests des Sprachenzentrums</a:t>
            </a:r>
          </a:p>
        </p:txBody>
      </p:sp>
      <p:sp>
        <p:nvSpPr>
          <p:cNvPr id="3" name="Inhaltsplatzhalter 2">
            <a:extLst>
              <a:ext uri="{FF2B5EF4-FFF2-40B4-BE49-F238E27FC236}">
                <a16:creationId xmlns:a16="http://schemas.microsoft.com/office/drawing/2014/main" id="{66E2ADEF-09E8-32D0-5D0E-4F0A1424B31E}"/>
              </a:ext>
            </a:extLst>
          </p:cNvPr>
          <p:cNvSpPr>
            <a:spLocks noGrp="1"/>
          </p:cNvSpPr>
          <p:nvPr>
            <p:ph idx="1"/>
          </p:nvPr>
        </p:nvSpPr>
        <p:spPr>
          <a:xfrm>
            <a:off x="726258" y="1100581"/>
            <a:ext cx="10709320" cy="4742567"/>
          </a:xfrm>
        </p:spPr>
        <p:txBody>
          <a:bodyPr>
            <a:noAutofit/>
          </a:bodyPr>
          <a:lstStyle/>
          <a:p>
            <a:pPr>
              <a:spcAft>
                <a:spcPts val="1200"/>
              </a:spcAft>
            </a:pPr>
            <a:r>
              <a:rPr lang="de-DE" sz="1700" dirty="0">
                <a:solidFill>
                  <a:srgbClr val="FF3300"/>
                </a:solidFill>
                <a:latin typeface="Arial" panose="020B0604020202020204" pitchFamily="34" charset="0"/>
                <a:cs typeface="Arial" panose="020B0604020202020204" pitchFamily="34" charset="0"/>
              </a:rPr>
              <a:t>Englisch</a:t>
            </a:r>
            <a:r>
              <a:rPr lang="de-DE" sz="1700" dirty="0">
                <a:latin typeface="Arial" panose="020B0604020202020204" pitchFamily="34" charset="0"/>
                <a:cs typeface="Arial" panose="020B0604020202020204" pitchFamily="34" charset="0"/>
              </a:rPr>
              <a:t>:</a:t>
            </a:r>
            <a:r>
              <a:rPr lang="de-DE" sz="1700" b="1" i="1" dirty="0">
                <a:latin typeface="Arial" panose="020B0604020202020204" pitchFamily="34" charset="0"/>
                <a:cs typeface="Arial" panose="020B0604020202020204" pitchFamily="34" charset="0"/>
              </a:rPr>
              <a:t> </a:t>
            </a:r>
            <a:r>
              <a:rPr lang="de-DE" sz="1700" dirty="0">
                <a:latin typeface="Arial" panose="020B0604020202020204" pitchFamily="34" charset="0"/>
                <a:cs typeface="Arial" panose="020B0604020202020204" pitchFamily="34" charset="0"/>
              </a:rPr>
              <a:t>Die Termine werden durch das Sekretariat des Sprachenzentrumsvergeben. Studierende sollen sich bitte so bald wie möglich sowie rechtzeitig vor Ablauf der Bewerbungsfrist mit Angabe der spätesten Abgabe-bzw. Nachreichfrist für das Sprachzeugnis telefonisch innerhalb der Sprechzeiten (Di &amp; Mi 10:30-13:30 Uhr, Tel.: 030/83854504) an das Sekretariat wenden oder per E-Mail (</a:t>
            </a:r>
            <a:r>
              <a:rPr lang="de-DE" sz="1700" dirty="0">
                <a:latin typeface="Arial" panose="020B0604020202020204" pitchFamily="34" charset="0"/>
                <a:cs typeface="Arial" panose="020B0604020202020204" pitchFamily="34" charset="0"/>
                <a:hlinkClick r:id="rId3"/>
              </a:rPr>
              <a:t>sprachenzentrum@fu-berlin.de</a:t>
            </a:r>
            <a:r>
              <a:rPr lang="de-DE" sz="1700" dirty="0">
                <a:latin typeface="Arial" panose="020B0604020202020204" pitchFamily="34" charset="0"/>
                <a:cs typeface="Arial" panose="020B0604020202020204" pitchFamily="34" charset="0"/>
              </a:rPr>
              <a:t>).</a:t>
            </a:r>
          </a:p>
          <a:p>
            <a:pPr>
              <a:spcAft>
                <a:spcPts val="1200"/>
              </a:spcAft>
            </a:pPr>
            <a:r>
              <a:rPr lang="de-DE" sz="1700" dirty="0">
                <a:solidFill>
                  <a:srgbClr val="FF3300"/>
                </a:solidFill>
                <a:latin typeface="Arial" panose="020B0604020202020204" pitchFamily="34" charset="0"/>
                <a:cs typeface="Arial" panose="020B0604020202020204" pitchFamily="34" charset="0"/>
              </a:rPr>
              <a:t>Französisch</a:t>
            </a:r>
            <a:r>
              <a:rPr lang="de-DE" sz="1700" dirty="0">
                <a:latin typeface="Arial" panose="020B0604020202020204" pitchFamily="34" charset="0"/>
                <a:cs typeface="Arial" panose="020B0604020202020204" pitchFamily="34" charset="0"/>
              </a:rPr>
              <a:t>: 16.01.2026 (schriftlich), 22.01.2026 (mündlich) Anmeldung bis spätestens 13.01.2026 über ein Formular per E-Mail erforderlich (keine weiteren Termine im </a:t>
            </a:r>
            <a:r>
              <a:rPr lang="de-DE" sz="1700" dirty="0" err="1">
                <a:latin typeface="Arial" panose="020B0604020202020204" pitchFamily="34" charset="0"/>
                <a:cs typeface="Arial" panose="020B0604020202020204" pitchFamily="34" charset="0"/>
              </a:rPr>
              <a:t>WiSe</a:t>
            </a:r>
            <a:r>
              <a:rPr lang="de-DE" sz="1700" dirty="0">
                <a:latin typeface="Arial" panose="020B0604020202020204" pitchFamily="34" charset="0"/>
                <a:cs typeface="Arial" panose="020B0604020202020204" pitchFamily="34" charset="0"/>
              </a:rPr>
              <a:t>, ein Termin im </a:t>
            </a:r>
            <a:r>
              <a:rPr lang="de-DE" sz="1700" dirty="0" err="1">
                <a:latin typeface="Arial" panose="020B0604020202020204" pitchFamily="34" charset="0"/>
                <a:cs typeface="Arial" panose="020B0604020202020204" pitchFamily="34" charset="0"/>
              </a:rPr>
              <a:t>SoSe</a:t>
            </a:r>
            <a:r>
              <a:rPr lang="de-DE" sz="1700" dirty="0">
                <a:latin typeface="Arial" panose="020B0604020202020204" pitchFamily="34" charset="0"/>
                <a:cs typeface="Arial" panose="020B0604020202020204" pitchFamily="34" charset="0"/>
              </a:rPr>
              <a:t> 2026 geplant, grundsätzlich keine individuellen Termine) </a:t>
            </a:r>
          </a:p>
          <a:p>
            <a:r>
              <a:rPr lang="de-DE" sz="1700" dirty="0">
                <a:solidFill>
                  <a:srgbClr val="FF3300"/>
                </a:solidFill>
                <a:latin typeface="Arial" panose="020B0604020202020204" pitchFamily="34" charset="0"/>
                <a:cs typeface="Arial" panose="020B0604020202020204" pitchFamily="34" charset="0"/>
              </a:rPr>
              <a:t>Spanisch</a:t>
            </a:r>
            <a:r>
              <a:rPr lang="de-DE" sz="1700" dirty="0">
                <a:latin typeface="Arial" panose="020B0604020202020204" pitchFamily="34" charset="0"/>
                <a:cs typeface="Arial" panose="020B0604020202020204" pitchFamily="34" charset="0"/>
              </a:rPr>
              <a:t>: 20.01.2026 (schriftlich), 05.05.2026 (schriftlich) (für Restplatzbewerber*innen SoSe2026), Anmeldung spätestens bis 13.01.2026 bzw. 28.04.2026 über ein Formular per E-Mail erforderlich</a:t>
            </a:r>
          </a:p>
          <a:p>
            <a:endParaRPr lang="de-DE" sz="1700" dirty="0">
              <a:latin typeface="Arial" panose="020B0604020202020204" pitchFamily="34" charset="0"/>
              <a:cs typeface="Arial" panose="020B0604020202020204" pitchFamily="34" charset="0"/>
            </a:endParaRPr>
          </a:p>
          <a:p>
            <a:r>
              <a:rPr lang="de-DE" sz="1700" dirty="0">
                <a:latin typeface="Arial" panose="020B0604020202020204" pitchFamily="34" charset="0"/>
                <a:cs typeface="Arial" panose="020B0604020202020204" pitchFamily="34" charset="0"/>
              </a:rPr>
              <a:t>Der Test ist nur für Studierende, die keinen Sprachkurs am Sprachenzentrum der FU Berlin belegen oder belegt haben. Wer einen Sprachkurs an der FU Berlin besucht (hat), kann sich von der Sprachbereichskoordination einen Sprachnachweis erstellen lassen, ohne einen zusätzlichen Test abzulegen. </a:t>
            </a:r>
          </a:p>
          <a:p>
            <a:endParaRPr lang="de-DE" sz="1700" dirty="0">
              <a:latin typeface="Arial" panose="020B0604020202020204" pitchFamily="34" charset="0"/>
              <a:cs typeface="Arial" panose="020B0604020202020204" pitchFamily="34" charset="0"/>
            </a:endParaRPr>
          </a:p>
          <a:p>
            <a:r>
              <a:rPr lang="de-DE" sz="1700" dirty="0">
                <a:latin typeface="Arial" panose="020B0604020202020204" pitchFamily="34" charset="0"/>
                <a:cs typeface="Arial" panose="020B0604020202020204" pitchFamily="34" charset="0"/>
              </a:rPr>
              <a:t>Weitere Informationen zu den zentralen Sprachtests finden Sie auf der Internetseite des Sprachenzentrums unter </a:t>
            </a:r>
            <a:r>
              <a:rPr lang="de-DE" sz="1700"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http://www.sprachenzentrum.fu-berlin.de/sprachtests/sprachzeugnis/index.html</a:t>
            </a:r>
            <a:endParaRPr lang="de-DE" sz="1700" dirty="0">
              <a:latin typeface="Arial" panose="020B0604020202020204" pitchFamily="34" charset="0"/>
              <a:cs typeface="Arial" panose="020B0604020202020204" pitchFamily="34" charset="0"/>
            </a:endParaRPr>
          </a:p>
          <a:p>
            <a:pPr marL="355600" indent="-355600"/>
            <a:endParaRPr lang="de-DE" sz="1700" dirty="0">
              <a:latin typeface="Arial" panose="020B0604020202020204" pitchFamily="34" charset="0"/>
              <a:cs typeface="Arial" panose="020B0604020202020204" pitchFamily="34" charset="0"/>
            </a:endParaRPr>
          </a:p>
          <a:p>
            <a:endParaRPr lang="de-DE" sz="1700" dirty="0">
              <a:latin typeface="Arial" panose="020B0604020202020204" pitchFamily="34" charset="0"/>
              <a:cs typeface="Arial" panose="020B0604020202020204" pitchFamily="34" charset="0"/>
            </a:endParaRPr>
          </a:p>
          <a:p>
            <a:endParaRPr lang="de-DE" sz="17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4A04AB53-AF28-7F1B-4787-5ECC710D212E}"/>
              </a:ext>
            </a:extLst>
          </p:cNvPr>
          <p:cNvSpPr>
            <a:spLocks noGrp="1"/>
          </p:cNvSpPr>
          <p:nvPr>
            <p:ph type="sldNum" sz="quarter" idx="12"/>
          </p:nvPr>
        </p:nvSpPr>
        <p:spPr/>
        <p:txBody>
          <a:bodyPr/>
          <a:lstStyle/>
          <a:p>
            <a:fld id="{56F622B2-DCC2-4363-AA1C-8797E3A5E5C2}" type="slidenum">
              <a:rPr lang="de-DE" noProof="0" smtClean="0"/>
              <a:t>9</a:t>
            </a:fld>
            <a:endParaRPr lang="de-DE" noProof="0" dirty="0"/>
          </a:p>
        </p:txBody>
      </p:sp>
      <p:sp>
        <p:nvSpPr>
          <p:cNvPr id="7" name="Textfeld 6">
            <a:extLst>
              <a:ext uri="{FF2B5EF4-FFF2-40B4-BE49-F238E27FC236}">
                <a16:creationId xmlns:a16="http://schemas.microsoft.com/office/drawing/2014/main" id="{F7CAD006-7D7C-56D3-8ED3-EC2066EA8CCB}"/>
              </a:ext>
            </a:extLst>
          </p:cNvPr>
          <p:cNvSpPr txBox="1"/>
          <p:nvPr/>
        </p:nvSpPr>
        <p:spPr>
          <a:xfrm>
            <a:off x="10945906" y="5190565"/>
            <a:ext cx="0" cy="0"/>
          </a:xfrm>
          <a:prstGeom prst="rect">
            <a:avLst/>
          </a:prstGeom>
          <a:noFill/>
        </p:spPr>
        <p:txBody>
          <a:bodyPr wrap="none" lIns="0" tIns="0" rIns="0" bIns="0" rtlCol="0">
            <a:normAutofit fontScale="25000" lnSpcReduction="20000"/>
          </a:bodyPr>
          <a:lstStyle/>
          <a:p>
            <a:pPr algn="l"/>
            <a:endParaRPr lang="de-DE" sz="2000" dirty="0" err="1"/>
          </a:p>
        </p:txBody>
      </p:sp>
    </p:spTree>
    <p:extLst>
      <p:ext uri="{BB962C8B-B14F-4D97-AF65-F5344CB8AC3E}">
        <p14:creationId xmlns:p14="http://schemas.microsoft.com/office/powerpoint/2010/main" val="348841068"/>
      </p:ext>
    </p:extLst>
  </p:cSld>
  <p:clrMapOvr>
    <a:masterClrMapping/>
  </p:clrMapOvr>
</p:sld>
</file>

<file path=ppt/theme/theme1.xml><?xml version="1.0" encoding="utf-8"?>
<a:theme xmlns:a="http://schemas.openxmlformats.org/drawingml/2006/main" name="FU Berlin">
  <a:themeElements>
    <a:clrScheme name="FU Berlin">
      <a:dk1>
        <a:srgbClr val="000000"/>
      </a:dk1>
      <a:lt1>
        <a:srgbClr val="FFFFFF"/>
      </a:lt1>
      <a:dk2>
        <a:srgbClr val="004659"/>
      </a:dk2>
      <a:lt2>
        <a:srgbClr val="CCFF00"/>
      </a:lt2>
      <a:accent1>
        <a:srgbClr val="00A4D1"/>
      </a:accent1>
      <a:accent2>
        <a:srgbClr val="336B7A"/>
      </a:accent2>
      <a:accent3>
        <a:srgbClr val="58756A"/>
      </a:accent3>
      <a:accent4>
        <a:srgbClr val="86B0A0"/>
      </a:accent4>
      <a:accent5>
        <a:srgbClr val="E57050"/>
      </a:accent5>
      <a:accent6>
        <a:srgbClr val="813353"/>
      </a:accent6>
      <a:hlink>
        <a:srgbClr val="000000"/>
      </a:hlink>
      <a:folHlink>
        <a:srgbClr val="7F7F7F"/>
      </a:folHlink>
    </a:clrScheme>
    <a:fontScheme name="FU Berli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CDADE"/>
        </a:solidFill>
        <a:ln>
          <a:noFill/>
        </a:ln>
      </a:spPr>
      <a:bodyPr lIns="0" tIns="0" rIns="0" bIns="0" rtlCol="0" anchor="ctr">
        <a:normAutofit/>
      </a:bodyPr>
      <a:lstStyle>
        <a:defPPr algn="l">
          <a:defRPr sz="20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rmAutofit/>
      </a:bodyPr>
      <a:lstStyle>
        <a:defPPr algn="l">
          <a:defRPr sz="2000" dirty="0" err="1" smtClean="0"/>
        </a:defPPr>
      </a:lstStyle>
    </a:txDef>
  </a:objectDefaults>
  <a:extraClrSchemeLst/>
  <a:custClrLst>
    <a:custClr name="Blau 100%">
      <a:srgbClr val="004659"/>
    </a:custClr>
    <a:custClr name="Blau 90%">
      <a:srgbClr val="195869"/>
    </a:custClr>
    <a:custClr name="Blau 80%">
      <a:srgbClr val="336B7A"/>
    </a:custClr>
    <a:custClr name="Blau 70%">
      <a:srgbClr val="4C7D8A"/>
    </a:custClr>
    <a:custClr name="Blau 60%">
      <a:srgbClr val="66909B"/>
    </a:custClr>
    <a:custClr name="Blau 50%">
      <a:srgbClr val="7FA2AC"/>
    </a:custClr>
    <a:custClr name="Blau 40%">
      <a:srgbClr val="99B5BD"/>
    </a:custClr>
    <a:custClr name="Blau 30%">
      <a:srgbClr val="B2C7CD"/>
    </a:custClr>
    <a:custClr name="Blau 20%">
      <a:srgbClr val="CCDADE"/>
    </a:custClr>
    <a:custClr name="Blau 10%">
      <a:srgbClr val="E5ECEE"/>
    </a:custClr>
  </a:custClrLst>
  <a:extLst>
    <a:ext uri="{05A4C25C-085E-4340-85A3-A5531E510DB2}">
      <thm15:themeFamily xmlns:thm15="http://schemas.microsoft.com/office/thememl/2012/main" name="PP_Auslandsstudium_2024_lang_neu" id="{47A6F0BE-454E-074B-BA4B-6AE4C487492B}" vid="{D09A1F19-2017-9049-83AB-F0286EC8F6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PP_Auslandsstudium_2024_lang_neu</Template>
  <TotalTime>0</TotalTime>
  <Words>1926</Words>
  <Application>Microsoft Office PowerPoint</Application>
  <PresentationFormat>Breitbild</PresentationFormat>
  <Paragraphs>307</Paragraphs>
  <Slides>22</Slides>
  <Notes>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22</vt:i4>
      </vt:variant>
    </vt:vector>
  </HeadingPairs>
  <TitlesOfParts>
    <vt:vector size="26" baseType="lpstr">
      <vt:lpstr>Arial</vt:lpstr>
      <vt:lpstr>Calibri</vt:lpstr>
      <vt:lpstr>Wingdings</vt:lpstr>
      <vt:lpstr>FU Berlin</vt:lpstr>
      <vt:lpstr>Auslandsstudium am  Institut für Publizistik- und Kommunikationswissenschaft</vt:lpstr>
      <vt:lpstr>Erasmus-Austausch</vt:lpstr>
      <vt:lpstr>Erasmus+ Förderraten</vt:lpstr>
      <vt:lpstr>Erasmus: Teilnahmebedingungen</vt:lpstr>
      <vt:lpstr>Erasmus: Anforderungen an Studienleistungen</vt:lpstr>
      <vt:lpstr>Erasmus: Bewerbungsfristen</vt:lpstr>
      <vt:lpstr>Erasmus: Bewerbungsunterlagen</vt:lpstr>
      <vt:lpstr>Erasmus: Auswahlkriterien (Rangfolge)</vt:lpstr>
      <vt:lpstr>Sprachtests des Sprachenzentrums</vt:lpstr>
      <vt:lpstr>Erasmus-Kooperationspartner</vt:lpstr>
      <vt:lpstr>Erasmus-Kooperationspartner</vt:lpstr>
      <vt:lpstr>Erasmus-Kooperationspartner</vt:lpstr>
      <vt:lpstr>Erasmus-Kooperationspartner</vt:lpstr>
      <vt:lpstr>Erasmus: Formalia vor, während und nach dem Aufenthalt</vt:lpstr>
      <vt:lpstr>Weitere Austauschprogramme</vt:lpstr>
      <vt:lpstr>Bachelor: Weitere Austauschprogramme</vt:lpstr>
      <vt:lpstr>Bachelor: Weitere Austauschprogramme</vt:lpstr>
      <vt:lpstr>Bachelor: Weitere Austauschprogramme</vt:lpstr>
      <vt:lpstr>Bachelor: Weitere Austauschprogramme</vt:lpstr>
      <vt:lpstr>Bachelor/Master: Weitere Austauschprogramme</vt:lpstr>
      <vt:lpstr>Bachelor/Master: Weitere Austauschprogramme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Auslandsstudium am  Institut für Publizistik- und Kommunikationswissenschaft</dc:title>
  <dc:creator>Richter, Carola</dc:creator>
  <cp:lastModifiedBy>Darmiche, Nadia</cp:lastModifiedBy>
  <cp:revision>11</cp:revision>
  <dcterms:created xsi:type="dcterms:W3CDTF">2024-12-11T12:14:28Z</dcterms:created>
  <dcterms:modified xsi:type="dcterms:W3CDTF">2025-12-09T10:27:35Z</dcterms:modified>
</cp:coreProperties>
</file>