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70" r:id="rId7"/>
    <p:sldId id="269" r:id="rId8"/>
    <p:sldId id="272" r:id="rId9"/>
    <p:sldId id="275" r:id="rId10"/>
    <p:sldId id="273" r:id="rId11"/>
    <p:sldId id="274" r:id="rId12"/>
    <p:sldId id="271" r:id="rId13"/>
    <p:sldId id="260" r:id="rId14"/>
    <p:sldId id="276" r:id="rId15"/>
    <p:sldId id="282" r:id="rId16"/>
    <p:sldId id="280" r:id="rId17"/>
    <p:sldId id="277" r:id="rId18"/>
    <p:sldId id="284" r:id="rId19"/>
    <p:sldId id="278"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F648F-7501-40A6-82D9-8D738818F5D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1FD469B-79BE-4DC7-BBCF-6470C7D3B3CE}">
      <dgm:prSet/>
      <dgm:spPr/>
      <dgm:t>
        <a:bodyPr/>
        <a:lstStyle/>
        <a:p>
          <a:r>
            <a:rPr lang="de-DE" dirty="0"/>
            <a:t>Entwicklung und Verbreitung von Analysen der gesellschaftlichen Prozesse, die Ungleichheiten aufgrund des Geschlechts, der Klasse, </a:t>
          </a:r>
          <a:r>
            <a:rPr lang="de-DE" i="1" dirty="0" err="1"/>
            <a:t>race</a:t>
          </a:r>
          <a:r>
            <a:rPr lang="de-DE" dirty="0"/>
            <a:t> und anderen Differenzkategorien aufrechterhalten</a:t>
          </a:r>
          <a:endParaRPr lang="en-US" dirty="0"/>
        </a:p>
      </dgm:t>
    </dgm:pt>
    <dgm:pt modelId="{42392073-7E09-4752-A257-71FE8B788144}" type="parTrans" cxnId="{B909118D-ECB0-420B-A142-052EF9009335}">
      <dgm:prSet/>
      <dgm:spPr/>
      <dgm:t>
        <a:bodyPr/>
        <a:lstStyle/>
        <a:p>
          <a:endParaRPr lang="en-US"/>
        </a:p>
      </dgm:t>
    </dgm:pt>
    <dgm:pt modelId="{0C2F3CE2-919D-420F-B4CD-64FD327F78A1}" type="sibTrans" cxnId="{B909118D-ECB0-420B-A142-052EF9009335}">
      <dgm:prSet/>
      <dgm:spPr/>
      <dgm:t>
        <a:bodyPr/>
        <a:lstStyle/>
        <a:p>
          <a:endParaRPr lang="en-US"/>
        </a:p>
      </dgm:t>
    </dgm:pt>
    <dgm:pt modelId="{8900C600-97AE-4694-91E0-168D8E02BBD9}">
      <dgm:prSet/>
      <dgm:spPr/>
      <dgm:t>
        <a:bodyPr/>
        <a:lstStyle/>
        <a:p>
          <a:r>
            <a:rPr lang="de-DE" dirty="0"/>
            <a:t>Teilnahme an globalen und regionalen zwischenstaatlichen und nichtstaatlichen Foren, um das Mainstream-Denken, die Politik und die Praxis herauszufordern</a:t>
          </a:r>
          <a:endParaRPr lang="en-US" dirty="0"/>
        </a:p>
      </dgm:t>
    </dgm:pt>
    <dgm:pt modelId="{D85CB592-F38D-4534-96C2-5745DD9F1EAC}" type="parTrans" cxnId="{0C503100-25D3-49ED-B977-D9846108B5D9}">
      <dgm:prSet/>
      <dgm:spPr/>
      <dgm:t>
        <a:bodyPr/>
        <a:lstStyle/>
        <a:p>
          <a:endParaRPr lang="en-US"/>
        </a:p>
      </dgm:t>
    </dgm:pt>
    <dgm:pt modelId="{F7134FC8-A439-4705-9A32-79A3127C5C7D}" type="sibTrans" cxnId="{0C503100-25D3-49ED-B977-D9846108B5D9}">
      <dgm:prSet/>
      <dgm:spPr/>
      <dgm:t>
        <a:bodyPr/>
        <a:lstStyle/>
        <a:p>
          <a:endParaRPr lang="en-US"/>
        </a:p>
      </dgm:t>
    </dgm:pt>
    <dgm:pt modelId="{301C28A7-9470-4E4F-9C5D-E353C4AC4518}">
      <dgm:prSet/>
      <dgm:spPr/>
      <dgm:t>
        <a:bodyPr/>
        <a:lstStyle/>
        <a:p>
          <a:r>
            <a:rPr lang="de-DE" dirty="0"/>
            <a:t>Co-Sponsoring globaler zivilgesellschaftlicher Initiativen, die auf eine nachhaltige, gerechte und geschlechtersensible soziale, wirtschaftliche und politische Entwicklung abzielen</a:t>
          </a:r>
          <a:endParaRPr lang="en-US" dirty="0"/>
        </a:p>
      </dgm:t>
    </dgm:pt>
    <dgm:pt modelId="{8F67CA59-D454-425F-9247-59471BF003F9}" type="parTrans" cxnId="{94DDB304-A715-419D-86E1-C7A5CA12681F}">
      <dgm:prSet/>
      <dgm:spPr/>
      <dgm:t>
        <a:bodyPr/>
        <a:lstStyle/>
        <a:p>
          <a:endParaRPr lang="en-US"/>
        </a:p>
      </dgm:t>
    </dgm:pt>
    <dgm:pt modelId="{7C20CFC8-73FE-4695-9E75-0B8EDCBAD260}" type="sibTrans" cxnId="{94DDB304-A715-419D-86E1-C7A5CA12681F}">
      <dgm:prSet/>
      <dgm:spPr/>
      <dgm:t>
        <a:bodyPr/>
        <a:lstStyle/>
        <a:p>
          <a:endParaRPr lang="en-US"/>
        </a:p>
      </dgm:t>
    </dgm:pt>
    <dgm:pt modelId="{DC4683BF-85E5-4232-968C-C74BBB5BC947}">
      <dgm:prSet/>
      <dgm:spPr/>
      <dgm:t>
        <a:bodyPr/>
        <a:lstStyle/>
        <a:p>
          <a:r>
            <a:rPr lang="de-DE" dirty="0"/>
            <a:t>Schulungen zu DAWN-Themen für junge Feministinnen aus dem globalen Süden </a:t>
          </a:r>
          <a:endParaRPr lang="en-US" dirty="0"/>
        </a:p>
      </dgm:t>
    </dgm:pt>
    <dgm:pt modelId="{90B5CCAC-6273-4EA5-8B6A-B63E1BE2FE8D}" type="parTrans" cxnId="{FDC9B966-D808-472F-BCEE-660161E1D4F9}">
      <dgm:prSet/>
      <dgm:spPr/>
      <dgm:t>
        <a:bodyPr/>
        <a:lstStyle/>
        <a:p>
          <a:endParaRPr lang="en-US"/>
        </a:p>
      </dgm:t>
    </dgm:pt>
    <dgm:pt modelId="{2A20A905-9696-4F2B-9541-80AFF405628C}" type="sibTrans" cxnId="{FDC9B966-D808-472F-BCEE-660161E1D4F9}">
      <dgm:prSet/>
      <dgm:spPr/>
      <dgm:t>
        <a:bodyPr/>
        <a:lstStyle/>
        <a:p>
          <a:endParaRPr lang="en-US"/>
        </a:p>
      </dgm:t>
    </dgm:pt>
    <dgm:pt modelId="{40FD7602-ED1B-47BB-84A1-7EA326A0F387}" type="pres">
      <dgm:prSet presAssocID="{605F648F-7501-40A6-82D9-8D738818F5D1}" presName="diagram" presStyleCnt="0">
        <dgm:presLayoutVars>
          <dgm:dir/>
          <dgm:resizeHandles val="exact"/>
        </dgm:presLayoutVars>
      </dgm:prSet>
      <dgm:spPr/>
    </dgm:pt>
    <dgm:pt modelId="{F6BB0652-9CD9-404A-B14C-2DCC41E8E6FC}" type="pres">
      <dgm:prSet presAssocID="{B1FD469B-79BE-4DC7-BBCF-6470C7D3B3CE}" presName="node" presStyleLbl="node1" presStyleIdx="0" presStyleCnt="4">
        <dgm:presLayoutVars>
          <dgm:bulletEnabled val="1"/>
        </dgm:presLayoutVars>
      </dgm:prSet>
      <dgm:spPr/>
    </dgm:pt>
    <dgm:pt modelId="{FD46A864-F582-4F18-93FE-4B40B340837A}" type="pres">
      <dgm:prSet presAssocID="{0C2F3CE2-919D-420F-B4CD-64FD327F78A1}" presName="sibTrans" presStyleCnt="0"/>
      <dgm:spPr/>
    </dgm:pt>
    <dgm:pt modelId="{6D089674-9169-4B90-9FEC-4F13B7F70EE2}" type="pres">
      <dgm:prSet presAssocID="{8900C600-97AE-4694-91E0-168D8E02BBD9}" presName="node" presStyleLbl="node1" presStyleIdx="1" presStyleCnt="4">
        <dgm:presLayoutVars>
          <dgm:bulletEnabled val="1"/>
        </dgm:presLayoutVars>
      </dgm:prSet>
      <dgm:spPr/>
    </dgm:pt>
    <dgm:pt modelId="{1F667C1D-FD45-4F49-8B9C-D29A3788E0DB}" type="pres">
      <dgm:prSet presAssocID="{F7134FC8-A439-4705-9A32-79A3127C5C7D}" presName="sibTrans" presStyleCnt="0"/>
      <dgm:spPr/>
    </dgm:pt>
    <dgm:pt modelId="{99A0D584-94FC-4F01-B1BF-576029E66BF6}" type="pres">
      <dgm:prSet presAssocID="{301C28A7-9470-4E4F-9C5D-E353C4AC4518}" presName="node" presStyleLbl="node1" presStyleIdx="2" presStyleCnt="4">
        <dgm:presLayoutVars>
          <dgm:bulletEnabled val="1"/>
        </dgm:presLayoutVars>
      </dgm:prSet>
      <dgm:spPr/>
    </dgm:pt>
    <dgm:pt modelId="{E6C5C375-3152-4928-9A7E-EF62F8F14603}" type="pres">
      <dgm:prSet presAssocID="{7C20CFC8-73FE-4695-9E75-0B8EDCBAD260}" presName="sibTrans" presStyleCnt="0"/>
      <dgm:spPr/>
    </dgm:pt>
    <dgm:pt modelId="{1120790E-FF4C-48D8-980E-5E277EE16D93}" type="pres">
      <dgm:prSet presAssocID="{DC4683BF-85E5-4232-968C-C74BBB5BC947}" presName="node" presStyleLbl="node1" presStyleIdx="3" presStyleCnt="4">
        <dgm:presLayoutVars>
          <dgm:bulletEnabled val="1"/>
        </dgm:presLayoutVars>
      </dgm:prSet>
      <dgm:spPr/>
    </dgm:pt>
  </dgm:ptLst>
  <dgm:cxnLst>
    <dgm:cxn modelId="{0C503100-25D3-49ED-B977-D9846108B5D9}" srcId="{605F648F-7501-40A6-82D9-8D738818F5D1}" destId="{8900C600-97AE-4694-91E0-168D8E02BBD9}" srcOrd="1" destOrd="0" parTransId="{D85CB592-F38D-4534-96C2-5745DD9F1EAC}" sibTransId="{F7134FC8-A439-4705-9A32-79A3127C5C7D}"/>
    <dgm:cxn modelId="{94DDB304-A715-419D-86E1-C7A5CA12681F}" srcId="{605F648F-7501-40A6-82D9-8D738818F5D1}" destId="{301C28A7-9470-4E4F-9C5D-E353C4AC4518}" srcOrd="2" destOrd="0" parTransId="{8F67CA59-D454-425F-9247-59471BF003F9}" sibTransId="{7C20CFC8-73FE-4695-9E75-0B8EDCBAD260}"/>
    <dgm:cxn modelId="{E8959643-773B-41BE-BA67-11C809ED1F34}" type="presOf" srcId="{8900C600-97AE-4694-91E0-168D8E02BBD9}" destId="{6D089674-9169-4B90-9FEC-4F13B7F70EE2}" srcOrd="0" destOrd="0" presId="urn:microsoft.com/office/officeart/2005/8/layout/default"/>
    <dgm:cxn modelId="{FDC9B966-D808-472F-BCEE-660161E1D4F9}" srcId="{605F648F-7501-40A6-82D9-8D738818F5D1}" destId="{DC4683BF-85E5-4232-968C-C74BBB5BC947}" srcOrd="3" destOrd="0" parTransId="{90B5CCAC-6273-4EA5-8B6A-B63E1BE2FE8D}" sibTransId="{2A20A905-9696-4F2B-9541-80AFF405628C}"/>
    <dgm:cxn modelId="{44F4A369-1241-4F21-80ED-E36FF35EBA69}" type="presOf" srcId="{B1FD469B-79BE-4DC7-BBCF-6470C7D3B3CE}" destId="{F6BB0652-9CD9-404A-B14C-2DCC41E8E6FC}" srcOrd="0" destOrd="0" presId="urn:microsoft.com/office/officeart/2005/8/layout/default"/>
    <dgm:cxn modelId="{C1D55789-2C7C-4C9D-9E49-1A0BC3F217EA}" type="presOf" srcId="{301C28A7-9470-4E4F-9C5D-E353C4AC4518}" destId="{99A0D584-94FC-4F01-B1BF-576029E66BF6}" srcOrd="0" destOrd="0" presId="urn:microsoft.com/office/officeart/2005/8/layout/default"/>
    <dgm:cxn modelId="{B909118D-ECB0-420B-A142-052EF9009335}" srcId="{605F648F-7501-40A6-82D9-8D738818F5D1}" destId="{B1FD469B-79BE-4DC7-BBCF-6470C7D3B3CE}" srcOrd="0" destOrd="0" parTransId="{42392073-7E09-4752-A257-71FE8B788144}" sibTransId="{0C2F3CE2-919D-420F-B4CD-64FD327F78A1}"/>
    <dgm:cxn modelId="{7E072DB6-B430-4A80-8A44-150FF06A2C3D}" type="presOf" srcId="{605F648F-7501-40A6-82D9-8D738818F5D1}" destId="{40FD7602-ED1B-47BB-84A1-7EA326A0F387}" srcOrd="0" destOrd="0" presId="urn:microsoft.com/office/officeart/2005/8/layout/default"/>
    <dgm:cxn modelId="{458CF2CB-5A25-4CEA-87BE-A714EDBE924D}" type="presOf" srcId="{DC4683BF-85E5-4232-968C-C74BBB5BC947}" destId="{1120790E-FF4C-48D8-980E-5E277EE16D93}" srcOrd="0" destOrd="0" presId="urn:microsoft.com/office/officeart/2005/8/layout/default"/>
    <dgm:cxn modelId="{8430F30C-224E-4A0D-B3AB-696035A1E41D}" type="presParOf" srcId="{40FD7602-ED1B-47BB-84A1-7EA326A0F387}" destId="{F6BB0652-9CD9-404A-B14C-2DCC41E8E6FC}" srcOrd="0" destOrd="0" presId="urn:microsoft.com/office/officeart/2005/8/layout/default"/>
    <dgm:cxn modelId="{BA6003F6-F9AE-41A4-9298-C5DEE87CE11D}" type="presParOf" srcId="{40FD7602-ED1B-47BB-84A1-7EA326A0F387}" destId="{FD46A864-F582-4F18-93FE-4B40B340837A}" srcOrd="1" destOrd="0" presId="urn:microsoft.com/office/officeart/2005/8/layout/default"/>
    <dgm:cxn modelId="{2C46A5EF-D9AB-4280-81D4-984DB89A9E78}" type="presParOf" srcId="{40FD7602-ED1B-47BB-84A1-7EA326A0F387}" destId="{6D089674-9169-4B90-9FEC-4F13B7F70EE2}" srcOrd="2" destOrd="0" presId="urn:microsoft.com/office/officeart/2005/8/layout/default"/>
    <dgm:cxn modelId="{53A901A5-9060-40E6-A507-DDC402CF6929}" type="presParOf" srcId="{40FD7602-ED1B-47BB-84A1-7EA326A0F387}" destId="{1F667C1D-FD45-4F49-8B9C-D29A3788E0DB}" srcOrd="3" destOrd="0" presId="urn:microsoft.com/office/officeart/2005/8/layout/default"/>
    <dgm:cxn modelId="{4795C29C-9767-4D3F-8A39-738D6E5342AC}" type="presParOf" srcId="{40FD7602-ED1B-47BB-84A1-7EA326A0F387}" destId="{99A0D584-94FC-4F01-B1BF-576029E66BF6}" srcOrd="4" destOrd="0" presId="urn:microsoft.com/office/officeart/2005/8/layout/default"/>
    <dgm:cxn modelId="{2EDDAC8D-8C44-4FA7-BD22-A3565C03373C}" type="presParOf" srcId="{40FD7602-ED1B-47BB-84A1-7EA326A0F387}" destId="{E6C5C375-3152-4928-9A7E-EF62F8F14603}" srcOrd="5" destOrd="0" presId="urn:microsoft.com/office/officeart/2005/8/layout/default"/>
    <dgm:cxn modelId="{0E1FAC7A-3092-4D62-8781-5B358439CF66}" type="presParOf" srcId="{40FD7602-ED1B-47BB-84A1-7EA326A0F387}" destId="{1120790E-FF4C-48D8-980E-5E277EE16D9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B0652-9CD9-404A-B14C-2DCC41E8E6FC}">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Entwicklung und Verbreitung von Analysen der gesellschaftlichen Prozesse, die Ungleichheiten aufgrund des Geschlechts, der Klasse, </a:t>
          </a:r>
          <a:r>
            <a:rPr lang="de-DE" sz="1700" i="1" kern="1200" dirty="0" err="1"/>
            <a:t>race</a:t>
          </a:r>
          <a:r>
            <a:rPr lang="de-DE" sz="1700" kern="1200" dirty="0"/>
            <a:t> und anderen Differenzkategorien aufrechterhalten</a:t>
          </a:r>
          <a:endParaRPr lang="en-US" sz="1700" kern="1200" dirty="0"/>
        </a:p>
      </dsp:txBody>
      <dsp:txXfrm>
        <a:off x="402550" y="1992"/>
        <a:ext cx="3034531" cy="1820718"/>
      </dsp:txXfrm>
    </dsp:sp>
    <dsp:sp modelId="{6D089674-9169-4B90-9FEC-4F13B7F70EE2}">
      <dsp:nvSpPr>
        <dsp:cNvPr id="0" name=""/>
        <dsp:cNvSpPr/>
      </dsp:nvSpPr>
      <dsp:spPr>
        <a:xfrm>
          <a:off x="3740534" y="1992"/>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Teilnahme an globalen und regionalen zwischenstaatlichen und nichtstaatlichen Foren, um das Mainstream-Denken, die Politik und die Praxis herauszufordern</a:t>
          </a:r>
          <a:endParaRPr lang="en-US" sz="1700" kern="1200" dirty="0"/>
        </a:p>
      </dsp:txBody>
      <dsp:txXfrm>
        <a:off x="3740534" y="1992"/>
        <a:ext cx="3034531" cy="1820718"/>
      </dsp:txXfrm>
    </dsp:sp>
    <dsp:sp modelId="{99A0D584-94FC-4F01-B1BF-576029E66BF6}">
      <dsp:nvSpPr>
        <dsp:cNvPr id="0" name=""/>
        <dsp:cNvSpPr/>
      </dsp:nvSpPr>
      <dsp:spPr>
        <a:xfrm>
          <a:off x="7078518" y="1992"/>
          <a:ext cx="3034531" cy="1820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Co-Sponsoring globaler zivilgesellschaftlicher Initiativen, die auf eine nachhaltige, gerechte und geschlechtersensible soziale, wirtschaftliche und politische Entwicklung abzielen</a:t>
          </a:r>
          <a:endParaRPr lang="en-US" sz="1700" kern="1200" dirty="0"/>
        </a:p>
      </dsp:txBody>
      <dsp:txXfrm>
        <a:off x="7078518" y="1992"/>
        <a:ext cx="3034531" cy="1820718"/>
      </dsp:txXfrm>
    </dsp:sp>
    <dsp:sp modelId="{1120790E-FF4C-48D8-980E-5E277EE16D93}">
      <dsp:nvSpPr>
        <dsp:cNvPr id="0" name=""/>
        <dsp:cNvSpPr/>
      </dsp:nvSpPr>
      <dsp:spPr>
        <a:xfrm>
          <a:off x="3740534" y="2126164"/>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Schulungen zu DAWN-Themen für junge Feministinnen aus dem globalen Süden </a:t>
          </a:r>
          <a:endParaRPr lang="en-US" sz="1700" kern="1200" dirty="0"/>
        </a:p>
      </dsp:txBody>
      <dsp:txXfrm>
        <a:off x="3740534" y="2126164"/>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127CF-AAB5-4B01-B10A-957980EAB93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6EF02D3-FA4D-4DAD-9100-41B8981BF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59F8838-975F-48E8-92E0-5C00EF894593}"/>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5" name="Fußzeilenplatzhalter 4">
            <a:extLst>
              <a:ext uri="{FF2B5EF4-FFF2-40B4-BE49-F238E27FC236}">
                <a16:creationId xmlns:a16="http://schemas.microsoft.com/office/drawing/2014/main" id="{E2BD0A3F-0BA4-409D-A22A-62C60EEAE2D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E8282D3-632A-4002-ACBD-B5DD4EBBD676}"/>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163706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AD363-3C7E-4DE1-9AB8-45FFAC56F8F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ED01E87-5A47-4F10-B96C-28899761843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F3EC70-AEF5-4B83-90CE-F0752F46BEFF}"/>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5" name="Fußzeilenplatzhalter 4">
            <a:extLst>
              <a:ext uri="{FF2B5EF4-FFF2-40B4-BE49-F238E27FC236}">
                <a16:creationId xmlns:a16="http://schemas.microsoft.com/office/drawing/2014/main" id="{F3C3248D-A613-4841-88DA-377AE4C22F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325DA12-BB05-456D-882B-7366CF68148E}"/>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1577730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725256D-8456-4321-9BD4-7FC5D337C83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20C70B4-3417-46BC-98FE-BC2DC50D2B6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6DB53B7-C086-4FAF-8521-D421468FEA8D}"/>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5" name="Fußzeilenplatzhalter 4">
            <a:extLst>
              <a:ext uri="{FF2B5EF4-FFF2-40B4-BE49-F238E27FC236}">
                <a16:creationId xmlns:a16="http://schemas.microsoft.com/office/drawing/2014/main" id="{99C5F52B-F45A-4810-84D1-AB165C1CDF8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A3F7828-4879-4AE6-BF36-4DCEFB2E2C17}"/>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14634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3D189-CAFC-4967-B492-81B74498C01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02D0EF-E8D0-43E4-94EC-CC5070A4C95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4E3D24-A191-4EC6-A985-33A875815D15}"/>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5" name="Fußzeilenplatzhalter 4">
            <a:extLst>
              <a:ext uri="{FF2B5EF4-FFF2-40B4-BE49-F238E27FC236}">
                <a16:creationId xmlns:a16="http://schemas.microsoft.com/office/drawing/2014/main" id="{0CD1C3F2-F715-459A-91AF-54C90640176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57A8DA7-8D19-4F77-9019-214E6075E5C7}"/>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408664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CE277-4849-4B1D-B732-85D36D1148A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4A57ED7-8BCB-4C52-9CCD-ED96E549B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C4750FE-704B-43D4-9337-E2F38DB14B9F}"/>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5" name="Fußzeilenplatzhalter 4">
            <a:extLst>
              <a:ext uri="{FF2B5EF4-FFF2-40B4-BE49-F238E27FC236}">
                <a16:creationId xmlns:a16="http://schemas.microsoft.com/office/drawing/2014/main" id="{0AA11AE7-2D6C-40FD-B754-4F657ECB63B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4E5593B-E7F4-4AFD-A279-81E203E96DEF}"/>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150405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C7DFE-4F13-4CD4-88F5-289EE4901F4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72AC9A-5CAF-4507-AC52-2A4A1D692C6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FA79AC4-3B10-46FC-8114-1D0F321FC6E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1F647E3-4532-4EFD-B1BD-080A53CAA9F0}"/>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6" name="Fußzeilenplatzhalter 5">
            <a:extLst>
              <a:ext uri="{FF2B5EF4-FFF2-40B4-BE49-F238E27FC236}">
                <a16:creationId xmlns:a16="http://schemas.microsoft.com/office/drawing/2014/main" id="{BD2424D0-5751-49F2-86E3-5C4F4DA3738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57D62E9-638E-4625-B4E7-1D0ACB31DCFF}"/>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147322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56175-F0DD-4DF7-91B8-4DFF62B3CC3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BD62641-7B01-4794-9C40-6AB4C76C7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CE34954-2C6A-425B-90FF-87769271E68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B45B419-B60D-4D25-B650-837A8DD7D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85907F1-8FBB-4F21-920B-11B2E9845FF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5E04A77-FC0E-4D8C-8C07-CDB94B717F6C}"/>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8" name="Fußzeilenplatzhalter 7">
            <a:extLst>
              <a:ext uri="{FF2B5EF4-FFF2-40B4-BE49-F238E27FC236}">
                <a16:creationId xmlns:a16="http://schemas.microsoft.com/office/drawing/2014/main" id="{370307E6-B0F0-4EE0-87AB-57E31ECEE19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BBA2322-6ABC-488E-A2ED-0C94CE8E858C}"/>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89303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195DA-476C-4F42-9156-85B15565C2E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5AA067C-186F-4BF4-9AAD-97D2BC9E784E}"/>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4" name="Fußzeilenplatzhalter 3">
            <a:extLst>
              <a:ext uri="{FF2B5EF4-FFF2-40B4-BE49-F238E27FC236}">
                <a16:creationId xmlns:a16="http://schemas.microsoft.com/office/drawing/2014/main" id="{A58AA13E-C637-454D-B108-E719302C8F8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B696228-EFCC-4660-B7FC-377777EBD6D8}"/>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207309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76A4190-3A4C-4977-B471-0AFDFC11D2E6}"/>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3" name="Fußzeilenplatzhalter 2">
            <a:extLst>
              <a:ext uri="{FF2B5EF4-FFF2-40B4-BE49-F238E27FC236}">
                <a16:creationId xmlns:a16="http://schemas.microsoft.com/office/drawing/2014/main" id="{1855F02B-8099-468A-9440-B076FF2298D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9ABEF23-4999-4DC7-9412-DDA9AD3298F2}"/>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368844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7E415-AAAC-4B78-832C-656DD36D0F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4E30537-01D2-4228-B707-068CF2A09F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77CDFC6-634B-4465-9FDF-D3ED18F3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B5951B6-438A-483F-B0CF-C7126307E2F0}"/>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6" name="Fußzeilenplatzhalter 5">
            <a:extLst>
              <a:ext uri="{FF2B5EF4-FFF2-40B4-BE49-F238E27FC236}">
                <a16:creationId xmlns:a16="http://schemas.microsoft.com/office/drawing/2014/main" id="{FBE3F94E-6454-496A-B90F-D0B824573E9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E1565DA-BA5F-48A2-A053-2DA28D104C7A}"/>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55189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E2E40-838A-43FE-8CC8-29B07F00810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826B0B2-0FAC-4788-A3E0-20D83B2960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63E49F0-24EF-482E-905B-2CFC3A67C7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7AF6F48-E892-4A0B-8F14-5047ABE10DD0}"/>
              </a:ext>
            </a:extLst>
          </p:cNvPr>
          <p:cNvSpPr>
            <a:spLocks noGrp="1"/>
          </p:cNvSpPr>
          <p:nvPr>
            <p:ph type="dt" sz="half" idx="10"/>
          </p:nvPr>
        </p:nvSpPr>
        <p:spPr/>
        <p:txBody>
          <a:bodyPr/>
          <a:lstStyle/>
          <a:p>
            <a:fld id="{63E79F2E-766C-4BA4-A34A-DB995E0CB782}" type="datetimeFigureOut">
              <a:rPr lang="de-DE" smtClean="0"/>
              <a:t>01.07.2021</a:t>
            </a:fld>
            <a:endParaRPr lang="de-DE"/>
          </a:p>
        </p:txBody>
      </p:sp>
      <p:sp>
        <p:nvSpPr>
          <p:cNvPr id="6" name="Fußzeilenplatzhalter 5">
            <a:extLst>
              <a:ext uri="{FF2B5EF4-FFF2-40B4-BE49-F238E27FC236}">
                <a16:creationId xmlns:a16="http://schemas.microsoft.com/office/drawing/2014/main" id="{47550D8A-176C-431D-BB56-6504B5AE26D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D60EAE-0962-4C09-B9FD-6C795FBE7BA1}"/>
              </a:ext>
            </a:extLst>
          </p:cNvPr>
          <p:cNvSpPr>
            <a:spLocks noGrp="1"/>
          </p:cNvSpPr>
          <p:nvPr>
            <p:ph type="sldNum" sz="quarter" idx="12"/>
          </p:nvPr>
        </p:nvSpPr>
        <p:spPr/>
        <p:txBody>
          <a:bodyPr/>
          <a:lstStyle/>
          <a:p>
            <a:fld id="{F918EDEE-EEC6-4E53-8DD1-B832E160EFFA}" type="slidenum">
              <a:rPr lang="de-DE" smtClean="0"/>
              <a:t>‹Nr.›</a:t>
            </a:fld>
            <a:endParaRPr lang="de-DE"/>
          </a:p>
        </p:txBody>
      </p:sp>
    </p:spTree>
    <p:extLst>
      <p:ext uri="{BB962C8B-B14F-4D97-AF65-F5344CB8AC3E}">
        <p14:creationId xmlns:p14="http://schemas.microsoft.com/office/powerpoint/2010/main" val="80930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3EBFB74-E2BD-4A61-AB1E-9E2E79634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88844C8-B8F6-486C-85DA-2E0DCD36C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8DEAE0-8749-4C99-B0E4-682631A66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79F2E-766C-4BA4-A34A-DB995E0CB782}" type="datetimeFigureOut">
              <a:rPr lang="de-DE" smtClean="0"/>
              <a:t>01.07.2021</a:t>
            </a:fld>
            <a:endParaRPr lang="de-DE"/>
          </a:p>
        </p:txBody>
      </p:sp>
      <p:sp>
        <p:nvSpPr>
          <p:cNvPr id="5" name="Fußzeilenplatzhalter 4">
            <a:extLst>
              <a:ext uri="{FF2B5EF4-FFF2-40B4-BE49-F238E27FC236}">
                <a16:creationId xmlns:a16="http://schemas.microsoft.com/office/drawing/2014/main" id="{5DD21E07-3221-41C5-A123-6CB0DCD0D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CEF1703-1156-40D8-80FB-6808BD80D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8EDEE-EEC6-4E53-8DD1-B832E160EFFA}" type="slidenum">
              <a:rPr lang="de-DE" smtClean="0"/>
              <a:t>‹Nr.›</a:t>
            </a:fld>
            <a:endParaRPr lang="de-DE"/>
          </a:p>
        </p:txBody>
      </p:sp>
    </p:spTree>
    <p:extLst>
      <p:ext uri="{BB962C8B-B14F-4D97-AF65-F5344CB8AC3E}">
        <p14:creationId xmlns:p14="http://schemas.microsoft.com/office/powerpoint/2010/main" val="2943083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awnnet.org/wpcontent/uploads/2016/04/20150615_RAT_MENA.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dawnnet.org/resources/publica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ahafeministcollective.org/"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hrc.ugent.be/staff/safa-belghith/"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awnnet.org/wp-content/uploads/2017/11/devt_crisesalt_visions_sen_and_grow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4618A6A-391E-48BE-8CCE-C79DEB624586}"/>
              </a:ext>
            </a:extLst>
          </p:cNvPr>
          <p:cNvSpPr>
            <a:spLocks noGrp="1"/>
          </p:cNvSpPr>
          <p:nvPr>
            <p:ph type="ctrTitle"/>
          </p:nvPr>
        </p:nvSpPr>
        <p:spPr>
          <a:xfrm>
            <a:off x="1018604" y="1053042"/>
            <a:ext cx="4458424" cy="3068357"/>
          </a:xfrm>
        </p:spPr>
        <p:txBody>
          <a:bodyPr>
            <a:normAutofit/>
          </a:bodyPr>
          <a:lstStyle/>
          <a:p>
            <a:pPr algn="l"/>
            <a:r>
              <a:rPr lang="de-DE">
                <a:solidFill>
                  <a:srgbClr val="FFFFFF"/>
                </a:solidFill>
              </a:rPr>
              <a:t>DAWN</a:t>
            </a:r>
          </a:p>
        </p:txBody>
      </p:sp>
      <p:sp>
        <p:nvSpPr>
          <p:cNvPr id="3" name="Untertitel 2">
            <a:extLst>
              <a:ext uri="{FF2B5EF4-FFF2-40B4-BE49-F238E27FC236}">
                <a16:creationId xmlns:a16="http://schemas.microsoft.com/office/drawing/2014/main" id="{76637244-9668-4037-AC9B-B5E03733210E}"/>
              </a:ext>
            </a:extLst>
          </p:cNvPr>
          <p:cNvSpPr>
            <a:spLocks noGrp="1"/>
          </p:cNvSpPr>
          <p:nvPr>
            <p:ph type="subTitle" idx="1"/>
          </p:nvPr>
        </p:nvSpPr>
        <p:spPr>
          <a:xfrm>
            <a:off x="1018604" y="4292070"/>
            <a:ext cx="4458424" cy="1512888"/>
          </a:xfrm>
        </p:spPr>
        <p:txBody>
          <a:bodyPr>
            <a:normAutofit/>
          </a:bodyPr>
          <a:lstStyle/>
          <a:p>
            <a:pPr algn="l"/>
            <a:r>
              <a:rPr lang="de-DE">
                <a:solidFill>
                  <a:srgbClr val="B7893F"/>
                </a:solidFill>
              </a:rPr>
              <a:t>DEVELOPMENT ALTERNATIVES WITH WOMEN FOR A NEW ERA</a:t>
            </a:r>
          </a:p>
        </p:txBody>
      </p:sp>
      <p:pic>
        <p:nvPicPr>
          <p:cNvPr id="5" name="Grafik 4" descr="Ein Bild, das Text, ClipArt enthält.&#10;&#10;Automatisch generierte Beschreibung">
            <a:extLst>
              <a:ext uri="{FF2B5EF4-FFF2-40B4-BE49-F238E27FC236}">
                <a16:creationId xmlns:a16="http://schemas.microsoft.com/office/drawing/2014/main" id="{AE6B32B4-50BA-478C-BCE7-ED735ED76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229" y="731072"/>
            <a:ext cx="5390093" cy="1966858"/>
          </a:xfrm>
          <a:prstGeom prst="rect">
            <a:avLst/>
          </a:prstGeom>
        </p:spPr>
      </p:pic>
      <p:cxnSp>
        <p:nvCxnSpPr>
          <p:cNvPr id="18" name="Straight Connector 13">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Grafik 6" descr="Ein Bild, das Person, darstellend, Gruppe, draußen enthält.&#10;&#10;Automatisch generierte Beschreibung">
            <a:extLst>
              <a:ext uri="{FF2B5EF4-FFF2-40B4-BE49-F238E27FC236}">
                <a16:creationId xmlns:a16="http://schemas.microsoft.com/office/drawing/2014/main" id="{1430A5E4-6B9C-4633-BDA8-E41C7AB39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961" y="3750733"/>
            <a:ext cx="5374628" cy="2794807"/>
          </a:xfrm>
          <a:prstGeom prst="rect">
            <a:avLst/>
          </a:prstGeom>
        </p:spPr>
      </p:pic>
      <p:sp>
        <p:nvSpPr>
          <p:cNvPr id="10" name="Textfeld 9">
            <a:extLst>
              <a:ext uri="{FF2B5EF4-FFF2-40B4-BE49-F238E27FC236}">
                <a16:creationId xmlns:a16="http://schemas.microsoft.com/office/drawing/2014/main" id="{E727F460-67DB-49DE-BE61-17AC2CDFDA8A}"/>
              </a:ext>
            </a:extLst>
          </p:cNvPr>
          <p:cNvSpPr txBox="1"/>
          <p:nvPr/>
        </p:nvSpPr>
        <p:spPr>
          <a:xfrm>
            <a:off x="6442234" y="2670333"/>
            <a:ext cx="5374628" cy="246221"/>
          </a:xfrm>
          <a:prstGeom prst="rect">
            <a:avLst/>
          </a:prstGeom>
          <a:noFill/>
        </p:spPr>
        <p:txBody>
          <a:bodyPr wrap="square">
            <a:spAutoFit/>
          </a:bodyPr>
          <a:lstStyle/>
          <a:p>
            <a:r>
              <a:rPr lang="de-DE" sz="1000" dirty="0"/>
              <a:t>https://dawnnet.org/</a:t>
            </a:r>
          </a:p>
        </p:txBody>
      </p:sp>
      <p:sp>
        <p:nvSpPr>
          <p:cNvPr id="12" name="Textfeld 11">
            <a:extLst>
              <a:ext uri="{FF2B5EF4-FFF2-40B4-BE49-F238E27FC236}">
                <a16:creationId xmlns:a16="http://schemas.microsoft.com/office/drawing/2014/main" id="{20A90710-6D65-4FFB-8BA6-B37111CD3308}"/>
              </a:ext>
            </a:extLst>
          </p:cNvPr>
          <p:cNvSpPr txBox="1"/>
          <p:nvPr/>
        </p:nvSpPr>
        <p:spPr>
          <a:xfrm>
            <a:off x="6442234" y="6557741"/>
            <a:ext cx="6097712" cy="246221"/>
          </a:xfrm>
          <a:prstGeom prst="rect">
            <a:avLst/>
          </a:prstGeom>
          <a:noFill/>
        </p:spPr>
        <p:txBody>
          <a:bodyPr wrap="square">
            <a:spAutoFit/>
          </a:bodyPr>
          <a:lstStyle/>
          <a:p>
            <a:r>
              <a:rPr lang="de-DE" sz="1000" dirty="0"/>
              <a:t>https://dawnnet.org/about/</a:t>
            </a:r>
          </a:p>
        </p:txBody>
      </p:sp>
    </p:spTree>
    <p:extLst>
      <p:ext uri="{BB962C8B-B14F-4D97-AF65-F5344CB8AC3E}">
        <p14:creationId xmlns:p14="http://schemas.microsoft.com/office/powerpoint/2010/main" val="3637842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dirty="0"/>
              <a:t>3. Struktur</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BEE1E03-CDE8-4EA7-B06E-6A6BACE73035}"/>
              </a:ext>
            </a:extLst>
          </p:cNvPr>
          <p:cNvSpPr>
            <a:spLocks noGrp="1"/>
          </p:cNvSpPr>
          <p:nvPr>
            <p:ph idx="1"/>
          </p:nvPr>
        </p:nvSpPr>
        <p:spPr>
          <a:xfrm>
            <a:off x="572493" y="2071316"/>
            <a:ext cx="11018520" cy="4119172"/>
          </a:xfrm>
        </p:spPr>
        <p:txBody>
          <a:bodyPr anchor="t">
            <a:normAutofit/>
          </a:bodyPr>
          <a:lstStyle/>
          <a:p>
            <a:pPr marL="0" indent="0">
              <a:buNone/>
            </a:pPr>
            <a:r>
              <a:rPr lang="de-DE" sz="2400" b="1" dirty="0"/>
              <a:t>3.2 Executive Committee/ Exekutivkomitee</a:t>
            </a:r>
          </a:p>
          <a:p>
            <a:pPr>
              <a:buFont typeface="Wingdings" panose="05000000000000000000" pitchFamily="2" charset="2"/>
              <a:buChar char="§"/>
            </a:pPr>
            <a:r>
              <a:rPr lang="de-DE" sz="2400" dirty="0"/>
              <a:t>Exekutivorgan von DAWN </a:t>
            </a:r>
          </a:p>
          <a:p>
            <a:pPr>
              <a:buFont typeface="Wingdings" panose="05000000000000000000" pitchFamily="2" charset="2"/>
              <a:buChar char="§"/>
            </a:pPr>
            <a:r>
              <a:rPr lang="de-DE" sz="2400" dirty="0"/>
              <a:t>Gemeinsam mit dem Vorstand ist es für die Festlegung der Richtlinien und Anweisungen von DAWN verantwortlich</a:t>
            </a:r>
          </a:p>
          <a:p>
            <a:pPr>
              <a:buFont typeface="Wingdings" panose="05000000000000000000" pitchFamily="2" charset="2"/>
              <a:buChar char="§"/>
            </a:pPr>
            <a:r>
              <a:rPr lang="de-DE" sz="2400" dirty="0"/>
              <a:t>Das aktuelle DAWN-Exekutivkomitee: Cai </a:t>
            </a:r>
            <a:r>
              <a:rPr lang="de-DE" sz="2400" dirty="0" err="1"/>
              <a:t>Yiping</a:t>
            </a:r>
            <a:r>
              <a:rPr lang="de-DE" sz="2400" dirty="0"/>
              <a:t> (China), Corina Rodriguez (Argentinien), Florencia </a:t>
            </a:r>
            <a:r>
              <a:rPr lang="de-DE" sz="2400" dirty="0" err="1"/>
              <a:t>Partenio</a:t>
            </a:r>
            <a:r>
              <a:rPr lang="de-DE" sz="2400" dirty="0"/>
              <a:t> (Argentinien), Gita Sen (Indien) General Co-</a:t>
            </a:r>
            <a:r>
              <a:rPr lang="de-DE" sz="2400" dirty="0" err="1"/>
              <a:t>coordinator</a:t>
            </a:r>
            <a:r>
              <a:rPr lang="de-DE" sz="2400" dirty="0"/>
              <a:t>, </a:t>
            </a:r>
            <a:r>
              <a:rPr lang="de-DE" sz="2400" dirty="0" err="1"/>
              <a:t>Kumudini</a:t>
            </a:r>
            <a:r>
              <a:rPr lang="de-DE" sz="2400" dirty="0"/>
              <a:t> Samuel (Sri Lanka), María Graciela </a:t>
            </a:r>
            <a:r>
              <a:rPr lang="de-DE" sz="2400" dirty="0" err="1"/>
              <a:t>Cuervo</a:t>
            </a:r>
            <a:r>
              <a:rPr lang="de-DE" sz="2400" dirty="0"/>
              <a:t> (Dominikanische Republik) General Co-</a:t>
            </a:r>
            <a:r>
              <a:rPr lang="de-DE" sz="2400" dirty="0" err="1"/>
              <a:t>coordinator</a:t>
            </a:r>
            <a:r>
              <a:rPr lang="de-DE" sz="2400" dirty="0"/>
              <a:t>, </a:t>
            </a:r>
            <a:r>
              <a:rPr lang="de-DE" sz="2400" dirty="0" err="1"/>
              <a:t>Vanita</a:t>
            </a:r>
            <a:r>
              <a:rPr lang="de-DE" sz="2400" dirty="0"/>
              <a:t> </a:t>
            </a:r>
            <a:r>
              <a:rPr lang="de-DE" sz="2400" dirty="0" err="1"/>
              <a:t>Nayak</a:t>
            </a:r>
            <a:r>
              <a:rPr lang="de-DE" sz="2400" dirty="0"/>
              <a:t> Mukherjee</a:t>
            </a:r>
          </a:p>
          <a:p>
            <a:pPr marL="0" indent="0">
              <a:buNone/>
            </a:pPr>
            <a:endParaRPr lang="de-DE" sz="2200" dirty="0"/>
          </a:p>
        </p:txBody>
      </p:sp>
    </p:spTree>
    <p:extLst>
      <p:ext uri="{BB962C8B-B14F-4D97-AF65-F5344CB8AC3E}">
        <p14:creationId xmlns:p14="http://schemas.microsoft.com/office/powerpoint/2010/main" val="21575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dirty="0"/>
              <a:t>3. Struktur</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BEE1E03-CDE8-4EA7-B06E-6A6BACE73035}"/>
              </a:ext>
            </a:extLst>
          </p:cNvPr>
          <p:cNvSpPr>
            <a:spLocks noGrp="1"/>
          </p:cNvSpPr>
          <p:nvPr>
            <p:ph idx="1"/>
          </p:nvPr>
        </p:nvSpPr>
        <p:spPr>
          <a:xfrm>
            <a:off x="646707" y="2219330"/>
            <a:ext cx="5818033" cy="4119172"/>
          </a:xfrm>
        </p:spPr>
        <p:txBody>
          <a:bodyPr anchor="t">
            <a:normAutofit/>
          </a:bodyPr>
          <a:lstStyle/>
          <a:p>
            <a:pPr marL="0" indent="0">
              <a:buNone/>
            </a:pPr>
            <a:r>
              <a:rPr lang="de-DE" sz="2400" b="1" dirty="0"/>
              <a:t>3.3 Sekretariat</a:t>
            </a:r>
          </a:p>
          <a:p>
            <a:pPr>
              <a:buFont typeface="Wingdings" panose="05000000000000000000" pitchFamily="2" charset="2"/>
              <a:buChar char="§"/>
            </a:pPr>
            <a:r>
              <a:rPr lang="de-DE" sz="2400" dirty="0"/>
              <a:t>Unterstützung von Forschung, Aktivismus/</a:t>
            </a:r>
            <a:r>
              <a:rPr lang="de-DE" sz="2400" dirty="0" err="1"/>
              <a:t>Advocacy</a:t>
            </a:r>
            <a:r>
              <a:rPr lang="de-DE" sz="2400" dirty="0"/>
              <a:t>, Vernetzung, Ausbildung und Kommunikation</a:t>
            </a:r>
          </a:p>
          <a:p>
            <a:pPr>
              <a:buFont typeface="Wingdings" panose="05000000000000000000" pitchFamily="2" charset="2"/>
              <a:buChar char="§"/>
            </a:pPr>
            <a:r>
              <a:rPr lang="de-DE" sz="2400" dirty="0"/>
              <a:t>Das Sekretariat hat seinen Sitz in Suva, Fidschi</a:t>
            </a:r>
          </a:p>
          <a:p>
            <a:endParaRPr lang="de-DE" sz="2200" dirty="0"/>
          </a:p>
        </p:txBody>
      </p:sp>
      <p:pic>
        <p:nvPicPr>
          <p:cNvPr id="5" name="Grafik 4">
            <a:extLst>
              <a:ext uri="{FF2B5EF4-FFF2-40B4-BE49-F238E27FC236}">
                <a16:creationId xmlns:a16="http://schemas.microsoft.com/office/drawing/2014/main" id="{63BC0CE7-5E1C-49DF-BCF4-60E1853D39A8}"/>
              </a:ext>
            </a:extLst>
          </p:cNvPr>
          <p:cNvPicPr>
            <a:picLocks noChangeAspect="1"/>
          </p:cNvPicPr>
          <p:nvPr/>
        </p:nvPicPr>
        <p:blipFill>
          <a:blip r:embed="rId2"/>
          <a:stretch>
            <a:fillRect/>
          </a:stretch>
        </p:blipFill>
        <p:spPr>
          <a:xfrm>
            <a:off x="6721300" y="2317184"/>
            <a:ext cx="4761389" cy="2859272"/>
          </a:xfrm>
          <a:prstGeom prst="rect">
            <a:avLst/>
          </a:prstGeom>
        </p:spPr>
      </p:pic>
      <p:sp>
        <p:nvSpPr>
          <p:cNvPr id="8" name="Textfeld 7">
            <a:extLst>
              <a:ext uri="{FF2B5EF4-FFF2-40B4-BE49-F238E27FC236}">
                <a16:creationId xmlns:a16="http://schemas.microsoft.com/office/drawing/2014/main" id="{16C42F63-2706-474C-A70C-C93DA26C6DAE}"/>
              </a:ext>
            </a:extLst>
          </p:cNvPr>
          <p:cNvSpPr txBox="1"/>
          <p:nvPr/>
        </p:nvSpPr>
        <p:spPr>
          <a:xfrm>
            <a:off x="6634537" y="5176456"/>
            <a:ext cx="6097712" cy="246221"/>
          </a:xfrm>
          <a:prstGeom prst="rect">
            <a:avLst/>
          </a:prstGeom>
          <a:noFill/>
        </p:spPr>
        <p:txBody>
          <a:bodyPr wrap="square">
            <a:spAutoFit/>
          </a:bodyPr>
          <a:lstStyle/>
          <a:p>
            <a:r>
              <a:rPr lang="de-DE" sz="1000" dirty="0"/>
              <a:t>https://dawnnet.org/about/</a:t>
            </a:r>
          </a:p>
        </p:txBody>
      </p:sp>
    </p:spTree>
    <p:extLst>
      <p:ext uri="{BB962C8B-B14F-4D97-AF65-F5344CB8AC3E}">
        <p14:creationId xmlns:p14="http://schemas.microsoft.com/office/powerpoint/2010/main" val="355608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dirty="0"/>
              <a:t>4. Vision</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BEE1E03-CDE8-4EA7-B06E-6A6BACE73035}"/>
              </a:ext>
            </a:extLst>
          </p:cNvPr>
          <p:cNvSpPr>
            <a:spLocks noGrp="1"/>
          </p:cNvSpPr>
          <p:nvPr>
            <p:ph idx="1"/>
          </p:nvPr>
        </p:nvSpPr>
        <p:spPr>
          <a:xfrm>
            <a:off x="572493" y="2071315"/>
            <a:ext cx="5407067" cy="4288387"/>
          </a:xfrm>
        </p:spPr>
        <p:txBody>
          <a:bodyPr anchor="t">
            <a:normAutofit/>
          </a:bodyPr>
          <a:lstStyle/>
          <a:p>
            <a:pPr>
              <a:buFont typeface="Wingdings" panose="05000000000000000000" pitchFamily="2" charset="2"/>
              <a:buChar char="§"/>
            </a:pPr>
            <a:r>
              <a:rPr lang="de-DE" sz="2400" dirty="0"/>
              <a:t>Beseitigung von Ungleichheiten und Diskriminierung</a:t>
            </a:r>
          </a:p>
          <a:p>
            <a:pPr>
              <a:buFont typeface="Wingdings" panose="05000000000000000000" pitchFamily="2" charset="2"/>
              <a:buChar char="§"/>
            </a:pPr>
            <a:r>
              <a:rPr lang="de-DE" sz="2400" dirty="0"/>
              <a:t>Entwicklungsprozesse, die auf Solidarität und wirtschaftlicher, politischer, ökologischer, sozialer und persönlicher Gerechtigkeit beruhen</a:t>
            </a:r>
          </a:p>
          <a:p>
            <a:pPr>
              <a:buFont typeface="Wingdings" panose="05000000000000000000" pitchFamily="2" charset="2"/>
              <a:buChar char="§"/>
            </a:pPr>
            <a:r>
              <a:rPr lang="de-DE" sz="2400" dirty="0"/>
              <a:t>Eine Welt ohne Armut und Gewalt, eine Welt in Frieden</a:t>
            </a:r>
          </a:p>
          <a:p>
            <a:pPr>
              <a:buFont typeface="Wingdings" panose="05000000000000000000" pitchFamily="2" charset="2"/>
              <a:buChar char="§"/>
            </a:pPr>
            <a:r>
              <a:rPr lang="de-DE" sz="2400" dirty="0"/>
              <a:t>Achtung und Verwirklichung der Menschenrechte</a:t>
            </a:r>
          </a:p>
          <a:p>
            <a:pPr marL="0" indent="0">
              <a:buNone/>
            </a:pPr>
            <a:endParaRPr lang="de-DE" sz="2200" dirty="0"/>
          </a:p>
        </p:txBody>
      </p:sp>
      <p:sp>
        <p:nvSpPr>
          <p:cNvPr id="7" name="Inhaltsplatzhalter 2">
            <a:extLst>
              <a:ext uri="{FF2B5EF4-FFF2-40B4-BE49-F238E27FC236}">
                <a16:creationId xmlns:a16="http://schemas.microsoft.com/office/drawing/2014/main" id="{01AFB1C1-FECE-4124-98EA-5DB5713E348C}"/>
              </a:ext>
            </a:extLst>
          </p:cNvPr>
          <p:cNvSpPr txBox="1">
            <a:spLocks/>
          </p:cNvSpPr>
          <p:nvPr/>
        </p:nvSpPr>
        <p:spPr>
          <a:xfrm>
            <a:off x="5979560" y="2073552"/>
            <a:ext cx="5407067" cy="42883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de-DE" sz="2400" dirty="0"/>
              <a:t>Achtung und Wertschätzung der Ökosysteme</a:t>
            </a:r>
          </a:p>
          <a:p>
            <a:pPr>
              <a:buFont typeface="Wingdings" panose="05000000000000000000" pitchFamily="2" charset="2"/>
              <a:buChar char="§"/>
            </a:pPr>
            <a:r>
              <a:rPr lang="de-DE" sz="2400" dirty="0"/>
              <a:t>körperliche Integrität und Sicherheit der Persönlichkeit</a:t>
            </a:r>
          </a:p>
          <a:p>
            <a:pPr>
              <a:buFont typeface="Wingdings" panose="05000000000000000000" pitchFamily="2" charset="2"/>
              <a:buChar char="§"/>
            </a:pPr>
            <a:r>
              <a:rPr lang="de-DE" sz="2400" dirty="0"/>
              <a:t>Inklusion und Respekt vor Vielfalt </a:t>
            </a:r>
          </a:p>
          <a:p>
            <a:pPr>
              <a:buFont typeface="Wingdings" panose="05000000000000000000" pitchFamily="2" charset="2"/>
              <a:buChar char="§"/>
            </a:pPr>
            <a:r>
              <a:rPr lang="de-DE" sz="2400" dirty="0"/>
              <a:t>sexuelle und reproduktive Rechte für alle</a:t>
            </a:r>
          </a:p>
          <a:p>
            <a:pPr>
              <a:buFont typeface="Wingdings" panose="05000000000000000000" pitchFamily="2" charset="2"/>
              <a:buChar char="§"/>
            </a:pPr>
            <a:r>
              <a:rPr lang="de-DE" sz="2400" dirty="0"/>
              <a:t>Beteiligung von Frauen an Entscheidungsprozessen</a:t>
            </a:r>
          </a:p>
          <a:p>
            <a:pPr marL="0" indent="0">
              <a:buFont typeface="Arial" panose="020B0604020202020204" pitchFamily="34" charset="0"/>
              <a:buNone/>
            </a:pPr>
            <a:r>
              <a:rPr lang="de-DE" sz="2400" dirty="0">
                <a:sym typeface="Wingdings" panose="05000000000000000000" pitchFamily="2" charset="2"/>
              </a:rPr>
              <a:t>https://dawnnet.org/</a:t>
            </a:r>
            <a:r>
              <a:rPr lang="de-DE" sz="2400" dirty="0" err="1">
                <a:sym typeface="Wingdings" panose="05000000000000000000" pitchFamily="2" charset="2"/>
              </a:rPr>
              <a:t>about</a:t>
            </a:r>
            <a:r>
              <a:rPr lang="de-DE" sz="2400" dirty="0">
                <a:sym typeface="Wingdings" panose="05000000000000000000" pitchFamily="2" charset="2"/>
              </a:rPr>
              <a:t>/</a:t>
            </a:r>
            <a:r>
              <a:rPr lang="de-DE" sz="2400" dirty="0" err="1">
                <a:sym typeface="Wingdings" panose="05000000000000000000" pitchFamily="2" charset="2"/>
              </a:rPr>
              <a:t>vision</a:t>
            </a:r>
            <a:r>
              <a:rPr lang="de-DE" sz="2400" dirty="0">
                <a:sym typeface="Wingdings" panose="05000000000000000000" pitchFamily="2" charset="2"/>
              </a:rPr>
              <a:t>/    </a:t>
            </a:r>
            <a:endParaRPr lang="de-DE" sz="2400" dirty="0"/>
          </a:p>
          <a:p>
            <a:pPr marL="0" indent="0">
              <a:buFont typeface="Arial" panose="020B0604020202020204" pitchFamily="34" charset="0"/>
              <a:buNone/>
            </a:pPr>
            <a:endParaRPr lang="de-DE" sz="2200" dirty="0"/>
          </a:p>
        </p:txBody>
      </p:sp>
    </p:spTree>
    <p:extLst>
      <p:ext uri="{BB962C8B-B14F-4D97-AF65-F5344CB8AC3E}">
        <p14:creationId xmlns:p14="http://schemas.microsoft.com/office/powerpoint/2010/main" val="276547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C08B7D9-1341-4916-A443-3FEDEEF8287D}"/>
              </a:ext>
            </a:extLst>
          </p:cNvPr>
          <p:cNvSpPr>
            <a:spLocks noGrp="1"/>
          </p:cNvSpPr>
          <p:nvPr>
            <p:ph type="title"/>
          </p:nvPr>
        </p:nvSpPr>
        <p:spPr>
          <a:xfrm>
            <a:off x="838200" y="365125"/>
            <a:ext cx="10515600" cy="1325563"/>
          </a:xfrm>
        </p:spPr>
        <p:txBody>
          <a:bodyPr>
            <a:normAutofit/>
          </a:bodyPr>
          <a:lstStyle/>
          <a:p>
            <a:r>
              <a:rPr lang="de-DE" sz="5400" b="1"/>
              <a:t>5. Aktivitäten</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nhaltsplatzhalter 2">
            <a:extLst>
              <a:ext uri="{FF2B5EF4-FFF2-40B4-BE49-F238E27FC236}">
                <a16:creationId xmlns:a16="http://schemas.microsoft.com/office/drawing/2014/main" id="{EB506D38-C89A-4F2C-84C7-6A70DEF86CD1}"/>
              </a:ext>
            </a:extLst>
          </p:cNvPr>
          <p:cNvGraphicFramePr>
            <a:graphicFrameLocks noGrp="1"/>
          </p:cNvGraphicFramePr>
          <p:nvPr>
            <p:ph idx="1"/>
            <p:extLst>
              <p:ext uri="{D42A27DB-BD31-4B8C-83A1-F6EECF244321}">
                <p14:modId xmlns:p14="http://schemas.microsoft.com/office/powerpoint/2010/main" val="98626498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08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dirty="0"/>
              <a:t>5. Aktivitäten</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BEE1E03-CDE8-4EA7-B06E-6A6BACE73035}"/>
              </a:ext>
            </a:extLst>
          </p:cNvPr>
          <p:cNvSpPr>
            <a:spLocks noGrp="1"/>
          </p:cNvSpPr>
          <p:nvPr>
            <p:ph idx="1"/>
          </p:nvPr>
        </p:nvSpPr>
        <p:spPr>
          <a:xfrm>
            <a:off x="880718" y="2098748"/>
            <a:ext cx="6372837" cy="2660504"/>
          </a:xfrm>
        </p:spPr>
        <p:txBody>
          <a:bodyPr anchor="t">
            <a:normAutofit lnSpcReduction="10000"/>
          </a:bodyPr>
          <a:lstStyle/>
          <a:p>
            <a:pPr marL="0" indent="0">
              <a:buNone/>
            </a:pPr>
            <a:r>
              <a:rPr lang="de-DE" b="1" dirty="0"/>
              <a:t>Ein Beispiel:</a:t>
            </a:r>
          </a:p>
          <a:p>
            <a:pPr>
              <a:lnSpc>
                <a:spcPct val="100000"/>
              </a:lnSpc>
              <a:buFont typeface="Wingdings" panose="05000000000000000000" pitchFamily="2" charset="2"/>
              <a:buChar char="§"/>
            </a:pPr>
            <a:r>
              <a:rPr lang="de-DE" dirty="0"/>
              <a:t>DAWN organisierte gemeinsam mit anderen Organisationen im Rahmen der Globalen Aktionswoche gegen G20 am 27. November 2018 in Buenos Aires eine Feminist Economics School. </a:t>
            </a:r>
          </a:p>
          <a:p>
            <a:pPr marL="0" indent="0">
              <a:buNone/>
            </a:pPr>
            <a:endParaRPr lang="de-DE" b="1" dirty="0"/>
          </a:p>
        </p:txBody>
      </p:sp>
      <p:pic>
        <p:nvPicPr>
          <p:cNvPr id="4" name="Grafik 3">
            <a:extLst>
              <a:ext uri="{FF2B5EF4-FFF2-40B4-BE49-F238E27FC236}">
                <a16:creationId xmlns:a16="http://schemas.microsoft.com/office/drawing/2014/main" id="{CB7AEE03-2393-415B-82F3-0D627C2857AB}"/>
              </a:ext>
            </a:extLst>
          </p:cNvPr>
          <p:cNvPicPr>
            <a:picLocks noChangeAspect="1"/>
          </p:cNvPicPr>
          <p:nvPr/>
        </p:nvPicPr>
        <p:blipFill>
          <a:blip r:embed="rId2"/>
          <a:stretch>
            <a:fillRect/>
          </a:stretch>
        </p:blipFill>
        <p:spPr>
          <a:xfrm>
            <a:off x="7479332" y="1860863"/>
            <a:ext cx="3986628" cy="2889245"/>
          </a:xfrm>
          <a:prstGeom prst="rect">
            <a:avLst/>
          </a:prstGeom>
        </p:spPr>
      </p:pic>
      <p:sp>
        <p:nvSpPr>
          <p:cNvPr id="7" name="Rechteck: abgerundete Ecken 6">
            <a:extLst>
              <a:ext uri="{FF2B5EF4-FFF2-40B4-BE49-F238E27FC236}">
                <a16:creationId xmlns:a16="http://schemas.microsoft.com/office/drawing/2014/main" id="{B0307ADB-DC98-4911-BA08-0FF1715D899F}"/>
              </a:ext>
            </a:extLst>
          </p:cNvPr>
          <p:cNvSpPr/>
          <p:nvPr/>
        </p:nvSpPr>
        <p:spPr>
          <a:xfrm>
            <a:off x="749439" y="4997137"/>
            <a:ext cx="10795854" cy="16223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solidFill>
                  <a:schemeClr val="tx1"/>
                </a:solidFill>
              </a:rPr>
              <a:t>Einblicke in die Feminist Economics School:</a:t>
            </a:r>
          </a:p>
          <a:p>
            <a:pPr marL="0" indent="0">
              <a:buNone/>
            </a:pPr>
            <a:r>
              <a:rPr lang="de-DE" sz="2400" dirty="0">
                <a:solidFill>
                  <a:schemeClr val="tx1"/>
                </a:solidFill>
                <a:sym typeface="Wingdings" panose="05000000000000000000" pitchFamily="2" charset="2"/>
              </a:rPr>
              <a:t>https://www.youtube.com/watch?v=Zx6bZYJVHt0</a:t>
            </a:r>
          </a:p>
          <a:p>
            <a:pPr marL="0" indent="0">
              <a:buNone/>
            </a:pPr>
            <a:r>
              <a:rPr lang="de-DE" sz="2400" dirty="0">
                <a:solidFill>
                  <a:schemeClr val="tx1"/>
                </a:solidFill>
                <a:sym typeface="Wingdings" panose="05000000000000000000" pitchFamily="2" charset="2"/>
              </a:rPr>
              <a:t>https://www.youtube.com/watch?v=myWvD7pKBDM</a:t>
            </a:r>
          </a:p>
          <a:p>
            <a:pPr marL="0" indent="0">
              <a:buNone/>
            </a:pPr>
            <a:r>
              <a:rPr lang="de-DE" sz="2400" dirty="0">
                <a:solidFill>
                  <a:schemeClr val="tx1"/>
                </a:solidFill>
                <a:sym typeface="Wingdings" panose="05000000000000000000" pitchFamily="2" charset="2"/>
              </a:rPr>
              <a:t>https://www.youtube.com/watch?v=2njWYIV34D0</a:t>
            </a:r>
            <a:endParaRPr lang="de-DE" sz="2400" dirty="0">
              <a:solidFill>
                <a:schemeClr val="tx1"/>
              </a:solidFill>
            </a:endParaRPr>
          </a:p>
        </p:txBody>
      </p:sp>
    </p:spTree>
    <p:extLst>
      <p:ext uri="{BB962C8B-B14F-4D97-AF65-F5344CB8AC3E}">
        <p14:creationId xmlns:p14="http://schemas.microsoft.com/office/powerpoint/2010/main" val="241805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dirty="0"/>
              <a:t>5. Aktivitäten</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BEE1E03-CDE8-4EA7-B06E-6A6BACE73035}"/>
              </a:ext>
            </a:extLst>
          </p:cNvPr>
          <p:cNvSpPr>
            <a:spLocks noGrp="1"/>
          </p:cNvSpPr>
          <p:nvPr>
            <p:ph idx="1"/>
          </p:nvPr>
        </p:nvSpPr>
        <p:spPr>
          <a:xfrm>
            <a:off x="572493" y="2304875"/>
            <a:ext cx="11125619" cy="4314586"/>
          </a:xfrm>
        </p:spPr>
        <p:txBody>
          <a:bodyPr anchor="t">
            <a:normAutofit lnSpcReduction="10000"/>
          </a:bodyPr>
          <a:lstStyle/>
          <a:p>
            <a:pPr marL="0" indent="0">
              <a:buNone/>
            </a:pPr>
            <a:r>
              <a:rPr lang="de-DE" b="1" dirty="0"/>
              <a:t>Weiteres Beispiel: </a:t>
            </a:r>
          </a:p>
          <a:p>
            <a:pPr marL="0" indent="0">
              <a:buNone/>
            </a:pPr>
            <a:r>
              <a:rPr lang="de-DE" b="1" dirty="0"/>
              <a:t>DAWN Regional </a:t>
            </a:r>
            <a:r>
              <a:rPr lang="de-DE" b="1" dirty="0" err="1"/>
              <a:t>Advocacy</a:t>
            </a:r>
            <a:r>
              <a:rPr lang="de-DE" b="1" dirty="0"/>
              <a:t> Tools on SRHR </a:t>
            </a:r>
            <a:r>
              <a:rPr lang="de-DE" b="1" dirty="0" err="1"/>
              <a:t>for</a:t>
            </a:r>
            <a:r>
              <a:rPr lang="de-DE" b="1" dirty="0"/>
              <a:t> Cairo@20</a:t>
            </a:r>
          </a:p>
          <a:p>
            <a:pPr>
              <a:buFont typeface="Wingdings" panose="05000000000000000000" pitchFamily="2" charset="2"/>
              <a:buChar char="§"/>
            </a:pPr>
            <a:r>
              <a:rPr lang="de-DE" dirty="0"/>
              <a:t>DAWN erstellte 2016 Analyse- und </a:t>
            </a:r>
            <a:r>
              <a:rPr lang="de-DE" dirty="0" err="1"/>
              <a:t>Advocacy</a:t>
            </a:r>
            <a:r>
              <a:rPr lang="de-DE" dirty="0"/>
              <a:t>-Papiere zu sexuelle und reproduktive Gesundheit und Rechte aus sechs Regionen des globalen Südens</a:t>
            </a:r>
          </a:p>
          <a:p>
            <a:pPr>
              <a:buFont typeface="Wingdings" panose="05000000000000000000" pitchFamily="2" charset="2"/>
              <a:buChar char="§"/>
            </a:pPr>
            <a:r>
              <a:rPr lang="de-DE" dirty="0"/>
              <a:t>Regionen: Lateinamerika, Karibik, Südasien, Südostasien, Pazifik, MENA-Region</a:t>
            </a:r>
          </a:p>
          <a:p>
            <a:pPr>
              <a:buFont typeface="Wingdings" panose="05000000000000000000" pitchFamily="2" charset="2"/>
              <a:buChar char="§"/>
            </a:pPr>
            <a:r>
              <a:rPr lang="de-DE" dirty="0"/>
              <a:t>Papier für die MENA-Region: </a:t>
            </a:r>
            <a:r>
              <a:rPr lang="de-DE" dirty="0">
                <a:hlinkClick r:id="rId2"/>
              </a:rPr>
              <a:t>https://dawnnet.org/wpcontent/uploads/2016/04/20150615_RAT_MENA.pdf</a:t>
            </a:r>
            <a:r>
              <a:rPr lang="de-DE" dirty="0"/>
              <a:t> </a:t>
            </a:r>
          </a:p>
          <a:p>
            <a:pPr>
              <a:buFont typeface="Wingdings" panose="05000000000000000000" pitchFamily="2" charset="2"/>
              <a:buChar char="§"/>
            </a:pPr>
            <a:endParaRPr lang="de-DE" dirty="0"/>
          </a:p>
          <a:p>
            <a:pPr>
              <a:buFont typeface="Wingdings" panose="05000000000000000000" pitchFamily="2" charset="2"/>
              <a:buChar char="§"/>
            </a:pPr>
            <a:endParaRPr lang="de-DE" dirty="0"/>
          </a:p>
          <a:p>
            <a:pPr marL="0" indent="0">
              <a:buNone/>
            </a:pPr>
            <a:endParaRPr lang="de-DE" b="1" dirty="0"/>
          </a:p>
        </p:txBody>
      </p:sp>
      <p:pic>
        <p:nvPicPr>
          <p:cNvPr id="10" name="Grafik 9">
            <a:extLst>
              <a:ext uri="{FF2B5EF4-FFF2-40B4-BE49-F238E27FC236}">
                <a16:creationId xmlns:a16="http://schemas.microsoft.com/office/drawing/2014/main" id="{839BA958-75C0-45D5-A19F-458593FA921D}"/>
              </a:ext>
            </a:extLst>
          </p:cNvPr>
          <p:cNvPicPr>
            <a:picLocks noChangeAspect="1"/>
          </p:cNvPicPr>
          <p:nvPr/>
        </p:nvPicPr>
        <p:blipFill rotWithShape="1">
          <a:blip r:embed="rId3"/>
          <a:srcRect l="10000" t="16763" r="12359" b="17139"/>
          <a:stretch/>
        </p:blipFill>
        <p:spPr>
          <a:xfrm>
            <a:off x="6829408" y="144284"/>
            <a:ext cx="5288378" cy="2532451"/>
          </a:xfrm>
          <a:prstGeom prst="rect">
            <a:avLst/>
          </a:prstGeom>
          <a:ln>
            <a:solidFill>
              <a:schemeClr val="tx1"/>
            </a:solidFill>
          </a:ln>
        </p:spPr>
      </p:pic>
    </p:spTree>
    <p:extLst>
      <p:ext uri="{BB962C8B-B14F-4D97-AF65-F5344CB8AC3E}">
        <p14:creationId xmlns:p14="http://schemas.microsoft.com/office/powerpoint/2010/main" val="105032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dirty="0"/>
              <a:t>6. Analysen</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BEE1E03-CDE8-4EA7-B06E-6A6BACE73035}"/>
              </a:ext>
            </a:extLst>
          </p:cNvPr>
          <p:cNvSpPr>
            <a:spLocks noGrp="1"/>
          </p:cNvSpPr>
          <p:nvPr>
            <p:ph idx="1"/>
          </p:nvPr>
        </p:nvSpPr>
        <p:spPr>
          <a:xfrm>
            <a:off x="572493" y="2071316"/>
            <a:ext cx="11018520" cy="4119172"/>
          </a:xfrm>
        </p:spPr>
        <p:txBody>
          <a:bodyPr anchor="t">
            <a:normAutofit/>
          </a:bodyPr>
          <a:lstStyle/>
          <a:p>
            <a:pPr marL="0" indent="0">
              <a:buNone/>
            </a:pPr>
            <a:r>
              <a:rPr lang="de-DE" b="1" dirty="0"/>
              <a:t>5 Themenschwerpunkte</a:t>
            </a:r>
          </a:p>
          <a:p>
            <a:pPr>
              <a:buFont typeface="Wingdings" panose="05000000000000000000" pitchFamily="2" charset="2"/>
              <a:buChar char="§"/>
            </a:pPr>
            <a:r>
              <a:rPr lang="de-DE" dirty="0"/>
              <a:t>Politische Ökonomie der Globalisierung</a:t>
            </a:r>
          </a:p>
          <a:p>
            <a:pPr>
              <a:buFont typeface="Wingdings" panose="05000000000000000000" pitchFamily="2" charset="2"/>
              <a:buChar char="§"/>
            </a:pPr>
            <a:r>
              <a:rPr lang="de-DE" dirty="0"/>
              <a:t>Politische Ökologie und Nachhaltigkeit </a:t>
            </a:r>
          </a:p>
          <a:p>
            <a:pPr>
              <a:buFont typeface="Wingdings" panose="05000000000000000000" pitchFamily="2" charset="2"/>
              <a:buChar char="§"/>
            </a:pPr>
            <a:r>
              <a:rPr lang="de-DE" dirty="0"/>
              <a:t>Politische Umstrukturierung und soziale Transformation </a:t>
            </a:r>
          </a:p>
          <a:p>
            <a:pPr>
              <a:buFont typeface="Wingdings" panose="05000000000000000000" pitchFamily="2" charset="2"/>
              <a:buChar char="§"/>
            </a:pPr>
            <a:r>
              <a:rPr lang="de-DE" dirty="0"/>
              <a:t>Sexuelle und reproduktive Gesundheit und Rechte </a:t>
            </a:r>
          </a:p>
          <a:p>
            <a:pPr>
              <a:buFont typeface="Wingdings" panose="05000000000000000000" pitchFamily="2" charset="2"/>
              <a:buChar char="§"/>
            </a:pPr>
            <a:r>
              <a:rPr lang="de-DE" dirty="0"/>
              <a:t>Feministische digitale Gerechtigkeit</a:t>
            </a:r>
          </a:p>
        </p:txBody>
      </p:sp>
    </p:spTree>
    <p:extLst>
      <p:ext uri="{BB962C8B-B14F-4D97-AF65-F5344CB8AC3E}">
        <p14:creationId xmlns:p14="http://schemas.microsoft.com/office/powerpoint/2010/main" val="94397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dirty="0"/>
              <a:t>7. Die letzten Publikationen von DAWN</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haltsplatzhalter 3">
            <a:extLst>
              <a:ext uri="{FF2B5EF4-FFF2-40B4-BE49-F238E27FC236}">
                <a16:creationId xmlns:a16="http://schemas.microsoft.com/office/drawing/2014/main" id="{33DC5AA8-4C53-437F-A005-1A010ADACEC7}"/>
              </a:ext>
            </a:extLst>
          </p:cNvPr>
          <p:cNvPicPr>
            <a:picLocks noGrp="1" noChangeAspect="1"/>
          </p:cNvPicPr>
          <p:nvPr>
            <p:ph idx="1"/>
          </p:nvPr>
        </p:nvPicPr>
        <p:blipFill rotWithShape="1">
          <a:blip r:embed="rId2"/>
          <a:srcRect r="66762"/>
          <a:stretch/>
        </p:blipFill>
        <p:spPr>
          <a:xfrm>
            <a:off x="438364" y="1893206"/>
            <a:ext cx="2910446" cy="4867200"/>
          </a:xfrm>
          <a:prstGeom prst="rect">
            <a:avLst/>
          </a:prstGeom>
        </p:spPr>
      </p:pic>
      <p:pic>
        <p:nvPicPr>
          <p:cNvPr id="5" name="Grafik 4">
            <a:extLst>
              <a:ext uri="{FF2B5EF4-FFF2-40B4-BE49-F238E27FC236}">
                <a16:creationId xmlns:a16="http://schemas.microsoft.com/office/drawing/2014/main" id="{C09B5822-2D49-425B-A5EF-C1DAF37042DB}"/>
              </a:ext>
            </a:extLst>
          </p:cNvPr>
          <p:cNvPicPr>
            <a:picLocks noChangeAspect="1"/>
          </p:cNvPicPr>
          <p:nvPr/>
        </p:nvPicPr>
        <p:blipFill rotWithShape="1">
          <a:blip r:embed="rId2"/>
          <a:srcRect l="33586" t="34246" r="33992"/>
          <a:stretch/>
        </p:blipFill>
        <p:spPr>
          <a:xfrm>
            <a:off x="3497690" y="3555930"/>
            <a:ext cx="2910446" cy="3241052"/>
          </a:xfrm>
          <a:prstGeom prst="rect">
            <a:avLst/>
          </a:prstGeom>
        </p:spPr>
      </p:pic>
      <p:pic>
        <p:nvPicPr>
          <p:cNvPr id="6" name="Grafik 5">
            <a:extLst>
              <a:ext uri="{FF2B5EF4-FFF2-40B4-BE49-F238E27FC236}">
                <a16:creationId xmlns:a16="http://schemas.microsoft.com/office/drawing/2014/main" id="{6BB26911-C701-4B2E-A4B5-39F975B0174A}"/>
              </a:ext>
            </a:extLst>
          </p:cNvPr>
          <p:cNvPicPr>
            <a:picLocks noChangeAspect="1"/>
          </p:cNvPicPr>
          <p:nvPr/>
        </p:nvPicPr>
        <p:blipFill rotWithShape="1">
          <a:blip r:embed="rId2"/>
          <a:srcRect l="67579" r="1076" b="66280"/>
          <a:stretch/>
        </p:blipFill>
        <p:spPr>
          <a:xfrm>
            <a:off x="3497690" y="1893204"/>
            <a:ext cx="2910446" cy="1687783"/>
          </a:xfrm>
          <a:prstGeom prst="rect">
            <a:avLst/>
          </a:prstGeom>
        </p:spPr>
      </p:pic>
      <p:pic>
        <p:nvPicPr>
          <p:cNvPr id="8" name="Grafik 7">
            <a:extLst>
              <a:ext uri="{FF2B5EF4-FFF2-40B4-BE49-F238E27FC236}">
                <a16:creationId xmlns:a16="http://schemas.microsoft.com/office/drawing/2014/main" id="{1B142C2E-835A-4D7D-8C2A-A0F97AF3CA67}"/>
              </a:ext>
            </a:extLst>
          </p:cNvPr>
          <p:cNvPicPr>
            <a:picLocks noChangeAspect="1"/>
          </p:cNvPicPr>
          <p:nvPr/>
        </p:nvPicPr>
        <p:blipFill rotWithShape="1">
          <a:blip r:embed="rId3"/>
          <a:srcRect l="5731" t="50000" r="65871" b="21948"/>
          <a:stretch/>
        </p:blipFill>
        <p:spPr>
          <a:xfrm>
            <a:off x="6625512" y="1890669"/>
            <a:ext cx="3298005" cy="1700003"/>
          </a:xfrm>
          <a:prstGeom prst="rect">
            <a:avLst/>
          </a:prstGeom>
        </p:spPr>
      </p:pic>
      <p:pic>
        <p:nvPicPr>
          <p:cNvPr id="10" name="Grafik 9">
            <a:extLst>
              <a:ext uri="{FF2B5EF4-FFF2-40B4-BE49-F238E27FC236}">
                <a16:creationId xmlns:a16="http://schemas.microsoft.com/office/drawing/2014/main" id="{F8A4DC36-FEF0-42F9-A432-E73CC8E6568B}"/>
              </a:ext>
            </a:extLst>
          </p:cNvPr>
          <p:cNvPicPr>
            <a:picLocks noChangeAspect="1"/>
          </p:cNvPicPr>
          <p:nvPr/>
        </p:nvPicPr>
        <p:blipFill rotWithShape="1">
          <a:blip r:embed="rId3"/>
          <a:srcRect l="35309" t="50000" r="36797" b="22247"/>
          <a:stretch/>
        </p:blipFill>
        <p:spPr>
          <a:xfrm>
            <a:off x="6625512" y="3580987"/>
            <a:ext cx="3298005" cy="1680634"/>
          </a:xfrm>
          <a:prstGeom prst="rect">
            <a:avLst/>
          </a:prstGeom>
        </p:spPr>
      </p:pic>
      <p:pic>
        <p:nvPicPr>
          <p:cNvPr id="12" name="Grafik 11">
            <a:extLst>
              <a:ext uri="{FF2B5EF4-FFF2-40B4-BE49-F238E27FC236}">
                <a16:creationId xmlns:a16="http://schemas.microsoft.com/office/drawing/2014/main" id="{4D90B748-4B39-4518-8AD8-C08EBC4801F3}"/>
              </a:ext>
            </a:extLst>
          </p:cNvPr>
          <p:cNvPicPr>
            <a:picLocks noChangeAspect="1"/>
          </p:cNvPicPr>
          <p:nvPr/>
        </p:nvPicPr>
        <p:blipFill rotWithShape="1">
          <a:blip r:embed="rId3"/>
          <a:srcRect l="64972" t="51053" r="7455" b="22898"/>
          <a:stretch/>
        </p:blipFill>
        <p:spPr>
          <a:xfrm>
            <a:off x="6625512" y="5261621"/>
            <a:ext cx="3280314" cy="1498785"/>
          </a:xfrm>
          <a:prstGeom prst="rect">
            <a:avLst/>
          </a:prstGeom>
        </p:spPr>
      </p:pic>
      <p:sp>
        <p:nvSpPr>
          <p:cNvPr id="15" name="Rechteck 14">
            <a:extLst>
              <a:ext uri="{FF2B5EF4-FFF2-40B4-BE49-F238E27FC236}">
                <a16:creationId xmlns:a16="http://schemas.microsoft.com/office/drawing/2014/main" id="{F6166F20-23B1-4E28-B53B-B3314064C991}"/>
              </a:ext>
            </a:extLst>
          </p:cNvPr>
          <p:cNvSpPr/>
          <p:nvPr/>
        </p:nvSpPr>
        <p:spPr>
          <a:xfrm>
            <a:off x="10108074" y="2961243"/>
            <a:ext cx="1878629" cy="292012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Weitere Publikationen findet ihr hier:</a:t>
            </a:r>
          </a:p>
          <a:p>
            <a:pPr algn="ctr"/>
            <a:r>
              <a:rPr lang="de-DE" dirty="0">
                <a:hlinkClick r:id="rId4"/>
              </a:rPr>
              <a:t>https://dawnnet.org/resources/publications/</a:t>
            </a:r>
            <a:r>
              <a:rPr lang="de-DE" dirty="0"/>
              <a:t> </a:t>
            </a:r>
          </a:p>
          <a:p>
            <a:pPr algn="ctr"/>
            <a:endParaRPr lang="de-DE" dirty="0"/>
          </a:p>
        </p:txBody>
      </p:sp>
    </p:spTree>
    <p:extLst>
      <p:ext uri="{BB962C8B-B14F-4D97-AF65-F5344CB8AC3E}">
        <p14:creationId xmlns:p14="http://schemas.microsoft.com/office/powerpoint/2010/main" val="77900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fontScale="90000"/>
          </a:bodyPr>
          <a:lstStyle/>
          <a:p>
            <a:r>
              <a:rPr lang="de-DE" sz="5400" b="1" dirty="0"/>
              <a:t>8. Weitere aktivistische Gruppen/ Wissenschaftler*innen</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BEE1E03-CDE8-4EA7-B06E-6A6BACE73035}"/>
              </a:ext>
            </a:extLst>
          </p:cNvPr>
          <p:cNvSpPr>
            <a:spLocks noGrp="1"/>
          </p:cNvSpPr>
          <p:nvPr>
            <p:ph idx="1"/>
          </p:nvPr>
        </p:nvSpPr>
        <p:spPr>
          <a:xfrm>
            <a:off x="559609" y="2071316"/>
            <a:ext cx="3413880" cy="4401204"/>
          </a:xfrm>
        </p:spPr>
        <p:txBody>
          <a:bodyPr anchor="t">
            <a:normAutofit/>
          </a:bodyPr>
          <a:lstStyle/>
          <a:p>
            <a:pPr marL="0" indent="0" algn="ctr">
              <a:buNone/>
            </a:pPr>
            <a:r>
              <a:rPr lang="de-DE" i="1" dirty="0"/>
              <a:t>Raha </a:t>
            </a:r>
            <a:r>
              <a:rPr lang="de-DE" i="1" dirty="0" err="1"/>
              <a:t>Iranian</a:t>
            </a:r>
            <a:r>
              <a:rPr lang="de-DE" i="1" dirty="0"/>
              <a:t> Feminist Collective</a:t>
            </a:r>
          </a:p>
          <a:p>
            <a:pPr marL="0" indent="0" algn="ctr">
              <a:buNone/>
            </a:pPr>
            <a:endParaRPr lang="de-DE" i="1" dirty="0"/>
          </a:p>
          <a:p>
            <a:pPr marL="0" indent="0" algn="ctr">
              <a:buNone/>
            </a:pPr>
            <a:endParaRPr lang="de-DE" i="1" dirty="0"/>
          </a:p>
          <a:p>
            <a:pPr marL="0" indent="0" algn="ctr">
              <a:buNone/>
            </a:pPr>
            <a:endParaRPr lang="de-DE" i="1" dirty="0"/>
          </a:p>
          <a:p>
            <a:pPr marL="0" indent="0" algn="ctr">
              <a:buNone/>
            </a:pPr>
            <a:endParaRPr lang="de-DE" i="1" dirty="0"/>
          </a:p>
          <a:p>
            <a:pPr marL="0" indent="0" algn="ctr">
              <a:buNone/>
            </a:pPr>
            <a:r>
              <a:rPr lang="de-DE" sz="1800" i="1" dirty="0">
                <a:hlinkClick r:id="rId2"/>
              </a:rPr>
              <a:t>https://www.rahafeministcollective.org/</a:t>
            </a:r>
            <a:r>
              <a:rPr lang="de-DE" sz="1800" i="1" dirty="0"/>
              <a:t>  </a:t>
            </a:r>
          </a:p>
          <a:p>
            <a:pPr marL="0" indent="0" algn="ctr">
              <a:buNone/>
            </a:pPr>
            <a:r>
              <a:rPr lang="de-DE" sz="1800" i="1" dirty="0"/>
              <a:t>Twitter: @RahaCollective</a:t>
            </a:r>
          </a:p>
          <a:p>
            <a:pPr marL="0" indent="0" algn="ctr">
              <a:buNone/>
            </a:pPr>
            <a:r>
              <a:rPr lang="de-DE" sz="1800" i="1" dirty="0"/>
              <a:t>Facebook: </a:t>
            </a:r>
            <a:r>
              <a:rPr lang="de-DE" sz="1800" i="1" dirty="0" err="1"/>
              <a:t>RahaCollective</a:t>
            </a:r>
            <a:endParaRPr lang="de-DE" sz="1800" i="1" dirty="0"/>
          </a:p>
          <a:p>
            <a:pPr marL="0" indent="0">
              <a:buNone/>
            </a:pPr>
            <a:endParaRPr lang="de-DE" dirty="0"/>
          </a:p>
          <a:p>
            <a:pPr marL="0" indent="0">
              <a:buNone/>
            </a:pPr>
            <a:endParaRPr lang="de-DE" dirty="0"/>
          </a:p>
        </p:txBody>
      </p:sp>
      <p:pic>
        <p:nvPicPr>
          <p:cNvPr id="5" name="Grafik 4">
            <a:extLst>
              <a:ext uri="{FF2B5EF4-FFF2-40B4-BE49-F238E27FC236}">
                <a16:creationId xmlns:a16="http://schemas.microsoft.com/office/drawing/2014/main" id="{FF267957-A15F-424C-B0E3-3765B2567B33}"/>
              </a:ext>
            </a:extLst>
          </p:cNvPr>
          <p:cNvPicPr>
            <a:picLocks noChangeAspect="1"/>
          </p:cNvPicPr>
          <p:nvPr/>
        </p:nvPicPr>
        <p:blipFill rotWithShape="1">
          <a:blip r:embed="rId3"/>
          <a:srcRect l="4695" t="21690" r="75562" b="57927"/>
          <a:stretch/>
        </p:blipFill>
        <p:spPr>
          <a:xfrm>
            <a:off x="438928" y="2936148"/>
            <a:ext cx="3413880" cy="1982562"/>
          </a:xfrm>
          <a:prstGeom prst="rect">
            <a:avLst/>
          </a:prstGeom>
        </p:spPr>
      </p:pic>
      <p:sp>
        <p:nvSpPr>
          <p:cNvPr id="10" name="Textfeld 9">
            <a:extLst>
              <a:ext uri="{FF2B5EF4-FFF2-40B4-BE49-F238E27FC236}">
                <a16:creationId xmlns:a16="http://schemas.microsoft.com/office/drawing/2014/main" id="{7CDF2457-DA71-44EA-99A5-B5BCD9A241EE}"/>
              </a:ext>
            </a:extLst>
          </p:cNvPr>
          <p:cNvSpPr txBox="1"/>
          <p:nvPr/>
        </p:nvSpPr>
        <p:spPr>
          <a:xfrm>
            <a:off x="4085401" y="2071316"/>
            <a:ext cx="4284575" cy="3939540"/>
          </a:xfrm>
          <a:prstGeom prst="rect">
            <a:avLst/>
          </a:prstGeom>
          <a:noFill/>
        </p:spPr>
        <p:txBody>
          <a:bodyPr wrap="square">
            <a:spAutoFit/>
          </a:bodyPr>
          <a:lstStyle/>
          <a:p>
            <a:pPr algn="ctr"/>
            <a:r>
              <a:rPr lang="de-DE" sz="2800" i="1"/>
              <a:t>Palestinian</a:t>
            </a:r>
            <a:r>
              <a:rPr lang="de-DE" sz="2800" i="1" dirty="0"/>
              <a:t> Feminist </a:t>
            </a:r>
          </a:p>
          <a:p>
            <a:pPr algn="ctr"/>
            <a:r>
              <a:rPr lang="de-DE" sz="2800" i="1" dirty="0"/>
              <a:t>Collective</a:t>
            </a:r>
          </a:p>
          <a:p>
            <a:pPr algn="ctr"/>
            <a:endParaRPr lang="de-DE" sz="2800" dirty="0"/>
          </a:p>
          <a:p>
            <a:pPr algn="ctr"/>
            <a:endParaRPr lang="de-DE" sz="2800" dirty="0"/>
          </a:p>
          <a:p>
            <a:pPr algn="ctr"/>
            <a:endParaRPr lang="de-DE" sz="2800" dirty="0"/>
          </a:p>
          <a:p>
            <a:pPr algn="ctr"/>
            <a:endParaRPr lang="de-DE" sz="2800" dirty="0"/>
          </a:p>
          <a:p>
            <a:pPr algn="ctr"/>
            <a:endParaRPr lang="de-DE" sz="2800" dirty="0"/>
          </a:p>
          <a:p>
            <a:pPr algn="ctr"/>
            <a:r>
              <a:rPr lang="de-DE" i="1" dirty="0"/>
              <a:t>Twitter: @PalFeminist</a:t>
            </a:r>
          </a:p>
          <a:p>
            <a:pPr algn="ctr"/>
            <a:endParaRPr lang="de-DE" dirty="0"/>
          </a:p>
          <a:p>
            <a:pPr algn="ctr"/>
            <a:r>
              <a:rPr lang="de-DE" i="1" dirty="0"/>
              <a:t>Facebook: </a:t>
            </a:r>
            <a:r>
              <a:rPr lang="de-DE" i="1" dirty="0" err="1"/>
              <a:t>palestinianfeministcollective</a:t>
            </a:r>
            <a:endParaRPr lang="de-DE" i="1" dirty="0"/>
          </a:p>
        </p:txBody>
      </p:sp>
      <p:pic>
        <p:nvPicPr>
          <p:cNvPr id="9" name="Grafik 8">
            <a:extLst>
              <a:ext uri="{FF2B5EF4-FFF2-40B4-BE49-F238E27FC236}">
                <a16:creationId xmlns:a16="http://schemas.microsoft.com/office/drawing/2014/main" id="{CCBC8A30-8CB8-4C85-8DC0-EDD4EE79FA6B}"/>
              </a:ext>
            </a:extLst>
          </p:cNvPr>
          <p:cNvPicPr>
            <a:picLocks noChangeAspect="1"/>
          </p:cNvPicPr>
          <p:nvPr/>
        </p:nvPicPr>
        <p:blipFill rotWithShape="1">
          <a:blip r:embed="rId4"/>
          <a:srcRect l="6741" t="31332" r="30815" b="24786"/>
          <a:stretch/>
        </p:blipFill>
        <p:spPr>
          <a:xfrm>
            <a:off x="4195339" y="3124062"/>
            <a:ext cx="4064697" cy="1606734"/>
          </a:xfrm>
          <a:prstGeom prst="rect">
            <a:avLst/>
          </a:prstGeom>
        </p:spPr>
      </p:pic>
      <p:sp>
        <p:nvSpPr>
          <p:cNvPr id="15" name="Textfeld 14">
            <a:extLst>
              <a:ext uri="{FF2B5EF4-FFF2-40B4-BE49-F238E27FC236}">
                <a16:creationId xmlns:a16="http://schemas.microsoft.com/office/drawing/2014/main" id="{57819F9A-D229-4C18-A4B9-46A3390D18BF}"/>
              </a:ext>
            </a:extLst>
          </p:cNvPr>
          <p:cNvSpPr txBox="1"/>
          <p:nvPr/>
        </p:nvSpPr>
        <p:spPr>
          <a:xfrm>
            <a:off x="8715837" y="2078313"/>
            <a:ext cx="3037235" cy="4401205"/>
          </a:xfrm>
          <a:prstGeom prst="rect">
            <a:avLst/>
          </a:prstGeom>
          <a:noFill/>
        </p:spPr>
        <p:txBody>
          <a:bodyPr wrap="square">
            <a:spAutoFit/>
          </a:bodyPr>
          <a:lstStyle/>
          <a:p>
            <a:pPr algn="ctr"/>
            <a:r>
              <a:rPr lang="de-DE" sz="2800" i="1" dirty="0"/>
              <a:t>Safa </a:t>
            </a:r>
            <a:r>
              <a:rPr lang="de-DE" sz="2800" i="1" dirty="0" err="1"/>
              <a:t>Belghith</a:t>
            </a:r>
            <a:endParaRPr lang="de-DE" sz="2800" i="1"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hlinkClick r:id="rId5"/>
            </a:endParaRPr>
          </a:p>
          <a:p>
            <a:pPr algn="ctr"/>
            <a:r>
              <a:rPr lang="de-DE" dirty="0">
                <a:hlinkClick r:id="rId5"/>
              </a:rPr>
              <a:t>https://hrc.ugent.be/staff/safa-belghith/</a:t>
            </a:r>
            <a:r>
              <a:rPr lang="de-DE" dirty="0"/>
              <a:t> </a:t>
            </a:r>
          </a:p>
        </p:txBody>
      </p:sp>
      <p:pic>
        <p:nvPicPr>
          <p:cNvPr id="12" name="Grafik 11">
            <a:extLst>
              <a:ext uri="{FF2B5EF4-FFF2-40B4-BE49-F238E27FC236}">
                <a16:creationId xmlns:a16="http://schemas.microsoft.com/office/drawing/2014/main" id="{6EC87C5C-0EA2-4776-A80C-8B964D97CD72}"/>
              </a:ext>
            </a:extLst>
          </p:cNvPr>
          <p:cNvPicPr>
            <a:picLocks noChangeAspect="1"/>
          </p:cNvPicPr>
          <p:nvPr/>
        </p:nvPicPr>
        <p:blipFill>
          <a:blip r:embed="rId6"/>
          <a:stretch>
            <a:fillRect/>
          </a:stretch>
        </p:blipFill>
        <p:spPr>
          <a:xfrm>
            <a:off x="9145516" y="2707144"/>
            <a:ext cx="2373423" cy="2902357"/>
          </a:xfrm>
          <a:prstGeom prst="rect">
            <a:avLst/>
          </a:prstGeom>
        </p:spPr>
      </p:pic>
    </p:spTree>
    <p:extLst>
      <p:ext uri="{BB962C8B-B14F-4D97-AF65-F5344CB8AC3E}">
        <p14:creationId xmlns:p14="http://schemas.microsoft.com/office/powerpoint/2010/main" val="335539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dirty="0"/>
              <a:t>9. Quellen</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BEE1E03-CDE8-4EA7-B06E-6A6BACE73035}"/>
              </a:ext>
            </a:extLst>
          </p:cNvPr>
          <p:cNvSpPr>
            <a:spLocks noGrp="1"/>
          </p:cNvSpPr>
          <p:nvPr>
            <p:ph idx="1"/>
          </p:nvPr>
        </p:nvSpPr>
        <p:spPr>
          <a:xfrm>
            <a:off x="572493" y="2071316"/>
            <a:ext cx="11018520" cy="4119172"/>
          </a:xfrm>
        </p:spPr>
        <p:txBody>
          <a:bodyPr anchor="t">
            <a:normAutofit fontScale="85000" lnSpcReduction="10000"/>
          </a:bodyPr>
          <a:lstStyle/>
          <a:p>
            <a:pPr algn="just">
              <a:buFont typeface="Wingdings" panose="05000000000000000000" pitchFamily="2" charset="2"/>
              <a:buChar char="§"/>
            </a:pPr>
            <a:r>
              <a:rPr lang="en-US" dirty="0"/>
              <a:t>Development Alternatives with Women for a New Era (2018): The School of Feminist Economics – SFE, </a:t>
            </a:r>
            <a:r>
              <a:rPr lang="en-US" dirty="0" err="1"/>
              <a:t>unter</a:t>
            </a:r>
            <a:r>
              <a:rPr lang="en-US" dirty="0"/>
              <a:t>: </a:t>
            </a:r>
            <a:r>
              <a:rPr lang="de-DE" dirty="0"/>
              <a:t>https://dawnnet.org/movement-building/social-mobilization/the-school-of-feminist-economics-sfe/ (abgerufen am 30.05.2021).</a:t>
            </a:r>
          </a:p>
          <a:p>
            <a:pPr algn="just">
              <a:buFont typeface="Wingdings" panose="05000000000000000000" pitchFamily="2" charset="2"/>
              <a:buChar char="§"/>
            </a:pPr>
            <a:r>
              <a:rPr lang="de-DE" dirty="0"/>
              <a:t>Development Alternatives </a:t>
            </a:r>
            <a:r>
              <a:rPr lang="de-DE" dirty="0" err="1"/>
              <a:t>with</a:t>
            </a:r>
            <a:r>
              <a:rPr lang="de-DE" dirty="0"/>
              <a:t> Women </a:t>
            </a:r>
            <a:r>
              <a:rPr lang="de-DE" dirty="0" err="1"/>
              <a:t>for</a:t>
            </a:r>
            <a:r>
              <a:rPr lang="de-DE" dirty="0"/>
              <a:t> a New </a:t>
            </a:r>
            <a:r>
              <a:rPr lang="de-DE" dirty="0" err="1"/>
              <a:t>Era</a:t>
            </a:r>
            <a:r>
              <a:rPr lang="de-DE" dirty="0"/>
              <a:t> (2021): About DAWN, unter: https://dawnnet.org/ (abgerufen am 30.05.2021).</a:t>
            </a:r>
          </a:p>
          <a:p>
            <a:pPr algn="just">
              <a:buFont typeface="Wingdings" panose="05000000000000000000" pitchFamily="2" charset="2"/>
              <a:buChar char="§"/>
            </a:pPr>
            <a:r>
              <a:rPr lang="en-US" dirty="0"/>
              <a:t>Raha Feminist Collective (2020): Liberation Comes From Below, </a:t>
            </a:r>
            <a:r>
              <a:rPr lang="en-US" dirty="0" err="1"/>
              <a:t>unter</a:t>
            </a:r>
            <a:r>
              <a:rPr lang="en-US" dirty="0"/>
              <a:t>:  https://www.rahafeministcollective.org/ (</a:t>
            </a:r>
            <a:r>
              <a:rPr lang="en-US" dirty="0" err="1"/>
              <a:t>abgerufen</a:t>
            </a:r>
            <a:r>
              <a:rPr lang="en-US" dirty="0"/>
              <a:t> am 18.06.2021).</a:t>
            </a:r>
          </a:p>
          <a:p>
            <a:pPr algn="just">
              <a:buFont typeface="Wingdings" panose="05000000000000000000" pitchFamily="2" charset="2"/>
              <a:buChar char="§"/>
            </a:pPr>
            <a:r>
              <a:rPr lang="de-DE" dirty="0"/>
              <a:t>Sen, Gita; </a:t>
            </a:r>
            <a:r>
              <a:rPr lang="de-DE" dirty="0" err="1"/>
              <a:t>Grown</a:t>
            </a:r>
            <a:r>
              <a:rPr lang="de-DE" dirty="0"/>
              <a:t> Caren: </a:t>
            </a:r>
            <a:r>
              <a:rPr lang="en-US" dirty="0"/>
              <a:t>Development, Crises, and Alternative Visions. Third World Women's Perspectives. New York: Monthly Review Press, 1987.</a:t>
            </a:r>
          </a:p>
          <a:p>
            <a:pPr algn="just">
              <a:buFont typeface="Wingdings" panose="05000000000000000000" pitchFamily="2" charset="2"/>
              <a:buChar char="§"/>
            </a:pPr>
            <a:r>
              <a:rPr lang="en-US" dirty="0"/>
              <a:t>The Human Rights Centre at the Faculty of Law and Criminology at Ghent University (2019):  Safa </a:t>
            </a:r>
            <a:r>
              <a:rPr lang="en-US" dirty="0" err="1"/>
              <a:t>Belghith</a:t>
            </a:r>
            <a:r>
              <a:rPr lang="en-US" dirty="0"/>
              <a:t> - Doctoral Researcher, </a:t>
            </a:r>
            <a:r>
              <a:rPr lang="en-US" dirty="0" err="1"/>
              <a:t>unter</a:t>
            </a:r>
            <a:r>
              <a:rPr lang="en-US" dirty="0"/>
              <a:t>: https://hrc.ugent.be/staff/safa-belghith/ (</a:t>
            </a:r>
            <a:r>
              <a:rPr lang="en-US" dirty="0" err="1"/>
              <a:t>abgerufen</a:t>
            </a:r>
            <a:r>
              <a:rPr lang="en-US" dirty="0"/>
              <a:t> am 18.06.2021).</a:t>
            </a:r>
          </a:p>
          <a:p>
            <a:pPr algn="just">
              <a:buFont typeface="Wingdings" panose="05000000000000000000" pitchFamily="2" charset="2"/>
              <a:buChar char="§"/>
            </a:pPr>
            <a:endParaRPr lang="en-US" dirty="0"/>
          </a:p>
        </p:txBody>
      </p:sp>
    </p:spTree>
    <p:extLst>
      <p:ext uri="{BB962C8B-B14F-4D97-AF65-F5344CB8AC3E}">
        <p14:creationId xmlns:p14="http://schemas.microsoft.com/office/powerpoint/2010/main" val="16840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6D577A-E337-4BEA-84A8-2AFD0AD50722}"/>
              </a:ext>
            </a:extLst>
          </p:cNvPr>
          <p:cNvSpPr>
            <a:spLocks noGrp="1"/>
          </p:cNvSpPr>
          <p:nvPr>
            <p:ph type="title"/>
          </p:nvPr>
        </p:nvSpPr>
        <p:spPr>
          <a:xfrm>
            <a:off x="630936" y="640080"/>
            <a:ext cx="4818888" cy="1481328"/>
          </a:xfrm>
        </p:spPr>
        <p:txBody>
          <a:bodyPr anchor="b">
            <a:normAutofit/>
          </a:bodyPr>
          <a:lstStyle/>
          <a:p>
            <a:r>
              <a:rPr lang="de-DE" sz="5400" b="1"/>
              <a:t>Gliederung</a:t>
            </a:r>
          </a:p>
        </p:txBody>
      </p:sp>
      <p:sp>
        <p:nvSpPr>
          <p:cNvPr id="2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D938539-38E9-4EEC-A592-70EAEA58AA11}"/>
              </a:ext>
            </a:extLst>
          </p:cNvPr>
          <p:cNvSpPr>
            <a:spLocks noGrp="1"/>
          </p:cNvSpPr>
          <p:nvPr>
            <p:ph idx="1"/>
          </p:nvPr>
        </p:nvSpPr>
        <p:spPr>
          <a:xfrm>
            <a:off x="630936" y="2660904"/>
            <a:ext cx="4818888" cy="3547872"/>
          </a:xfrm>
        </p:spPr>
        <p:txBody>
          <a:bodyPr anchor="t">
            <a:normAutofit fontScale="85000" lnSpcReduction="20000"/>
          </a:bodyPr>
          <a:lstStyle/>
          <a:p>
            <a:pPr marL="514350" indent="-514350">
              <a:buFont typeface="+mj-lt"/>
              <a:buAutoNum type="arabicPeriod"/>
            </a:pPr>
            <a:endParaRPr lang="de-DE" sz="2200" dirty="0"/>
          </a:p>
          <a:p>
            <a:pPr marL="514350" indent="-514350">
              <a:buFont typeface="+mj-lt"/>
              <a:buAutoNum type="arabicPeriod"/>
            </a:pPr>
            <a:r>
              <a:rPr lang="de-DE" sz="2200" dirty="0"/>
              <a:t>Grundlegendes über DAWN</a:t>
            </a:r>
          </a:p>
          <a:p>
            <a:pPr marL="514350" indent="-514350">
              <a:buFont typeface="+mj-lt"/>
              <a:buAutoNum type="arabicPeriod"/>
            </a:pPr>
            <a:r>
              <a:rPr lang="de-DE" sz="2200" dirty="0"/>
              <a:t>Geschichte</a:t>
            </a:r>
          </a:p>
          <a:p>
            <a:pPr marL="514350" indent="-514350">
              <a:buFont typeface="+mj-lt"/>
              <a:buAutoNum type="arabicPeriod"/>
            </a:pPr>
            <a:r>
              <a:rPr lang="de-DE" sz="2200" dirty="0"/>
              <a:t>Struktur</a:t>
            </a:r>
          </a:p>
          <a:p>
            <a:pPr marL="514350" indent="-514350">
              <a:buFont typeface="+mj-lt"/>
              <a:buAutoNum type="arabicPeriod"/>
            </a:pPr>
            <a:r>
              <a:rPr lang="de-DE" sz="2200" dirty="0"/>
              <a:t>Vision</a:t>
            </a:r>
          </a:p>
          <a:p>
            <a:pPr marL="514350" indent="-514350">
              <a:buFont typeface="+mj-lt"/>
              <a:buAutoNum type="arabicPeriod"/>
            </a:pPr>
            <a:r>
              <a:rPr lang="de-DE" sz="2200" dirty="0"/>
              <a:t>Aktivitäten</a:t>
            </a:r>
          </a:p>
          <a:p>
            <a:pPr marL="514350" indent="-514350">
              <a:buFont typeface="+mj-lt"/>
              <a:buAutoNum type="arabicPeriod"/>
            </a:pPr>
            <a:r>
              <a:rPr lang="de-DE" sz="2200" dirty="0"/>
              <a:t>Analysen</a:t>
            </a:r>
          </a:p>
          <a:p>
            <a:pPr marL="514350" indent="-514350">
              <a:buFont typeface="+mj-lt"/>
              <a:buAutoNum type="arabicPeriod"/>
            </a:pPr>
            <a:r>
              <a:rPr lang="de-DE" sz="2200" dirty="0"/>
              <a:t>Publikationen von DAWN</a:t>
            </a:r>
          </a:p>
          <a:p>
            <a:pPr marL="514350" indent="-514350">
              <a:buFont typeface="+mj-lt"/>
              <a:buAutoNum type="arabicPeriod"/>
            </a:pPr>
            <a:r>
              <a:rPr lang="de-DE" sz="2200" dirty="0"/>
              <a:t>Weitere aktivistische Gruppen/ Wissenschaftler*innen</a:t>
            </a:r>
          </a:p>
          <a:p>
            <a:pPr marL="514350" indent="-514350">
              <a:buFont typeface="+mj-lt"/>
              <a:buAutoNum type="arabicPeriod"/>
            </a:pPr>
            <a:r>
              <a:rPr lang="de-DE" sz="2200" dirty="0"/>
              <a:t>Quellen</a:t>
            </a:r>
          </a:p>
        </p:txBody>
      </p:sp>
      <p:pic>
        <p:nvPicPr>
          <p:cNvPr id="5" name="Grafik 4" descr="Ein Bild, das Text, Person, draußen, Personen enthält.&#10;&#10;Automatisch generierte Beschreibung">
            <a:extLst>
              <a:ext uri="{FF2B5EF4-FFF2-40B4-BE49-F238E27FC236}">
                <a16:creationId xmlns:a16="http://schemas.microsoft.com/office/drawing/2014/main" id="{B301A576-D2AA-401E-8EC1-AB272F073E81}"/>
              </a:ext>
            </a:extLst>
          </p:cNvPr>
          <p:cNvPicPr>
            <a:picLocks noChangeAspect="1"/>
          </p:cNvPicPr>
          <p:nvPr/>
        </p:nvPicPr>
        <p:blipFill rotWithShape="1">
          <a:blip r:embed="rId2">
            <a:extLst>
              <a:ext uri="{28A0092B-C50C-407E-A947-70E740481C1C}">
                <a14:useLocalDpi xmlns:a14="http://schemas.microsoft.com/office/drawing/2010/main" val="0"/>
              </a:ext>
            </a:extLst>
          </a:blip>
          <a:srcRect l="13908" r="14375"/>
          <a:stretch/>
        </p:blipFill>
        <p:spPr>
          <a:xfrm>
            <a:off x="6099048" y="707775"/>
            <a:ext cx="5458968" cy="5442449"/>
          </a:xfrm>
          <a:prstGeom prst="rect">
            <a:avLst/>
          </a:prstGeom>
        </p:spPr>
      </p:pic>
      <p:sp>
        <p:nvSpPr>
          <p:cNvPr id="9" name="Textfeld 8">
            <a:extLst>
              <a:ext uri="{FF2B5EF4-FFF2-40B4-BE49-F238E27FC236}">
                <a16:creationId xmlns:a16="http://schemas.microsoft.com/office/drawing/2014/main" id="{F946F456-A71B-4C26-ADFE-88A6A5B65DB0}"/>
              </a:ext>
            </a:extLst>
          </p:cNvPr>
          <p:cNvSpPr txBox="1"/>
          <p:nvPr/>
        </p:nvSpPr>
        <p:spPr>
          <a:xfrm>
            <a:off x="6008841" y="6150224"/>
            <a:ext cx="6097712" cy="246221"/>
          </a:xfrm>
          <a:prstGeom prst="rect">
            <a:avLst/>
          </a:prstGeom>
          <a:noFill/>
        </p:spPr>
        <p:txBody>
          <a:bodyPr wrap="square">
            <a:spAutoFit/>
          </a:bodyPr>
          <a:lstStyle/>
          <a:p>
            <a:r>
              <a:rPr lang="de-DE" sz="1000" dirty="0"/>
              <a:t>https://dawnnet.org/analysis/</a:t>
            </a:r>
          </a:p>
        </p:txBody>
      </p:sp>
    </p:spTree>
    <p:extLst>
      <p:ext uri="{BB962C8B-B14F-4D97-AF65-F5344CB8AC3E}">
        <p14:creationId xmlns:p14="http://schemas.microsoft.com/office/powerpoint/2010/main" val="20442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DEE2E4-1592-452E-95B0-3F7FED832209}"/>
              </a:ext>
            </a:extLst>
          </p:cNvPr>
          <p:cNvSpPr>
            <a:spLocks noGrp="1"/>
          </p:cNvSpPr>
          <p:nvPr>
            <p:ph type="title"/>
          </p:nvPr>
        </p:nvSpPr>
        <p:spPr>
          <a:xfrm>
            <a:off x="572493" y="238539"/>
            <a:ext cx="11018520" cy="1434415"/>
          </a:xfrm>
        </p:spPr>
        <p:txBody>
          <a:bodyPr anchor="b">
            <a:normAutofit/>
          </a:bodyPr>
          <a:lstStyle/>
          <a:p>
            <a:r>
              <a:rPr lang="de-DE" sz="5400" b="1" dirty="0"/>
              <a:t>1. DAWN</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4E25F674-1550-4947-AFDD-8547631AB961}"/>
              </a:ext>
            </a:extLst>
          </p:cNvPr>
          <p:cNvSpPr>
            <a:spLocks noGrp="1"/>
          </p:cNvSpPr>
          <p:nvPr>
            <p:ph idx="1"/>
          </p:nvPr>
        </p:nvSpPr>
        <p:spPr>
          <a:xfrm>
            <a:off x="572493" y="2071316"/>
            <a:ext cx="6713552" cy="4119172"/>
          </a:xfrm>
        </p:spPr>
        <p:txBody>
          <a:bodyPr anchor="t">
            <a:noAutofit/>
          </a:bodyPr>
          <a:lstStyle/>
          <a:p>
            <a:r>
              <a:rPr lang="de-DE" sz="2000" dirty="0"/>
              <a:t>Netzwerk feministischer Wissenschaftlerinnen und Aktivistinnen aus dem globalen Süden (seit 1984)</a:t>
            </a:r>
          </a:p>
          <a:p>
            <a:pPr lvl="1">
              <a:buFont typeface="Symbol" panose="05050102010706020507" pitchFamily="18" charset="2"/>
              <a:buChar char="-"/>
            </a:pPr>
            <a:r>
              <a:rPr lang="de-DE" sz="2000" dirty="0"/>
              <a:t>setzen sich für wirtschaftliche und geschlechtsspezifische Gerechtigkeit sowie nachhaltige und demokratische Entwicklung ein</a:t>
            </a:r>
          </a:p>
          <a:p>
            <a:r>
              <a:rPr lang="de-DE" sz="2000" dirty="0"/>
              <a:t>Interessenvertretung von Frauen aus dem globalen Süden (insbesondere von Frauen, die von Armut betroffen sind)</a:t>
            </a:r>
          </a:p>
          <a:p>
            <a:r>
              <a:rPr lang="de-DE" sz="2000" dirty="0"/>
              <a:t>Ziel: Mobilisierung und Empowerment von Frauen innerhalb der Zivilgesellschaft</a:t>
            </a:r>
          </a:p>
          <a:p>
            <a:r>
              <a:rPr lang="de-DE" sz="2000" dirty="0"/>
              <a:t>Infragestellung ungleicher sozialer, wirtschaftlicher und politischer Beziehungen auf globaler, regionaler und nationaler Ebene </a:t>
            </a:r>
          </a:p>
          <a:p>
            <a:r>
              <a:rPr lang="de-DE" sz="2000" dirty="0"/>
              <a:t>Formulierung von feministischen Alternativen</a:t>
            </a:r>
          </a:p>
        </p:txBody>
      </p:sp>
      <p:pic>
        <p:nvPicPr>
          <p:cNvPr id="5" name="Grafik 4" descr="Ein Bild, das Person, Gruppe, darstellend, drinnen enthält.&#10;&#10;Automatisch generierte Beschreibung">
            <a:extLst>
              <a:ext uri="{FF2B5EF4-FFF2-40B4-BE49-F238E27FC236}">
                <a16:creationId xmlns:a16="http://schemas.microsoft.com/office/drawing/2014/main" id="{44FD213B-6E3C-4C5C-8357-140D3B31537F}"/>
              </a:ext>
            </a:extLst>
          </p:cNvPr>
          <p:cNvPicPr>
            <a:picLocks noChangeAspect="1"/>
          </p:cNvPicPr>
          <p:nvPr/>
        </p:nvPicPr>
        <p:blipFill rotWithShape="1">
          <a:blip r:embed="rId2">
            <a:extLst>
              <a:ext uri="{28A0092B-C50C-407E-A947-70E740481C1C}">
                <a14:useLocalDpi xmlns:a14="http://schemas.microsoft.com/office/drawing/2010/main" val="0"/>
              </a:ext>
            </a:extLst>
          </a:blip>
          <a:srcRect l="24424" r="11759" b="-2"/>
          <a:stretch/>
        </p:blipFill>
        <p:spPr>
          <a:xfrm>
            <a:off x="7685070" y="2093976"/>
            <a:ext cx="3931652" cy="4096512"/>
          </a:xfrm>
          <a:prstGeom prst="rect">
            <a:avLst/>
          </a:prstGeom>
        </p:spPr>
      </p:pic>
      <p:sp>
        <p:nvSpPr>
          <p:cNvPr id="8" name="Textfeld 7">
            <a:extLst>
              <a:ext uri="{FF2B5EF4-FFF2-40B4-BE49-F238E27FC236}">
                <a16:creationId xmlns:a16="http://schemas.microsoft.com/office/drawing/2014/main" id="{9F063484-5500-4D48-B9FE-BD0E54E52162}"/>
              </a:ext>
            </a:extLst>
          </p:cNvPr>
          <p:cNvSpPr txBox="1"/>
          <p:nvPr/>
        </p:nvSpPr>
        <p:spPr>
          <a:xfrm>
            <a:off x="7590034" y="6227065"/>
            <a:ext cx="4026688" cy="246221"/>
          </a:xfrm>
          <a:prstGeom prst="rect">
            <a:avLst/>
          </a:prstGeom>
          <a:noFill/>
        </p:spPr>
        <p:txBody>
          <a:bodyPr wrap="square">
            <a:spAutoFit/>
          </a:bodyPr>
          <a:lstStyle/>
          <a:p>
            <a:r>
              <a:rPr lang="de-DE" sz="1000" dirty="0"/>
              <a:t>https://dawnnet.org/about/</a:t>
            </a:r>
          </a:p>
        </p:txBody>
      </p:sp>
    </p:spTree>
    <p:extLst>
      <p:ext uri="{BB962C8B-B14F-4D97-AF65-F5344CB8AC3E}">
        <p14:creationId xmlns:p14="http://schemas.microsoft.com/office/powerpoint/2010/main" val="63094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5906BA-CF59-4E58-9958-F3DD826F5479}"/>
              </a:ext>
            </a:extLst>
          </p:cNvPr>
          <p:cNvSpPr>
            <a:spLocks noGrp="1"/>
          </p:cNvSpPr>
          <p:nvPr>
            <p:ph type="title"/>
          </p:nvPr>
        </p:nvSpPr>
        <p:spPr>
          <a:xfrm>
            <a:off x="838200" y="365125"/>
            <a:ext cx="10515600" cy="1325563"/>
          </a:xfrm>
        </p:spPr>
        <p:txBody>
          <a:bodyPr>
            <a:normAutofit/>
          </a:bodyPr>
          <a:lstStyle/>
          <a:p>
            <a:r>
              <a:rPr lang="de-DE" sz="5400" b="1"/>
              <a:t>1. DAWN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a:extLst>
              <a:ext uri="{FF2B5EF4-FFF2-40B4-BE49-F238E27FC236}">
                <a16:creationId xmlns:a16="http://schemas.microsoft.com/office/drawing/2014/main" id="{CF67EA05-01B7-49D6-8FA8-16229CA39089}"/>
              </a:ext>
            </a:extLst>
          </p:cNvPr>
          <p:cNvPicPr>
            <a:picLocks noGrp="1" noChangeAspect="1"/>
          </p:cNvPicPr>
          <p:nvPr>
            <p:ph idx="1"/>
          </p:nvPr>
        </p:nvPicPr>
        <p:blipFill>
          <a:blip r:embed="rId2"/>
          <a:stretch>
            <a:fillRect/>
          </a:stretch>
        </p:blipFill>
        <p:spPr>
          <a:xfrm>
            <a:off x="1474831" y="2278131"/>
            <a:ext cx="9242337" cy="3554276"/>
          </a:xfrm>
          <a:prstGeom prst="rect">
            <a:avLst/>
          </a:prstGeom>
        </p:spPr>
      </p:pic>
      <p:sp>
        <p:nvSpPr>
          <p:cNvPr id="10" name="Textfeld 9">
            <a:extLst>
              <a:ext uri="{FF2B5EF4-FFF2-40B4-BE49-F238E27FC236}">
                <a16:creationId xmlns:a16="http://schemas.microsoft.com/office/drawing/2014/main" id="{D60BE5FC-9120-4DEC-87B5-4836B64034E0}"/>
              </a:ext>
            </a:extLst>
          </p:cNvPr>
          <p:cNvSpPr txBox="1"/>
          <p:nvPr/>
        </p:nvSpPr>
        <p:spPr>
          <a:xfrm>
            <a:off x="8155113" y="5011350"/>
            <a:ext cx="2911377" cy="338554"/>
          </a:xfrm>
          <a:prstGeom prst="rect">
            <a:avLst/>
          </a:prstGeom>
          <a:noFill/>
        </p:spPr>
        <p:txBody>
          <a:bodyPr wrap="square">
            <a:spAutoFit/>
          </a:bodyPr>
          <a:lstStyle/>
          <a:p>
            <a:r>
              <a:rPr lang="de-DE" sz="1600" dirty="0">
                <a:solidFill>
                  <a:schemeClr val="bg1"/>
                </a:solidFill>
              </a:rPr>
              <a:t>https://dawnnet.org/about/</a:t>
            </a:r>
          </a:p>
        </p:txBody>
      </p:sp>
    </p:spTree>
    <p:extLst>
      <p:ext uri="{BB962C8B-B14F-4D97-AF65-F5344CB8AC3E}">
        <p14:creationId xmlns:p14="http://schemas.microsoft.com/office/powerpoint/2010/main" val="86900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83E8DC-6278-43BB-BE8E-96A082AF7D8A}"/>
              </a:ext>
            </a:extLst>
          </p:cNvPr>
          <p:cNvSpPr>
            <a:spLocks noGrp="1"/>
          </p:cNvSpPr>
          <p:nvPr>
            <p:ph type="title"/>
          </p:nvPr>
        </p:nvSpPr>
        <p:spPr>
          <a:xfrm>
            <a:off x="838200" y="365125"/>
            <a:ext cx="10515600" cy="1325563"/>
          </a:xfrm>
        </p:spPr>
        <p:txBody>
          <a:bodyPr>
            <a:normAutofit/>
          </a:bodyPr>
          <a:lstStyle/>
          <a:p>
            <a:r>
              <a:rPr lang="de-DE" sz="5400" b="1" dirty="0"/>
              <a:t>2. Geschichte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a:extLst>
              <a:ext uri="{FF2B5EF4-FFF2-40B4-BE49-F238E27FC236}">
                <a16:creationId xmlns:a16="http://schemas.microsoft.com/office/drawing/2014/main" id="{1CDD8B44-9362-45C6-B531-E5B6B2F9847C}"/>
              </a:ext>
            </a:extLst>
          </p:cNvPr>
          <p:cNvPicPr>
            <a:picLocks noGrp="1" noChangeAspect="1"/>
          </p:cNvPicPr>
          <p:nvPr>
            <p:ph idx="1"/>
          </p:nvPr>
        </p:nvPicPr>
        <p:blipFill>
          <a:blip r:embed="rId2"/>
          <a:stretch>
            <a:fillRect/>
          </a:stretch>
        </p:blipFill>
        <p:spPr>
          <a:xfrm>
            <a:off x="8680300" y="2577409"/>
            <a:ext cx="3127519" cy="2603218"/>
          </a:xfrm>
          <a:prstGeom prst="rect">
            <a:avLst/>
          </a:prstGeom>
        </p:spPr>
      </p:pic>
      <p:pic>
        <p:nvPicPr>
          <p:cNvPr id="9" name="Inhaltsplatzhalter 4">
            <a:extLst>
              <a:ext uri="{FF2B5EF4-FFF2-40B4-BE49-F238E27FC236}">
                <a16:creationId xmlns:a16="http://schemas.microsoft.com/office/drawing/2014/main" id="{B9D71D6D-EE93-492B-9C5F-A2EC68066895}"/>
              </a:ext>
            </a:extLst>
          </p:cNvPr>
          <p:cNvPicPr>
            <a:picLocks noChangeAspect="1"/>
          </p:cNvPicPr>
          <p:nvPr/>
        </p:nvPicPr>
        <p:blipFill rotWithShape="1">
          <a:blip r:embed="rId3"/>
          <a:srcRect l="1080" t="11879" r="35435" b="17286"/>
          <a:stretch/>
        </p:blipFill>
        <p:spPr>
          <a:xfrm>
            <a:off x="838200" y="1911559"/>
            <a:ext cx="7460967" cy="4682615"/>
          </a:xfrm>
          <a:prstGeom prst="rect">
            <a:avLst/>
          </a:prstGeom>
        </p:spPr>
      </p:pic>
    </p:spTree>
    <p:extLst>
      <p:ext uri="{BB962C8B-B14F-4D97-AF65-F5344CB8AC3E}">
        <p14:creationId xmlns:p14="http://schemas.microsoft.com/office/powerpoint/2010/main" val="299089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83E8DC-6278-43BB-BE8E-96A082AF7D8A}"/>
              </a:ext>
            </a:extLst>
          </p:cNvPr>
          <p:cNvSpPr>
            <a:spLocks noGrp="1"/>
          </p:cNvSpPr>
          <p:nvPr>
            <p:ph type="title"/>
          </p:nvPr>
        </p:nvSpPr>
        <p:spPr>
          <a:xfrm>
            <a:off x="838200" y="365125"/>
            <a:ext cx="10515600" cy="1325563"/>
          </a:xfrm>
        </p:spPr>
        <p:txBody>
          <a:bodyPr>
            <a:normAutofit/>
          </a:bodyPr>
          <a:lstStyle/>
          <a:p>
            <a:r>
              <a:rPr lang="de-DE" sz="5400" b="1" dirty="0"/>
              <a:t>2. Geschichte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149D11C7-9972-4E2C-AF1A-EF8AE727C1CB}"/>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
            </a:pPr>
            <a:r>
              <a:rPr lang="de-DE" sz="2500" dirty="0"/>
              <a:t>Am Vorabend der internationalen Konferenzen zur UN-Dekade zur Förderung der Frau (August 1984) ist DAWN in Bangalore, Indien, entstanden</a:t>
            </a:r>
          </a:p>
        </p:txBody>
      </p:sp>
      <p:sp>
        <p:nvSpPr>
          <p:cNvPr id="4" name="Rechteck: abgerundete Ecken 3">
            <a:extLst>
              <a:ext uri="{FF2B5EF4-FFF2-40B4-BE49-F238E27FC236}">
                <a16:creationId xmlns:a16="http://schemas.microsoft.com/office/drawing/2014/main" id="{E212C680-6E13-49C8-9D86-9B563B04EDD9}"/>
              </a:ext>
            </a:extLst>
          </p:cNvPr>
          <p:cNvSpPr/>
          <p:nvPr/>
        </p:nvSpPr>
        <p:spPr>
          <a:xfrm>
            <a:off x="838200" y="3080384"/>
            <a:ext cx="10411206" cy="29215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i="1" dirty="0"/>
              <a:t>„</a:t>
            </a:r>
            <a:r>
              <a:rPr lang="en-US" sz="2200" i="1" dirty="0"/>
              <a:t> At that time, a nucleus of committed women from a number of different countries came together to share their experiences with development strategies, policies, theories, and research. They questioned the impact of development on poor people, especially women, particularly in light of the global economic and political crises, and voiced a sense of urgency regarding the need to advocate alternative development processes that would give principal emphasis to the basic survival needs of the majority of the world’s people.”</a:t>
            </a:r>
            <a:r>
              <a:rPr lang="de-DE" sz="2200" i="1" dirty="0"/>
              <a:t> </a:t>
            </a:r>
          </a:p>
          <a:p>
            <a:pPr algn="r"/>
            <a:r>
              <a:rPr lang="de-DE" dirty="0"/>
              <a:t>https://dawnnet.org/about/history/ </a:t>
            </a:r>
          </a:p>
        </p:txBody>
      </p:sp>
    </p:spTree>
    <p:extLst>
      <p:ext uri="{BB962C8B-B14F-4D97-AF65-F5344CB8AC3E}">
        <p14:creationId xmlns:p14="http://schemas.microsoft.com/office/powerpoint/2010/main" val="26773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a:t>2. Geschichte</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BEE1E03-CDE8-4EA7-B06E-6A6BACE73035}"/>
              </a:ext>
            </a:extLst>
          </p:cNvPr>
          <p:cNvSpPr>
            <a:spLocks noGrp="1"/>
          </p:cNvSpPr>
          <p:nvPr>
            <p:ph idx="1"/>
          </p:nvPr>
        </p:nvSpPr>
        <p:spPr>
          <a:xfrm>
            <a:off x="572493" y="2071316"/>
            <a:ext cx="6713552" cy="4119172"/>
          </a:xfrm>
        </p:spPr>
        <p:txBody>
          <a:bodyPr anchor="t">
            <a:normAutofit/>
          </a:bodyPr>
          <a:lstStyle/>
          <a:p>
            <a:pPr>
              <a:buFont typeface="Wingdings" panose="05000000000000000000" pitchFamily="2" charset="2"/>
              <a:buChar char="§"/>
            </a:pPr>
            <a:r>
              <a:rPr lang="de-DE" sz="2200" dirty="0"/>
              <a:t>Ihre Analyse wurde auf der UN-Weltfrauenkonferenz in Nairobi (1985) vorgestellt und später als Buch veröffentlicht </a:t>
            </a:r>
            <a:r>
              <a:rPr lang="de-DE" sz="2200" dirty="0">
                <a:sym typeface="Wingdings" panose="05000000000000000000" pitchFamily="2" charset="2"/>
              </a:rPr>
              <a:t> </a:t>
            </a:r>
            <a:r>
              <a:rPr lang="de-DE" sz="2200" dirty="0">
                <a:hlinkClick r:id="rId2"/>
              </a:rPr>
              <a:t>https://dawnnet.org/wp-content/uploads/2017/11/devt_crisesalt_visions_sen_and_grown.pdf</a:t>
            </a:r>
            <a:r>
              <a:rPr lang="de-DE" sz="2200" dirty="0"/>
              <a:t> </a:t>
            </a:r>
          </a:p>
          <a:p>
            <a:pPr>
              <a:buFont typeface="Wingdings" panose="05000000000000000000" pitchFamily="2" charset="2"/>
              <a:buChar char="§"/>
            </a:pPr>
            <a:r>
              <a:rPr lang="de-DE" sz="2200" dirty="0"/>
              <a:t>DAWN stellte hierbei die Folgen von vier miteinander verwobenen und systemischen globalen Krisen (Hungersnot, Schulden, Militarismus und Fundamentalismus) für von Armut betroffene Frauen des Südens dar und bot alternative Visionen</a:t>
            </a:r>
          </a:p>
          <a:p>
            <a:endParaRPr lang="de-DE" sz="2200" dirty="0"/>
          </a:p>
        </p:txBody>
      </p:sp>
      <p:pic>
        <p:nvPicPr>
          <p:cNvPr id="4" name="Grafik 3">
            <a:extLst>
              <a:ext uri="{FF2B5EF4-FFF2-40B4-BE49-F238E27FC236}">
                <a16:creationId xmlns:a16="http://schemas.microsoft.com/office/drawing/2014/main" id="{B7B0E3FE-3984-4A7C-A88A-AC9658F4CBAF}"/>
              </a:ext>
            </a:extLst>
          </p:cNvPr>
          <p:cNvPicPr>
            <a:picLocks noChangeAspect="1"/>
          </p:cNvPicPr>
          <p:nvPr/>
        </p:nvPicPr>
        <p:blipFill rotWithShape="1">
          <a:blip r:embed="rId3"/>
          <a:srcRect l="13021" r="26851"/>
          <a:stretch/>
        </p:blipFill>
        <p:spPr>
          <a:xfrm>
            <a:off x="7678443" y="1991234"/>
            <a:ext cx="3941064" cy="4096512"/>
          </a:xfrm>
          <a:prstGeom prst="rect">
            <a:avLst/>
          </a:prstGeom>
        </p:spPr>
      </p:pic>
      <p:sp>
        <p:nvSpPr>
          <p:cNvPr id="8" name="Textfeld 7">
            <a:extLst>
              <a:ext uri="{FF2B5EF4-FFF2-40B4-BE49-F238E27FC236}">
                <a16:creationId xmlns:a16="http://schemas.microsoft.com/office/drawing/2014/main" id="{247109D8-B112-4B01-A574-E3E422656E4A}"/>
              </a:ext>
            </a:extLst>
          </p:cNvPr>
          <p:cNvSpPr txBox="1"/>
          <p:nvPr/>
        </p:nvSpPr>
        <p:spPr>
          <a:xfrm>
            <a:off x="7597917" y="5875840"/>
            <a:ext cx="3816672" cy="246221"/>
          </a:xfrm>
          <a:prstGeom prst="rect">
            <a:avLst/>
          </a:prstGeom>
          <a:noFill/>
        </p:spPr>
        <p:txBody>
          <a:bodyPr wrap="square">
            <a:spAutoFit/>
          </a:bodyPr>
          <a:lstStyle/>
          <a:p>
            <a:r>
              <a:rPr lang="de-DE" sz="1000" dirty="0"/>
              <a:t>https://dawnnet.org/about/history/</a:t>
            </a:r>
          </a:p>
        </p:txBody>
      </p:sp>
    </p:spTree>
    <p:extLst>
      <p:ext uri="{BB962C8B-B14F-4D97-AF65-F5344CB8AC3E}">
        <p14:creationId xmlns:p14="http://schemas.microsoft.com/office/powerpoint/2010/main" val="69840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dirty="0"/>
              <a:t>3. Struktur</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a:extLst>
              <a:ext uri="{FF2B5EF4-FFF2-40B4-BE49-F238E27FC236}">
                <a16:creationId xmlns:a16="http://schemas.microsoft.com/office/drawing/2014/main" id="{E66E6EDC-FE0B-47C2-B746-81B8BF549915}"/>
              </a:ext>
            </a:extLst>
          </p:cNvPr>
          <p:cNvPicPr>
            <a:picLocks noGrp="1" noChangeAspect="1"/>
          </p:cNvPicPr>
          <p:nvPr>
            <p:ph idx="1"/>
          </p:nvPr>
        </p:nvPicPr>
        <p:blipFill>
          <a:blip r:embed="rId2"/>
          <a:stretch>
            <a:fillRect/>
          </a:stretch>
        </p:blipFill>
        <p:spPr>
          <a:xfrm>
            <a:off x="1131469" y="1877370"/>
            <a:ext cx="9587719" cy="4776214"/>
          </a:xfrm>
          <a:prstGeom prst="rect">
            <a:avLst/>
          </a:prstGeom>
        </p:spPr>
      </p:pic>
      <p:sp>
        <p:nvSpPr>
          <p:cNvPr id="9" name="Textfeld 8">
            <a:extLst>
              <a:ext uri="{FF2B5EF4-FFF2-40B4-BE49-F238E27FC236}">
                <a16:creationId xmlns:a16="http://schemas.microsoft.com/office/drawing/2014/main" id="{40EAEB17-2E57-4163-8523-25CB4BE4E419}"/>
              </a:ext>
            </a:extLst>
          </p:cNvPr>
          <p:cNvSpPr txBox="1"/>
          <p:nvPr/>
        </p:nvSpPr>
        <p:spPr>
          <a:xfrm>
            <a:off x="8364397" y="6386460"/>
            <a:ext cx="3824555" cy="369332"/>
          </a:xfrm>
          <a:prstGeom prst="rect">
            <a:avLst/>
          </a:prstGeom>
          <a:noFill/>
        </p:spPr>
        <p:txBody>
          <a:bodyPr wrap="square">
            <a:spAutoFit/>
          </a:bodyPr>
          <a:lstStyle/>
          <a:p>
            <a:r>
              <a:rPr lang="de-DE" dirty="0"/>
              <a:t>https://dawnnet.org/about/structure/</a:t>
            </a:r>
          </a:p>
        </p:txBody>
      </p:sp>
    </p:spTree>
    <p:extLst>
      <p:ext uri="{BB962C8B-B14F-4D97-AF65-F5344CB8AC3E}">
        <p14:creationId xmlns:p14="http://schemas.microsoft.com/office/powerpoint/2010/main" val="220723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028FFA-F3B1-4C14-88FA-745E132AD3BC}"/>
              </a:ext>
            </a:extLst>
          </p:cNvPr>
          <p:cNvSpPr>
            <a:spLocks noGrp="1"/>
          </p:cNvSpPr>
          <p:nvPr>
            <p:ph type="title"/>
          </p:nvPr>
        </p:nvSpPr>
        <p:spPr>
          <a:xfrm>
            <a:off x="572493" y="238539"/>
            <a:ext cx="11018520" cy="1434415"/>
          </a:xfrm>
        </p:spPr>
        <p:txBody>
          <a:bodyPr anchor="b">
            <a:normAutofit/>
          </a:bodyPr>
          <a:lstStyle/>
          <a:p>
            <a:r>
              <a:rPr lang="de-DE" sz="5400" b="1" dirty="0"/>
              <a:t>3. Struktur</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BEE1E03-CDE8-4EA7-B06E-6A6BACE73035}"/>
              </a:ext>
            </a:extLst>
          </p:cNvPr>
          <p:cNvSpPr>
            <a:spLocks noGrp="1"/>
          </p:cNvSpPr>
          <p:nvPr>
            <p:ph idx="1"/>
          </p:nvPr>
        </p:nvSpPr>
        <p:spPr>
          <a:xfrm>
            <a:off x="572493" y="2071316"/>
            <a:ext cx="11018520" cy="4119172"/>
          </a:xfrm>
        </p:spPr>
        <p:txBody>
          <a:bodyPr anchor="t">
            <a:normAutofit/>
          </a:bodyPr>
          <a:lstStyle/>
          <a:p>
            <a:pPr marL="0" indent="0">
              <a:buNone/>
            </a:pPr>
            <a:r>
              <a:rPr lang="de-DE" sz="2400" b="1" dirty="0"/>
              <a:t>3.1 Board/Vorstand</a:t>
            </a:r>
          </a:p>
          <a:p>
            <a:pPr>
              <a:buFont typeface="Wingdings" panose="05000000000000000000" pitchFamily="2" charset="2"/>
              <a:buChar char="§"/>
            </a:pPr>
            <a:r>
              <a:rPr lang="de-DE" sz="2400" dirty="0"/>
              <a:t> Aufsichtsfunktion </a:t>
            </a:r>
          </a:p>
          <a:p>
            <a:pPr>
              <a:buFont typeface="Wingdings" panose="05000000000000000000" pitchFamily="2" charset="2"/>
              <a:buChar char="§"/>
            </a:pPr>
            <a:r>
              <a:rPr lang="de-DE" sz="2400" dirty="0"/>
              <a:t>gewährleistet die Rechenschaftspflicht in Übereinstimmung mit den Statuten, Reglementen, Entscheidungen des Vorstands und/oder des Exekutivkomitees, den Verpflichtungen von DAWN und dem geltenden nationalen Recht</a:t>
            </a:r>
          </a:p>
          <a:p>
            <a:pPr>
              <a:buFont typeface="Wingdings" panose="05000000000000000000" pitchFamily="2" charset="2"/>
              <a:buChar char="§"/>
            </a:pPr>
            <a:r>
              <a:rPr lang="de-DE" sz="2400" dirty="0"/>
              <a:t>Die aktuellen DAWN-Vorstandsmitglieder sind: </a:t>
            </a:r>
            <a:r>
              <a:rPr lang="de-DE" sz="2400" dirty="0" err="1"/>
              <a:t>Celita</a:t>
            </a:r>
            <a:r>
              <a:rPr lang="de-DE" sz="2400" dirty="0"/>
              <a:t> </a:t>
            </a:r>
            <a:r>
              <a:rPr lang="de-DE" sz="2400" dirty="0" err="1"/>
              <a:t>Eccher</a:t>
            </a:r>
            <a:r>
              <a:rPr lang="de-DE" sz="2400" dirty="0"/>
              <a:t> (Uruguay), Claire </a:t>
            </a:r>
            <a:r>
              <a:rPr lang="de-DE" sz="2400" dirty="0" err="1"/>
              <a:t>Slatter</a:t>
            </a:r>
            <a:r>
              <a:rPr lang="de-DE" sz="2400" dirty="0"/>
              <a:t> (Fidschi) Board Chair, Sonia </a:t>
            </a:r>
            <a:r>
              <a:rPr lang="de-DE" sz="2400" dirty="0" err="1"/>
              <a:t>Corrêa</a:t>
            </a:r>
            <a:r>
              <a:rPr lang="de-DE" sz="2400" dirty="0"/>
              <a:t> (Brasilien), Fatou Sow (Senegal), Sandra Tarte (Fidschi), Tara </a:t>
            </a:r>
            <a:r>
              <a:rPr lang="de-DE" sz="2400" dirty="0" err="1"/>
              <a:t>Chetty</a:t>
            </a:r>
            <a:r>
              <a:rPr lang="de-DE" sz="2400" dirty="0"/>
              <a:t> (Fidschi), </a:t>
            </a:r>
            <a:r>
              <a:rPr lang="de-DE" sz="2400" dirty="0" err="1"/>
              <a:t>Viviene</a:t>
            </a:r>
            <a:r>
              <a:rPr lang="de-DE" sz="2400" dirty="0"/>
              <a:t> Taylor (Südafrika)</a:t>
            </a:r>
          </a:p>
          <a:p>
            <a:pPr>
              <a:buFont typeface="Wingdings" panose="05000000000000000000" pitchFamily="2" charset="2"/>
              <a:buChar char="§"/>
            </a:pPr>
            <a:endParaRPr lang="de-DE" sz="2200" dirty="0"/>
          </a:p>
        </p:txBody>
      </p:sp>
    </p:spTree>
    <p:extLst>
      <p:ext uri="{BB962C8B-B14F-4D97-AF65-F5344CB8AC3E}">
        <p14:creationId xmlns:p14="http://schemas.microsoft.com/office/powerpoint/2010/main" val="15817142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1139</Words>
  <Application>Microsoft Office PowerPoint</Application>
  <PresentationFormat>Breitbild</PresentationFormat>
  <Paragraphs>131</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Calibri Light</vt:lpstr>
      <vt:lpstr>Symbol</vt:lpstr>
      <vt:lpstr>Wingdings</vt:lpstr>
      <vt:lpstr>Office</vt:lpstr>
      <vt:lpstr>DAWN</vt:lpstr>
      <vt:lpstr>Gliederung</vt:lpstr>
      <vt:lpstr>1. DAWN</vt:lpstr>
      <vt:lpstr>1. DAWN</vt:lpstr>
      <vt:lpstr>2. Geschichte</vt:lpstr>
      <vt:lpstr>2. Geschichte</vt:lpstr>
      <vt:lpstr>2. Geschichte</vt:lpstr>
      <vt:lpstr>3. Struktur</vt:lpstr>
      <vt:lpstr>3. Struktur</vt:lpstr>
      <vt:lpstr>3. Struktur</vt:lpstr>
      <vt:lpstr>3. Struktur</vt:lpstr>
      <vt:lpstr>4. Vision</vt:lpstr>
      <vt:lpstr>5. Aktivitäten</vt:lpstr>
      <vt:lpstr>5. Aktivitäten</vt:lpstr>
      <vt:lpstr>5. Aktivitäten</vt:lpstr>
      <vt:lpstr>6. Analysen</vt:lpstr>
      <vt:lpstr>7. Die letzten Publikationen von DAWN</vt:lpstr>
      <vt:lpstr>8. Weitere aktivistische Gruppen/ Wissenschaftler*innen</vt:lpstr>
      <vt:lpstr>9. 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DAWN</dc:title>
  <dc:creator>myBlePeNfh9NJ2PF@microsoft.pseudonym.fu-berlin.de</dc:creator>
  <cp:lastModifiedBy>Lehnen, Josefina</cp:lastModifiedBy>
  <cp:revision>92</cp:revision>
  <dcterms:created xsi:type="dcterms:W3CDTF">2021-05-21T20:53:30Z</dcterms:created>
  <dcterms:modified xsi:type="dcterms:W3CDTF">2021-07-01T11:07:07Z</dcterms:modified>
</cp:coreProperties>
</file>