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387" r:id="rId7"/>
    <p:sldId id="388" r:id="rId8"/>
    <p:sldId id="261" r:id="rId9"/>
    <p:sldId id="262" r:id="rId10"/>
    <p:sldId id="33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81D3CE-D8C9-4554-B38E-3C51E5F45BFB}" type="datetimeFigureOut">
              <a:rPr lang="de-DE" smtClean="0"/>
              <a:t>06.12.2023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24F633-5632-4149-839E-B787DF9F4B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3241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30AF-1AE3-4EC9-9DF8-FAA0E8496A07}" type="datetime1">
              <a:rPr lang="en-US" smtClean="0"/>
              <a:t>12/6/2023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Eberhard/Röll-Berge, Mentoring-Qualifizierung FU Berlin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D7D86-7071-4D18-ACD8-8C6D1A37D178}" type="datetime1">
              <a:rPr lang="en-US" smtClean="0"/>
              <a:t>12/6/2023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Eberhard/Röll-Berge, Mentoring-Qualifizierung FU Berlin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40A25-A18C-40A9-9556-966FE4E6B0C6}" type="datetime1">
              <a:rPr lang="en-US" smtClean="0"/>
              <a:t>12/6/2023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Eberhard/Röll-Berge, Mentoring-Qualifizierung FU Berlin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C85EA-C947-448A-A670-6A23C8EF9DD5}" type="datetime1">
              <a:rPr lang="en-US" smtClean="0"/>
              <a:t>12/6/2023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Eberhard/Röll-Berge, Mentoring-Qualifizierung FU Berlin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71B92-ACBD-405F-BFE5-8A0678682F5F}" type="datetime1">
              <a:rPr lang="en-US" smtClean="0"/>
              <a:t>12/6/2023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Eberhard/Röll-Berge, Mentoring-Qualifizierung FU Berlin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9BE9-F21E-4DDA-AC15-F69ACBE0BA61}" type="datetime1">
              <a:rPr lang="en-US" smtClean="0"/>
              <a:t>12/6/2023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Eberhard/Röll-Berge, Mentoring-Qualifizierung FU Berlin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015A3-5596-4CBA-BA02-1395A0D77B77}" type="datetime1">
              <a:rPr lang="en-US" smtClean="0"/>
              <a:t>12/6/2023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Eberhard/Röll-Berge, Mentoring-Qualifizierung FU Berlin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6BC9-31F1-4A47-BB93-4357B2C76999}" type="datetime1">
              <a:rPr lang="en-US" smtClean="0"/>
              <a:t>12/6/2023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Eberhard/Röll-Berge, Mentoring-Qualifizierung FU Berlin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59B4F-8598-494F-9ECF-3B32C3108FB8}" type="datetime1">
              <a:rPr lang="en-US" smtClean="0"/>
              <a:t>12/6/2023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Eberhard/Röll-Berge, Mentoring-Qualifizierung FU Berlin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2492-22E4-4566-A070-B3F006D26C45}" type="datetime1">
              <a:rPr lang="en-US" smtClean="0"/>
              <a:t>12/6/2023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Eberhard/Röll-Berge, Mentoring-Qualifizierung FU Berlin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1B32D-663C-4F7F-9BD6-4040F848F342}" type="datetime1">
              <a:rPr lang="en-US" smtClean="0"/>
              <a:t>12/6/2023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Eberhard/Röll-Berge, Mentoring-Qualifizierung FU Berlin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9498886B-67E1-4236-9F7C-63F3FA2DD48F}" type="datetime1">
              <a:rPr lang="en-US" smtClean="0"/>
              <a:t>12/6/2023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Eberhard/Röll-Berge, Mentoring-Qualifizierung FU Berlin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B6A040-177F-C7D8-E52E-7DD3295F2E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Organisatorisches und Anforderungen an </a:t>
            </a:r>
            <a:r>
              <a:rPr lang="de-DE" sz="3200" dirty="0" err="1"/>
              <a:t>Mentor:innen</a:t>
            </a:r>
            <a:r>
              <a:rPr lang="de-DE" sz="3200" dirty="0"/>
              <a:t> im Praxissemester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252B848-099D-50DC-8B64-445F2E8588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Überblick: 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9B23334-6E5B-E0F4-6BB3-12BB6019E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Eberhard/Röll-Berge, Mentoring-Qualifizierung FU Berlin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782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DF582C-A4C8-A38D-B810-786892B606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24559" y="3678484"/>
            <a:ext cx="6785816" cy="2268559"/>
          </a:xfrm>
        </p:spPr>
        <p:txBody>
          <a:bodyPr>
            <a:normAutofit/>
          </a:bodyPr>
          <a:lstStyle/>
          <a:p>
            <a:pPr algn="l"/>
            <a:r>
              <a:rPr lang="de-DE" sz="2700" dirty="0"/>
              <a:t>Nehmen Sie an unserer Mentoring-Qualifizierung teil: </a:t>
            </a:r>
            <a:br>
              <a:rPr lang="de-DE" sz="2700" dirty="0"/>
            </a:br>
            <a:br>
              <a:rPr lang="de-DE" sz="2700" dirty="0"/>
            </a:br>
            <a:r>
              <a:rPr lang="de-DE" sz="2000" dirty="0"/>
              <a:t>https://www.fu-berlin.de/sites/dse/lehrer_innen/mentoringquali/index.html</a:t>
            </a:r>
            <a:br>
              <a:rPr lang="de-DE" sz="2000" dirty="0"/>
            </a:br>
            <a:endParaRPr lang="de-DE" sz="20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4DEBAF5-C817-82F9-A8B6-B8C21BB413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3378" y="935745"/>
            <a:ext cx="6416030" cy="1160213"/>
          </a:xfrm>
        </p:spPr>
        <p:txBody>
          <a:bodyPr>
            <a:normAutofit/>
          </a:bodyPr>
          <a:lstStyle/>
          <a:p>
            <a:r>
              <a:rPr lang="de-DE" sz="2400" b="1" dirty="0"/>
              <a:t>Weitere Fragen? Lust auf Austausch?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55B9E20-F39B-CB29-4BFF-77DB5B754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Eberhard/Röll-Berge, Mentoring-Qualifizierung FU Berlin</a:t>
            </a:r>
          </a:p>
        </p:txBody>
      </p:sp>
    </p:spTree>
    <p:extLst>
      <p:ext uri="{BB962C8B-B14F-4D97-AF65-F5344CB8AC3E}">
        <p14:creationId xmlns:p14="http://schemas.microsoft.com/office/powerpoint/2010/main" val="1543230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5ACDB5-8CE1-3F41-34DD-8A090A4D2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961" y="910816"/>
            <a:ext cx="10515600" cy="1325563"/>
          </a:xfrm>
        </p:spPr>
        <p:txBody>
          <a:bodyPr/>
          <a:lstStyle/>
          <a:p>
            <a:r>
              <a:rPr lang="de-DE" dirty="0"/>
              <a:t>Das Praxissemester als Bindeglied zwischen Universität und Referendariat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2F5383A-48DB-0750-BE4F-9AFCE6FB6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9374" y="2886420"/>
            <a:ext cx="9253251" cy="2142827"/>
          </a:xfrm>
        </p:spPr>
        <p:txBody>
          <a:bodyPr/>
          <a:lstStyle/>
          <a:p>
            <a:r>
              <a:rPr lang="de-DE" sz="2400" dirty="0"/>
              <a:t>Ziel: Schule als Ganzes kennenlernen</a:t>
            </a:r>
          </a:p>
          <a:p>
            <a:r>
              <a:rPr lang="de-DE" sz="2400" dirty="0"/>
              <a:t>Studierende sind in der Regel 12 Std/ Woche – verteilt auf drei Tage – an der Schule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9711486-ED30-4106-AC87-B329888DA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Eberhard/Röll-Berge, Mentoring-Qualifizierung FU Berlin</a:t>
            </a:r>
          </a:p>
        </p:txBody>
      </p:sp>
    </p:spTree>
    <p:extLst>
      <p:ext uri="{BB962C8B-B14F-4D97-AF65-F5344CB8AC3E}">
        <p14:creationId xmlns:p14="http://schemas.microsoft.com/office/powerpoint/2010/main" val="3671629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776614-5214-5BA7-198A-34BEDB7AC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Aufgaben der Studierenden: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9B6F306-2FAA-B727-A590-9BDACD061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0159" y="1564395"/>
            <a:ext cx="9705860" cy="448554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de-DE" b="1" dirty="0"/>
              <a:t>U</a:t>
            </a:r>
            <a:r>
              <a:rPr lang="de-DE" b="1" i="0" u="none" strike="noStrike" baseline="0" dirty="0"/>
              <a:t>nterrichten</a:t>
            </a:r>
          </a:p>
          <a:p>
            <a:pPr algn="l"/>
            <a:r>
              <a:rPr lang="de-DE" b="0" i="0" u="none" strike="noStrike" baseline="0" dirty="0"/>
              <a:t>32 Stunden (angeleiteter Unterricht) insgesamt in beiden Fächern</a:t>
            </a:r>
          </a:p>
          <a:p>
            <a:pPr marL="0" indent="0" algn="l">
              <a:buNone/>
            </a:pPr>
            <a:r>
              <a:rPr lang="de-DE" b="0" i="0" u="none" strike="noStrike" baseline="0" dirty="0"/>
              <a:t>    davon</a:t>
            </a:r>
          </a:p>
          <a:p>
            <a:pPr algn="l"/>
            <a:r>
              <a:rPr lang="de-DE" b="1" i="0" u="none" strike="noStrike" baseline="0" dirty="0"/>
              <a:t>16 Stunden je Fach: </a:t>
            </a:r>
          </a:p>
          <a:p>
            <a:pPr marL="0" indent="0" algn="l">
              <a:buNone/>
            </a:pPr>
            <a:r>
              <a:rPr lang="de-DE" b="1" dirty="0">
                <a:sym typeface="Wingdings" panose="05000000000000000000" pitchFamily="2" charset="2"/>
              </a:rPr>
              <a:t> </a:t>
            </a:r>
            <a:r>
              <a:rPr lang="de-DE" b="0" i="0" u="none" strike="noStrike" baseline="0" dirty="0"/>
              <a:t>davon </a:t>
            </a:r>
            <a:r>
              <a:rPr lang="de-DE" b="1" i="0" u="none" strike="noStrike" baseline="0" dirty="0"/>
              <a:t>9 Stunden vollständiger Unterricht (Grundschule: 6) </a:t>
            </a:r>
          </a:p>
          <a:p>
            <a:pPr marL="0" indent="0" algn="l">
              <a:buNone/>
            </a:pPr>
            <a:r>
              <a:rPr lang="de-DE" b="1" i="0" u="none" strike="noStrike" baseline="0" dirty="0"/>
              <a:t>plus 7 Stunden </a:t>
            </a:r>
            <a:r>
              <a:rPr lang="de-DE" b="0" i="0" u="none" strike="noStrike" baseline="0" dirty="0"/>
              <a:t>vollständiger Unterricht </a:t>
            </a:r>
            <a:r>
              <a:rPr lang="de-DE" i="0" u="sng" strike="noStrike" baseline="0" dirty="0"/>
              <a:t>oder </a:t>
            </a:r>
            <a:r>
              <a:rPr lang="de-DE" b="0" i="0" u="none" strike="noStrike" baseline="0" dirty="0"/>
              <a:t>Unterrichtsteile </a:t>
            </a:r>
            <a:r>
              <a:rPr lang="de-DE" sz="1600" b="0" i="1" u="none" strike="noStrike" baseline="0" dirty="0"/>
              <a:t>(vgl. Leitfaden PS, 13)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8456372-9853-E0D6-31A0-D5CA2322A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Eberhard/Röll-Berge, Mentoring-Qualifizierung FU Berlin</a:t>
            </a:r>
          </a:p>
        </p:txBody>
      </p:sp>
    </p:spTree>
    <p:extLst>
      <p:ext uri="{BB962C8B-B14F-4D97-AF65-F5344CB8AC3E}">
        <p14:creationId xmlns:p14="http://schemas.microsoft.com/office/powerpoint/2010/main" val="1644876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C34BF2-A7FC-692F-462C-AADB520C8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Aufgaben der Studierenden: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4F66D3-C9FB-1FF3-A5D9-AE3DED9B8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endParaRPr lang="de-DE" sz="2800" b="1" i="0" u="none" strike="noStrike" baseline="0" dirty="0">
              <a:latin typeface="Calibri-Bold"/>
            </a:endParaRPr>
          </a:p>
          <a:p>
            <a:pPr algn="l"/>
            <a:endParaRPr lang="de-DE" b="1" dirty="0"/>
          </a:p>
          <a:p>
            <a:pPr algn="l"/>
            <a:endParaRPr lang="de-DE" b="1" dirty="0"/>
          </a:p>
          <a:p>
            <a:pPr algn="l"/>
            <a:r>
              <a:rPr lang="de-DE" b="1" dirty="0"/>
              <a:t>Hospitieren </a:t>
            </a:r>
            <a:r>
              <a:rPr lang="de-DE" dirty="0"/>
              <a:t>(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/>
              <a:t>Voraussetzung: „offene“ Klassenzimmer)</a:t>
            </a:r>
          </a:p>
          <a:p>
            <a:pPr marL="0" indent="0" algn="l">
              <a:buNone/>
            </a:pPr>
            <a:endParaRPr lang="de-DE" i="0" u="none" strike="noStrike" baseline="0" dirty="0"/>
          </a:p>
          <a:p>
            <a:r>
              <a:rPr lang="de-DE" b="0" i="0" u="none" strike="noStrike" baseline="0" dirty="0"/>
              <a:t>Teilnahme an </a:t>
            </a:r>
            <a:r>
              <a:rPr lang="de-DE" b="1" i="0" u="none" strike="noStrike" baseline="0" dirty="0"/>
              <a:t>außerunterrichtlichen Aktivitäten </a:t>
            </a:r>
            <a:r>
              <a:rPr lang="de-DE" b="0" i="0" u="none" strike="noStrike" baseline="0" dirty="0"/>
              <a:t>wie Konferenzen, Wandertage, Elternabende, Schulfeste etc.</a:t>
            </a:r>
          </a:p>
          <a:p>
            <a:pPr algn="l"/>
            <a:endParaRPr lang="de-DE" sz="2800" b="1" i="0" u="none" strike="noStrike" baseline="0" dirty="0">
              <a:latin typeface="Calibri-Bold"/>
            </a:endParaRP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8FE4252-3D35-3C61-6B94-488829EAC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Eberhard/Röll-Berge, Mentoring-Qualifizierung FU Berlin</a:t>
            </a:r>
          </a:p>
        </p:txBody>
      </p:sp>
    </p:spTree>
    <p:extLst>
      <p:ext uri="{BB962C8B-B14F-4D97-AF65-F5344CB8AC3E}">
        <p14:creationId xmlns:p14="http://schemas.microsoft.com/office/powerpoint/2010/main" val="1977473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CA294D-3CF3-CF84-FB2A-C8ED19C9B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Mentorinnen und Mentoren….: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786577-B4A2-3ED5-589E-76685A6A7F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174" y="157490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 sollten </a:t>
            </a:r>
            <a:r>
              <a:rPr lang="de-DE" dirty="0" err="1"/>
              <a:t>Fachlehrer:innen</a:t>
            </a:r>
            <a:r>
              <a:rPr lang="de-DE" dirty="0"/>
              <a:t> sein.</a:t>
            </a:r>
          </a:p>
          <a:p>
            <a:pPr marL="0" indent="0">
              <a:buNone/>
            </a:pPr>
            <a:endParaRPr lang="de-DE" sz="2800" b="0" i="0" u="none" strike="noStrike" baseline="0" dirty="0">
              <a:latin typeface="Calibri" panose="020F0502020204030204" pitchFamily="34" charset="0"/>
            </a:endParaRP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de-DE" b="0" i="0" u="none" strike="noStrike" baseline="0" dirty="0"/>
              <a:t>… erhalten pro </a:t>
            </a:r>
            <a:r>
              <a:rPr lang="de-DE" b="0" i="0" u="none" strike="noStrike" baseline="0" dirty="0" err="1"/>
              <a:t>Praktikant</a:t>
            </a:r>
            <a:r>
              <a:rPr lang="de-DE" dirty="0" err="1"/>
              <a:t>:</a:t>
            </a:r>
            <a:r>
              <a:rPr lang="de-DE" b="0" i="0" u="none" strike="noStrike" baseline="0" dirty="0" err="1"/>
              <a:t>in</a:t>
            </a:r>
            <a:r>
              <a:rPr lang="de-DE" b="0" i="0" u="none" strike="noStrike" baseline="0" dirty="0"/>
              <a:t> eine </a:t>
            </a:r>
            <a:r>
              <a:rPr lang="de-DE" b="0" i="0" u="none" strike="noStrike" baseline="0" dirty="0" err="1"/>
              <a:t>Abminderungsstunde</a:t>
            </a:r>
            <a:r>
              <a:rPr lang="de-DE" b="0" i="0" u="none" strike="noStrike" baseline="0" dirty="0"/>
              <a:t> für das gesamte Schuljahr.</a:t>
            </a: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endParaRPr lang="de-DE" b="0" i="0" u="none" strike="noStrike" baseline="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de-DE" dirty="0"/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endParaRPr lang="de-DE" sz="2800" b="0" i="0" u="none" strike="noStrike" baseline="0" dirty="0">
              <a:latin typeface="Calibri" panose="020F0502020204030204" pitchFamily="34" charset="0"/>
            </a:endParaRPr>
          </a:p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1829887-A815-AE1C-7906-96ABF2A60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Eberhard/Röll-Berge, Mentoring-Qualifizierung FU Berlin</a:t>
            </a:r>
          </a:p>
        </p:txBody>
      </p:sp>
    </p:spTree>
    <p:extLst>
      <p:ext uri="{BB962C8B-B14F-4D97-AF65-F5344CB8AC3E}">
        <p14:creationId xmlns:p14="http://schemas.microsoft.com/office/powerpoint/2010/main" val="2768214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F202E7-CF3C-A92B-D071-784381ED3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Calibri" panose="020F0502020204030204" pitchFamily="34" charset="0"/>
              </a:rPr>
              <a:t>Die Tätigkeit umfasst:</a:t>
            </a:r>
            <a:br>
              <a:rPr lang="de-DE" dirty="0">
                <a:latin typeface="Calibri" panose="020F0502020204030204" pitchFamily="34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C2BDE63-65CA-7ADD-0CEE-64AAF3687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1861" y="1652530"/>
            <a:ext cx="8948278" cy="4397414"/>
          </a:xfrm>
        </p:spPr>
        <p:txBody>
          <a:bodyPr>
            <a:norm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de-DE" sz="2200" b="0" i="0" u="none" strike="noStrike" baseline="0" dirty="0"/>
              <a:t>(mindestens) zwei Orientierungsgespräche am Anfang und am Ende des Praxissemesters</a:t>
            </a: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endParaRPr lang="de-DE" sz="2200" b="0" i="0" u="none" strike="noStrike" baseline="0" dirty="0"/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de-DE" sz="2200" b="0" i="0" u="none" strike="noStrike" baseline="0" dirty="0"/>
              <a:t>Ermöglichung von Hospitationen in Ihrem Unterricht oder im Unterricht Ihrer </a:t>
            </a:r>
            <a:r>
              <a:rPr lang="de-DE" sz="2200" b="0" i="0" u="none" strike="noStrike" baseline="0" dirty="0" err="1"/>
              <a:t>Kolleg</a:t>
            </a:r>
            <a:r>
              <a:rPr lang="de-DE" sz="2200" dirty="0" err="1"/>
              <a:t>:</a:t>
            </a:r>
            <a:r>
              <a:rPr lang="de-DE" sz="2200" b="0" i="0" u="none" strike="noStrike" baseline="0" dirty="0" err="1"/>
              <a:t>innen</a:t>
            </a:r>
            <a:endParaRPr lang="de-DE" sz="2200" b="0" i="0" u="none" strike="noStrike" baseline="0" dirty="0"/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endParaRPr lang="de-DE" sz="2200" b="0" i="0" u="none" strike="noStrike" baseline="0" dirty="0"/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de-DE" sz="2200" b="0" i="0" u="none" strike="noStrike" baseline="0" dirty="0"/>
              <a:t>regelmäßige </a:t>
            </a:r>
            <a:r>
              <a:rPr lang="de-DE" sz="2200" b="0" i="0" u="none" strike="noStrike" baseline="0" dirty="0" err="1"/>
              <a:t>ko</a:t>
            </a:r>
            <a:r>
              <a:rPr lang="de-DE" sz="2200" b="0" i="0" u="none" strike="noStrike" baseline="0" dirty="0"/>
              <a:t>-konstruktive Unterrichts</a:t>
            </a:r>
            <a:r>
              <a:rPr lang="de-DE" sz="2200" b="1" i="0" u="none" strike="noStrike" baseline="0" dirty="0"/>
              <a:t>vor</a:t>
            </a:r>
            <a:r>
              <a:rPr lang="de-DE" sz="2200" b="0" i="0" u="none" strike="noStrike" baseline="0" dirty="0"/>
              <a:t>besprechungen &amp; fokussierte </a:t>
            </a:r>
            <a:r>
              <a:rPr lang="de-DE" sz="2200" b="1" i="0" u="none" strike="noStrike" baseline="0" dirty="0"/>
              <a:t>Nach</a:t>
            </a:r>
            <a:r>
              <a:rPr lang="de-DE" sz="2200" b="0" i="0" u="none" strike="noStrike" baseline="0" dirty="0"/>
              <a:t>besprechungen.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59AE10A-F565-F8FB-4E0C-9CDD70914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Eberhard/Röll-Berge, Mentoring-Qualifizierung FU Berlin</a:t>
            </a:r>
          </a:p>
        </p:txBody>
      </p:sp>
    </p:spTree>
    <p:extLst>
      <p:ext uri="{BB962C8B-B14F-4D97-AF65-F5344CB8AC3E}">
        <p14:creationId xmlns:p14="http://schemas.microsoft.com/office/powerpoint/2010/main" val="4123276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7BA81A-2B87-7E47-D168-844EAA35B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Calibri" panose="020F0502020204030204" pitchFamily="34" charset="0"/>
              </a:rPr>
              <a:t>Ziel: 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F0FE624-98A6-173D-9FF0-E792E3B4F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082" y="1751818"/>
            <a:ext cx="8984266" cy="3997828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à"/>
            </a:pPr>
            <a:endParaRPr lang="de-DE" dirty="0"/>
          </a:p>
          <a:p>
            <a:pPr marL="0" indent="0">
              <a:lnSpc>
                <a:spcPct val="150000"/>
              </a:lnSpc>
              <a:buNone/>
            </a:pPr>
            <a:r>
              <a:rPr lang="de-DE" sz="2200" dirty="0"/>
              <a:t>…e</a:t>
            </a:r>
            <a:r>
              <a:rPr lang="de-DE" sz="2200" b="0" i="0" u="none" strike="noStrike" baseline="0" dirty="0"/>
              <a:t>in von den </a:t>
            </a:r>
            <a:r>
              <a:rPr lang="de-DE" sz="2200" dirty="0"/>
              <a:t>Studierenden</a:t>
            </a:r>
            <a:r>
              <a:rPr lang="de-DE" sz="2200" b="0" i="0" u="none" strike="noStrike" baseline="0" dirty="0"/>
              <a:t> und Ihnen </a:t>
            </a:r>
            <a:r>
              <a:rPr lang="de-DE" sz="2200" b="1" i="0" u="none" strike="noStrike" baseline="0" dirty="0"/>
              <a:t>gemeinsam verantworteter Unterricht</a:t>
            </a:r>
            <a:r>
              <a:rPr lang="de-DE" sz="2200" b="0" i="0" u="none" strike="noStrike" baseline="0" dirty="0"/>
              <a:t>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200" b="0" i="0" u="none" strike="noStrike" baseline="0" dirty="0"/>
              <a:t>den beide gemeinsam geplant haben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200" b="0" i="0" u="none" strike="noStrike" baseline="0" dirty="0"/>
              <a:t>und beide durchführen könnten</a:t>
            </a:r>
          </a:p>
          <a:p>
            <a:pPr marL="0" indent="0" algn="r">
              <a:lnSpc>
                <a:spcPct val="150000"/>
              </a:lnSpc>
              <a:buNone/>
            </a:pPr>
            <a:r>
              <a:rPr lang="de-DE" sz="2200" b="0" i="1" u="none" strike="noStrike" baseline="0" dirty="0"/>
              <a:t>(in Anlehnung an das Konzept von A. Kreis/F. Staub). </a:t>
            </a:r>
          </a:p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2878E6C-727C-4D6F-909C-3FA25F22E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Eberhard/Röll-Berge, Mentoring-Qualifizierung FU Berlin</a:t>
            </a:r>
          </a:p>
        </p:txBody>
      </p:sp>
    </p:spTree>
    <p:extLst>
      <p:ext uri="{BB962C8B-B14F-4D97-AF65-F5344CB8AC3E}">
        <p14:creationId xmlns:p14="http://schemas.microsoft.com/office/powerpoint/2010/main" val="123576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CFB6F8-304E-286F-8EBE-E47FDB44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Wie?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9D227C-F4F9-008A-48D7-5E63A1F0A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1176" y="2052116"/>
            <a:ext cx="9148963" cy="399782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Gespräch strukturieren und moderieren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Studierende aktivieren, ihre Vorstellungen und Gedanken einzubringen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Studierende in der Entscheidungsfindung begleiten (nicht beurteilen!)</a:t>
            </a:r>
          </a:p>
          <a:p>
            <a:pPr>
              <a:buFont typeface="Wingdings" panose="05000000000000000000" pitchFamily="2" charset="2"/>
              <a:buChar char="à"/>
            </a:pPr>
            <a:endParaRPr lang="de-DE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So entsteht eine geteilte Verantwortung für das Ergebnis/ die Planung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54A564B-CB88-E20B-3E62-396BFB9E7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Eberhard/Röll-Berge, Mentoring-Qualifizierung FU Berlin</a:t>
            </a:r>
          </a:p>
        </p:txBody>
      </p:sp>
    </p:spTree>
    <p:extLst>
      <p:ext uri="{BB962C8B-B14F-4D97-AF65-F5344CB8AC3E}">
        <p14:creationId xmlns:p14="http://schemas.microsoft.com/office/powerpoint/2010/main" val="1735966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CCBE4A-F937-7330-7F12-37CC60078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Referenz, weitere Details: </a:t>
            </a:r>
          </a:p>
        </p:txBody>
      </p:sp>
      <p:pic>
        <p:nvPicPr>
          <p:cNvPr id="12" name="Inhaltsplatzhalter 11">
            <a:extLst>
              <a:ext uri="{FF2B5EF4-FFF2-40B4-BE49-F238E27FC236}">
                <a16:creationId xmlns:a16="http://schemas.microsoft.com/office/drawing/2014/main" id="{E69C9322-16CD-03EE-4F8F-839F37B90E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8733" t="15011" r="45489" b="26757"/>
          <a:stretch/>
        </p:blipFill>
        <p:spPr>
          <a:xfrm>
            <a:off x="2251112" y="1600984"/>
            <a:ext cx="3844888" cy="4885770"/>
          </a:xfrm>
        </p:spPr>
      </p:pic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3A380F2-44CF-2147-F3F7-0963236E2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Eberhard/Röll-Berge, Mentoring-Qualifizierung FU Berlin</a:t>
            </a:r>
          </a:p>
        </p:txBody>
      </p:sp>
    </p:spTree>
    <p:extLst>
      <p:ext uri="{BB962C8B-B14F-4D97-AF65-F5344CB8AC3E}">
        <p14:creationId xmlns:p14="http://schemas.microsoft.com/office/powerpoint/2010/main" val="15253390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0</TotalTime>
  <Words>364</Words>
  <Application>Microsoft Office PowerPoint</Application>
  <PresentationFormat>Breitbild</PresentationFormat>
  <Paragraphs>60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Calibri-Bold</vt:lpstr>
      <vt:lpstr>MS Shell Dlg 2</vt:lpstr>
      <vt:lpstr>Wingdings</vt:lpstr>
      <vt:lpstr>Wingdings 3</vt:lpstr>
      <vt:lpstr>Madison</vt:lpstr>
      <vt:lpstr>Organisatorisches und Anforderungen an Mentor:innen im Praxissemester </vt:lpstr>
      <vt:lpstr>Das Praxissemester als Bindeglied zwischen Universität und Referendariat</vt:lpstr>
      <vt:lpstr>Aufgaben der Studierenden:</vt:lpstr>
      <vt:lpstr>Aufgaben der Studierenden:</vt:lpstr>
      <vt:lpstr>Mentorinnen und Mentoren….: </vt:lpstr>
      <vt:lpstr>Die Tätigkeit umfasst: </vt:lpstr>
      <vt:lpstr>Ziel: </vt:lpstr>
      <vt:lpstr>Wie? </vt:lpstr>
      <vt:lpstr>Referenz, weitere Details: </vt:lpstr>
      <vt:lpstr>Nehmen Sie an unserer Mentoring-Qualifizierung teil:   https://www.fu-berlin.de/sites/dse/lehrer_innen/mentoringquali/index.html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Organisatorisches und Anforderungen an Mentor:innen im Praxissemester </dc:title>
  <dc:creator>granitfeder@gmail.com</dc:creator>
  <cp:lastModifiedBy>granitfeder@gmail.com</cp:lastModifiedBy>
  <cp:revision>1</cp:revision>
  <dcterms:created xsi:type="dcterms:W3CDTF">2023-12-06T11:15:26Z</dcterms:created>
  <dcterms:modified xsi:type="dcterms:W3CDTF">2023-12-06T11:32:33Z</dcterms:modified>
</cp:coreProperties>
</file>