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4" r:id="rId2"/>
    <p:sldId id="281" r:id="rId3"/>
    <p:sldId id="282" r:id="rId4"/>
    <p:sldId id="283" r:id="rId5"/>
    <p:sldId id="284" r:id="rId6"/>
    <p:sldId id="290" r:id="rId7"/>
    <p:sldId id="285" r:id="rId8"/>
    <p:sldId id="306" r:id="rId9"/>
    <p:sldId id="315" r:id="rId10"/>
    <p:sldId id="286" r:id="rId11"/>
    <p:sldId id="316" r:id="rId12"/>
    <p:sldId id="311" r:id="rId13"/>
    <p:sldId id="303" r:id="rId14"/>
    <p:sldId id="289" r:id="rId15"/>
    <p:sldId id="295" r:id="rId16"/>
    <p:sldId id="299" r:id="rId17"/>
    <p:sldId id="300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13F1B59-0E56-4B4A-A249-8C673CADD0D6}">
          <p14:sldIdLst>
            <p14:sldId id="264"/>
            <p14:sldId id="281"/>
            <p14:sldId id="282"/>
            <p14:sldId id="283"/>
            <p14:sldId id="284"/>
            <p14:sldId id="290"/>
            <p14:sldId id="285"/>
            <p14:sldId id="306"/>
            <p14:sldId id="315"/>
            <p14:sldId id="286"/>
            <p14:sldId id="316"/>
            <p14:sldId id="311"/>
            <p14:sldId id="303"/>
            <p14:sldId id="289"/>
            <p14:sldId id="295"/>
            <p14:sldId id="299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nepper, Anna" initials="SA" lastIdx="3" clrIdx="0">
    <p:extLst>
      <p:ext uri="{19B8F6BF-5375-455C-9EA6-DF929625EA0E}">
        <p15:presenceInfo xmlns:p15="http://schemas.microsoft.com/office/powerpoint/2012/main" userId="S-1-5-21-4253473865-3197154111-2873975343-2595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/>
    <p:restoredTop sz="94699"/>
  </p:normalViewPr>
  <p:slideViewPr>
    <p:cSldViewPr snapToGrid="0" snapToObjects="1">
      <p:cViewPr varScale="1">
        <p:scale>
          <a:sx n="105" d="100"/>
          <a:sy n="105" d="100"/>
        </p:scale>
        <p:origin x="12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0T15:56:45.756" idx="3">
    <p:pos x="6664" y="2213"/>
    <p:text>Wisst ihr welche Bereiche der Erweiterungsbreich umfasst?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0T15:45:23.804" idx="2">
    <p:pos x="6858" y="2046"/>
    <p:text>Bleiben das die gleichen Schwerpunkte?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0T15:41:27.989" idx="1">
    <p:pos x="7114" y="1263"/>
    <p:text>Wisst ihr da etwas zu? In der Studienordnung steht nur auf Seite 260, dass mind. eine erbracht werden muss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AD075-8714-7040-88B5-D975180B41DE}" type="datetimeFigureOut">
              <a:rPr lang="de-DE" smtClean="0"/>
              <a:t>20.08.2021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B53DB-301A-5141-BF36-467B19838D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07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D4FD2B3E-CC8F-469D-8A76-F15DC874B9B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>
                <a:latin typeface="Arial" panose="020B0604020202020204" pitchFamily="34" charset="0"/>
              </a:rPr>
              <a:t>Freie Universität Berlin, Fachbereich Politik- und Sozialwissenschaften, Fachbereichsverwaltung, Studien- und Prüfungsbüro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4206CED0-066B-4DD5-9E0D-5C997A0281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8EA44660-D151-47DE-B726-205C532867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53594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B53DB-301A-5141-BF36-467B19838DF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046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B22E229E-0699-4867-978E-D73858322EE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>
                <a:latin typeface="Arial" panose="020B0604020202020204" pitchFamily="34" charset="0"/>
              </a:rPr>
              <a:t>Freie Universität Berlin, Fachbereich Politik- und Sozialwissenschaften, Fachbereichsverwaltung, Studien- und Prüfungsbüro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8AE5E6C4-419B-4F0A-96D6-617F3B6B3F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F4CAFB8-369B-40DB-88E7-48C0057E8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1069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B22E229E-0699-4867-978E-D73858322EE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>
                <a:latin typeface="Arial" panose="020B0604020202020204" pitchFamily="34" charset="0"/>
              </a:rPr>
              <a:t>Freie Universität Berlin, Fachbereich Politik- und Sozialwissenschaften, Fachbereichsverwaltung, Studien- und Prüfungsbüro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8AE5E6C4-419B-4F0A-96D6-617F3B6B3F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F4CAFB8-369B-40DB-88E7-48C0057E8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7928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B22E229E-0699-4867-978E-D73858322EE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>
                <a:latin typeface="Arial" panose="020B0604020202020204" pitchFamily="34" charset="0"/>
              </a:rPr>
              <a:t>Freie Universität Berlin, Fachbereich Politik- und Sozialwissenschaften, Fachbereichsverwaltung, Studien- und Prüfungsbüro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8AE5E6C4-419B-4F0A-96D6-617F3B6B3F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F4CAFB8-369B-40DB-88E7-48C0057E8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5574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0F42660-DF91-4E72-A027-7C7CDD815B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55CF090-CC06-4CBD-B012-60BE6639CE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85305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3394E-2B2B-5147-8D6F-92C886F1F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91E40ED-3C2E-8F49-8894-7F6943758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5806EE-5B8E-9D42-A132-23A282362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3B2B-D83C-944C-9182-D3F4EBD5BDEB}" type="datetimeFigureOut">
              <a:rPr lang="de-DE" smtClean="0"/>
              <a:t>20.08.2021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475DAC-134D-7245-97BB-14101C5C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E4AFF1-BF51-2D44-BFBB-2469200B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8EE-821F-644C-9A12-873F78CA1A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257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C5FE4-5081-DE44-9F47-9DE247C4E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7171322-954B-ED4C-86E4-E23106D2C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90DBB0-5C7A-B244-A955-DBBBCC3C4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3B2B-D83C-944C-9182-D3F4EBD5BDEB}" type="datetimeFigureOut">
              <a:rPr lang="de-DE" smtClean="0"/>
              <a:t>20.08.2021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B5AE89-3A60-694C-A032-E50F78A59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693865-AE4D-8A4B-940C-976EE7AC9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8EE-821F-644C-9A12-873F78CA1A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174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8EDA6C7-74AD-1849-B243-183ACBA5F7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BE06533-C5C3-6440-A101-1CBCB1230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565CDA-1A57-1A45-9B1D-330AAB5BD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3B2B-D83C-944C-9182-D3F4EBD5BDEB}" type="datetimeFigureOut">
              <a:rPr lang="de-DE" smtClean="0"/>
              <a:t>20.08.2021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409E2E-E17C-9240-8028-AD6A654DD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27BDFF-969E-9A41-86FD-C76E505D7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8EE-821F-644C-9A12-873F78CA1A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572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667" y="719139"/>
            <a:ext cx="9359900" cy="3333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19667" y="1628776"/>
            <a:ext cx="11040533" cy="4537075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F08BBD0-E4DA-441E-B9A2-2F6DEEA63C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Freie Universität Berlin, Fachbereich Politik- und Sozialwissenschaften</a:t>
            </a:r>
          </a:p>
          <a:p>
            <a:pPr>
              <a:defRPr/>
            </a:pPr>
            <a:r>
              <a:rPr lang="de-DE"/>
              <a:t>Fachbereichsverwaltung, Studienbüro </a:t>
            </a:r>
          </a:p>
        </p:txBody>
      </p:sp>
    </p:spTree>
    <p:extLst>
      <p:ext uri="{BB962C8B-B14F-4D97-AF65-F5344CB8AC3E}">
        <p14:creationId xmlns:p14="http://schemas.microsoft.com/office/powerpoint/2010/main" val="321118421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74256D-678C-9448-B695-41A2AF9E2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88F1E0-3ECD-AC46-BC3F-AFF7B5D1C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D6A11A-D888-544D-ABA6-7A79C7A5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3B2B-D83C-944C-9182-D3F4EBD5BDEB}" type="datetimeFigureOut">
              <a:rPr lang="de-DE" smtClean="0"/>
              <a:t>20.08.2021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5016AC-61BE-7347-81CE-E33C46906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DD2827-DF92-4A4F-8040-1C20FEE4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8EE-821F-644C-9A12-873F78CA1A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304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72E2E-4E6D-1B4A-8312-B723E8D51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4B4D65-889B-EB42-B077-3AF312BE1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A60680-1E89-6947-81CB-2704E56E1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3B2B-D83C-944C-9182-D3F4EBD5BDEB}" type="datetimeFigureOut">
              <a:rPr lang="de-DE" smtClean="0"/>
              <a:t>20.08.2021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3B51F8-BD37-DA49-B208-9E4B1BFAC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860543-9B53-6D40-AC6E-CE25C5C3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8EE-821F-644C-9A12-873F78CA1A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91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F1399-D8F6-0A4C-A03E-37616F771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8A93E1-5BD1-054B-B952-D0A5993A2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3DE6106-1BD9-2449-8B2A-A61C465BA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2097C97-5955-DE44-A564-29A434BDF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3B2B-D83C-944C-9182-D3F4EBD5BDEB}" type="datetimeFigureOut">
              <a:rPr lang="de-DE" smtClean="0"/>
              <a:t>20.08.2021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D129873-776F-EE4B-923A-3EA2D89BF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200482-D3F9-A542-8220-D2F69AE5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8EE-821F-644C-9A12-873F78CA1A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84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5183A4-4987-924C-85AF-F30DE6571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6A262D-37B5-AA48-A698-AC67F7FBE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B8B89F-BC48-6641-9356-11DD6B594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C28FA77-BF90-044D-90ED-9E9EF24F2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9CC3A79-2681-6348-86C3-293E314C8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BAF33A9-10F9-AE49-8CF0-2DE49C654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3B2B-D83C-944C-9182-D3F4EBD5BDEB}" type="datetimeFigureOut">
              <a:rPr lang="de-DE" smtClean="0"/>
              <a:t>20.08.2021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36AD417-2DE1-EB48-86A6-D0985169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3E3A34D-03EE-F944-B6D8-9259D69B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8EE-821F-644C-9A12-873F78CA1A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1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2BA09-8716-0540-8CC4-37E128D59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9D4BDDB-6EB2-A94B-9F55-3F1EB87F6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3B2B-D83C-944C-9182-D3F4EBD5BDEB}" type="datetimeFigureOut">
              <a:rPr lang="de-DE" smtClean="0"/>
              <a:t>20.08.2021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12854C-F04D-7E4D-A9F1-2EA582EB0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EDD8E66-F113-8E48-BEDC-828B10E05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8EE-821F-644C-9A12-873F78CA1A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75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A6C9F35-283E-0141-8D55-C9DFA6A17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3B2B-D83C-944C-9182-D3F4EBD5BDEB}" type="datetimeFigureOut">
              <a:rPr lang="de-DE" smtClean="0"/>
              <a:t>20.08.2021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145D3B-90D2-EB43-8281-820528C97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FFAE59-C5A0-AA44-BDE6-8054292AB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8EE-821F-644C-9A12-873F78CA1A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03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7B1CF5-52BE-264F-A3B0-2C3C6175D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4E5587-C42C-E547-AF16-2452DCF79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E79F4AE-54D7-B742-B210-94DC4F675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7B45F5-34E1-3F4B-9B4B-66410ED16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3B2B-D83C-944C-9182-D3F4EBD5BDEB}" type="datetimeFigureOut">
              <a:rPr lang="de-DE" smtClean="0"/>
              <a:t>20.08.2021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C575F3D-C9B7-2849-9333-04220CD12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ED55F01-3E06-F341-A712-A5824292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8EE-821F-644C-9A12-873F78CA1A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73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62760-F3AD-9444-9716-A795A85AC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1604674-F2F3-1444-8E31-448F0F2118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DFA309-88EF-F045-971C-DC5BE1425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28D718F-AC9D-1F4A-B939-6441A2B7A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3B2B-D83C-944C-9182-D3F4EBD5BDEB}" type="datetimeFigureOut">
              <a:rPr lang="de-DE" smtClean="0"/>
              <a:t>20.08.2021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A45FAC-DDAE-0448-90EB-1B0C0BD64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2C931C4-8D0C-E040-B998-DEB9A9C19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8EE-821F-644C-9A12-873F78CA1A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814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CF5C00D-64AC-6446-975B-E7CC8E01D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C5DF70-B8F0-7D4D-A841-44416870B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A8BD-9148-534A-B086-F2D6AB001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C3B2B-D83C-944C-9182-D3F4EBD5BDEB}" type="datetimeFigureOut">
              <a:rPr lang="de-DE" smtClean="0"/>
              <a:t>20.08.2021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D035D7-02AA-8D4A-8FF8-4FA1484B0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787C20-1285-814F-BD3F-6ECD2280B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EF8EE-821F-644C-9A12-873F78CA1A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93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83019236-95C9-4E5C-8CFD-5E490F9D30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21721" y="581159"/>
            <a:ext cx="5558378" cy="2751081"/>
          </a:xfrm>
        </p:spPr>
        <p:txBody>
          <a:bodyPr anchor="t">
            <a:normAutofit/>
          </a:bodyPr>
          <a:lstStyle/>
          <a:p>
            <a:pPr algn="l" eaLnBrk="1" hangingPunct="1"/>
            <a:r>
              <a:rPr lang="de-DE" altLang="de-DE" sz="4400" dirty="0">
                <a:solidFill>
                  <a:schemeClr val="tx2"/>
                </a:solidFill>
                <a:cs typeface="Times New Roman" panose="02020603050405020304" pitchFamily="18" charset="0"/>
              </a:rPr>
              <a:t>Bachelorstudiengang Politikwissenschaft </a:t>
            </a:r>
            <a:br>
              <a:rPr lang="de-DE" altLang="de-DE" sz="4400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de-DE" altLang="de-DE" sz="4400" dirty="0">
                <a:solidFill>
                  <a:schemeClr val="tx2"/>
                </a:solidFill>
                <a:cs typeface="Times New Roman" panose="02020603050405020304" pitchFamily="18" charset="0"/>
              </a:rPr>
              <a:t>für das Lehramt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C59BA5F-5226-43A1-81E9-F56171696D9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38245" y="2776658"/>
            <a:ext cx="3925329" cy="1545641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de-DE" altLang="de-DE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Kernfach: 90 LP Modul</a:t>
            </a:r>
          </a:p>
          <a:p>
            <a:pPr algn="l" eaLnBrk="1" hangingPunct="1"/>
            <a:r>
              <a:rPr lang="de-DE" altLang="de-DE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Zweitfach: 60 LP Modul</a:t>
            </a:r>
          </a:p>
          <a:p>
            <a:pPr algn="l" eaLnBrk="1" hangingPunct="1"/>
            <a:r>
              <a:rPr lang="de-DE" altLang="de-DE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Politikdidaktik: 7 LP</a:t>
            </a:r>
          </a:p>
        </p:txBody>
      </p:sp>
      <p:sp>
        <p:nvSpPr>
          <p:cNvPr id="76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0805FC2-9CF9-944F-A73A-3D22C6402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70" y="3332240"/>
            <a:ext cx="4141760" cy="110792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99017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FD4A2AD-E2FD-4CAD-8DEF-75993D7E4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0E65E5-31AD-4B0E-8D4C-6526CAAE2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B65B678-A993-4BFF-AE12-E1A2FC66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21" y="0"/>
            <a:ext cx="5646974" cy="6483075"/>
            <a:chOff x="-19221" y="0"/>
            <a:chExt cx="5646974" cy="6483075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65A95B7-D327-4B86-92B5-EC4B891D5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1E75360-B005-450D-92A5-52D302149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436CEA-83DB-4E89-8B52-8D9168AD5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00AFA37-9373-4E36-8BDE-B16B2486C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338" name="Rectangle 6">
            <a:extLst>
              <a:ext uri="{FF2B5EF4-FFF2-40B4-BE49-F238E27FC236}">
                <a16:creationId xmlns:a16="http://schemas.microsoft.com/office/drawing/2014/main" id="{14FBB651-1265-4307-A4B5-DA685E9DD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361715"/>
            <a:ext cx="4294013" cy="21345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de-DE" sz="3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Erweiterungsbereich</a:t>
            </a:r>
            <a:br>
              <a:rPr lang="en-US" altLang="de-DE" sz="3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altLang="de-DE" sz="3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90 LP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7CC9E4FA-06E9-F549-B806-6B8A3CD4A9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554969"/>
              </p:ext>
            </p:extLst>
          </p:nvPr>
        </p:nvGraphicFramePr>
        <p:xfrm>
          <a:off x="4720281" y="551277"/>
          <a:ext cx="7315202" cy="367538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95098">
                  <a:extLst>
                    <a:ext uri="{9D8B030D-6E8A-4147-A177-3AD203B41FA5}">
                      <a16:colId xmlns:a16="http://schemas.microsoft.com/office/drawing/2014/main" val="1224160308"/>
                    </a:ext>
                  </a:extLst>
                </a:gridCol>
                <a:gridCol w="703022">
                  <a:extLst>
                    <a:ext uri="{9D8B030D-6E8A-4147-A177-3AD203B41FA5}">
                      <a16:colId xmlns:a16="http://schemas.microsoft.com/office/drawing/2014/main" val="2746619399"/>
                    </a:ext>
                  </a:extLst>
                </a:gridCol>
                <a:gridCol w="967948">
                  <a:extLst>
                    <a:ext uri="{9D8B030D-6E8A-4147-A177-3AD203B41FA5}">
                      <a16:colId xmlns:a16="http://schemas.microsoft.com/office/drawing/2014/main" val="249526183"/>
                    </a:ext>
                  </a:extLst>
                </a:gridCol>
                <a:gridCol w="864563">
                  <a:extLst>
                    <a:ext uri="{9D8B030D-6E8A-4147-A177-3AD203B41FA5}">
                      <a16:colId xmlns:a16="http://schemas.microsoft.com/office/drawing/2014/main" val="1570803991"/>
                    </a:ext>
                  </a:extLst>
                </a:gridCol>
                <a:gridCol w="1984571">
                  <a:extLst>
                    <a:ext uri="{9D8B030D-6E8A-4147-A177-3AD203B41FA5}">
                      <a16:colId xmlns:a16="http://schemas.microsoft.com/office/drawing/2014/main" val="3992776399"/>
                    </a:ext>
                  </a:extLst>
                </a:gridCol>
              </a:tblGrid>
              <a:tr h="756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Studienbereiche und Module </a:t>
                      </a:r>
                      <a:endParaRPr lang="de-DE" sz="20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LP </a:t>
                      </a:r>
                      <a:endParaRPr lang="de-DE" sz="2000" b="1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LV Art</a:t>
                      </a:r>
                      <a:endParaRPr lang="de-DE" sz="2000" b="1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SWS</a:t>
                      </a:r>
                      <a:endParaRPr lang="de-DE" sz="2000" b="1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Prüfungsleistung </a:t>
                      </a:r>
                      <a:endParaRPr lang="de-DE" sz="20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995351"/>
                  </a:ext>
                </a:extLst>
              </a:tr>
              <a:tr h="756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Erweiterungsbreiech</a:t>
                      </a:r>
                      <a:endParaRPr lang="de-DE" sz="20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de-DE" sz="20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000" b="1"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000" b="1"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000" b="1" dirty="0"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853664"/>
                  </a:ext>
                </a:extLst>
              </a:tr>
              <a:tr h="860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Politikwissenschaftliche Forschung für das Lehramt</a:t>
                      </a:r>
                      <a:endParaRPr lang="de-DE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 HS</a:t>
                      </a:r>
                      <a:endParaRPr lang="de-DE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br>
                        <a:rPr lang="de-DE" sz="2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endParaRPr lang="de-DE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keine</a:t>
                      </a:r>
                      <a:endParaRPr lang="de-DE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01881"/>
                  </a:ext>
                </a:extLst>
              </a:tr>
              <a:tr h="860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Erweiterung in politikwissenschaftlichen Themenfeldern</a:t>
                      </a:r>
                      <a:endParaRPr lang="de-DE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 PS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 PS</a:t>
                      </a:r>
                      <a:endParaRPr lang="de-DE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br>
                        <a:rPr lang="de-DE" sz="200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Klausur oder Hausarbeit oder Referat mit Ausarbeitung</a:t>
                      </a: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006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497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FD4A2AD-E2FD-4CAD-8DEF-75993D7E4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0E65E5-31AD-4B0E-8D4C-6526CAAE2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B65B678-A993-4BFF-AE12-E1A2FC66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21" y="0"/>
            <a:ext cx="5646974" cy="6483075"/>
            <a:chOff x="-19221" y="0"/>
            <a:chExt cx="5646974" cy="6483075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65A95B7-D327-4B86-92B5-EC4B891D5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1E75360-B005-450D-92A5-52D302149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436CEA-83DB-4E89-8B52-8D9168AD5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00AFA37-9373-4E36-8BDE-B16B2486C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338" name="Rectangle 6">
            <a:extLst>
              <a:ext uri="{FF2B5EF4-FFF2-40B4-BE49-F238E27FC236}">
                <a16:creationId xmlns:a16="http://schemas.microsoft.com/office/drawing/2014/main" id="{14FBB651-1265-4307-A4B5-DA685E9DD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361715"/>
            <a:ext cx="4294013" cy="21345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de-DE" sz="3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Erweiterungsbereich</a:t>
            </a:r>
            <a:br>
              <a:rPr lang="en-US" altLang="de-DE" sz="3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altLang="de-DE" sz="3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60 LP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7CC9E4FA-06E9-F549-B806-6B8A3CD4A9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319022"/>
              </p:ext>
            </p:extLst>
          </p:nvPr>
        </p:nvGraphicFramePr>
        <p:xfrm>
          <a:off x="4720281" y="551277"/>
          <a:ext cx="7315202" cy="281510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95098">
                  <a:extLst>
                    <a:ext uri="{9D8B030D-6E8A-4147-A177-3AD203B41FA5}">
                      <a16:colId xmlns:a16="http://schemas.microsoft.com/office/drawing/2014/main" val="1224160308"/>
                    </a:ext>
                  </a:extLst>
                </a:gridCol>
                <a:gridCol w="703022">
                  <a:extLst>
                    <a:ext uri="{9D8B030D-6E8A-4147-A177-3AD203B41FA5}">
                      <a16:colId xmlns:a16="http://schemas.microsoft.com/office/drawing/2014/main" val="2746619399"/>
                    </a:ext>
                  </a:extLst>
                </a:gridCol>
                <a:gridCol w="967948">
                  <a:extLst>
                    <a:ext uri="{9D8B030D-6E8A-4147-A177-3AD203B41FA5}">
                      <a16:colId xmlns:a16="http://schemas.microsoft.com/office/drawing/2014/main" val="249526183"/>
                    </a:ext>
                  </a:extLst>
                </a:gridCol>
                <a:gridCol w="864563">
                  <a:extLst>
                    <a:ext uri="{9D8B030D-6E8A-4147-A177-3AD203B41FA5}">
                      <a16:colId xmlns:a16="http://schemas.microsoft.com/office/drawing/2014/main" val="1570803991"/>
                    </a:ext>
                  </a:extLst>
                </a:gridCol>
                <a:gridCol w="1984571">
                  <a:extLst>
                    <a:ext uri="{9D8B030D-6E8A-4147-A177-3AD203B41FA5}">
                      <a16:colId xmlns:a16="http://schemas.microsoft.com/office/drawing/2014/main" val="3992776399"/>
                    </a:ext>
                  </a:extLst>
                </a:gridCol>
              </a:tblGrid>
              <a:tr h="756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Studienbereiche und Module </a:t>
                      </a:r>
                      <a:endParaRPr lang="de-DE" sz="20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LP </a:t>
                      </a:r>
                      <a:endParaRPr lang="de-DE" sz="2000" b="1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LV Art</a:t>
                      </a:r>
                      <a:endParaRPr lang="de-DE" sz="2000" b="1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SWS</a:t>
                      </a:r>
                      <a:endParaRPr lang="de-DE" sz="2000" b="1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Prüfungsleistung </a:t>
                      </a:r>
                      <a:endParaRPr lang="de-DE" sz="20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995351"/>
                  </a:ext>
                </a:extLst>
              </a:tr>
              <a:tr h="756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Erweiterungsbreiech</a:t>
                      </a:r>
                      <a:endParaRPr lang="de-DE" sz="20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de-DE" sz="20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000" b="1"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000" b="1"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000" b="1" dirty="0"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853664"/>
                  </a:ext>
                </a:extLst>
              </a:tr>
              <a:tr h="860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Erweiterung in politikwissenschaftlichen Themenfeldern</a:t>
                      </a:r>
                      <a:endParaRPr lang="de-DE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de-DE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 PS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 PS</a:t>
                      </a:r>
                      <a:endParaRPr lang="de-DE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br>
                        <a:rPr lang="de-DE" sz="200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Klausur oder Hausarbeit oder Referat mit Ausarbeitung</a:t>
                      </a: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006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137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" name="Rectangle 121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6">
            <a:extLst>
              <a:ext uri="{FF2B5EF4-FFF2-40B4-BE49-F238E27FC236}">
                <a16:creationId xmlns:a16="http://schemas.microsoft.com/office/drawing/2014/main" id="{14FBB651-1265-4307-A4B5-DA685E9DD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de-DE" sz="36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Grundlagenbereich</a:t>
            </a:r>
            <a:r>
              <a:rPr lang="en-US" altLang="de-DE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+ </a:t>
            </a:r>
            <a:r>
              <a:rPr lang="en-US" altLang="de-DE" sz="36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Erweierungsbereich</a:t>
            </a:r>
            <a:endParaRPr lang="en-US" altLang="de-DE" sz="36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5545017-2445-4AB3-95A6-48F17C802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F3B5D580-007D-4215-A10B-C8CF12EE0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24228C19-035F-4E8E-BAFD-56EC684B6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10D7C81-A1BE-4720-A66D-AEF9A11A5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1BF18FEE-BE44-4F4A-AA4E-EC795CB0B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89" name="Text Box 53">
            <a:extLst>
              <a:ext uri="{FF2B5EF4-FFF2-40B4-BE49-F238E27FC236}">
                <a16:creationId xmlns:a16="http://schemas.microsoft.com/office/drawing/2014/main" id="{491253C8-9285-4EC0-A6F8-D857AC8F4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418" y="2979337"/>
            <a:ext cx="7255961" cy="26411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de-DE" sz="2000">
                <a:solidFill>
                  <a:schemeClr val="tx2"/>
                </a:solidFill>
                <a:latin typeface="+mn-lt"/>
              </a:rPr>
              <a:t>Empfehlung: Rahmenlehrplanorientierte Schwerpunkte setzen</a:t>
            </a: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de-DE" sz="2000">
                <a:solidFill>
                  <a:schemeClr val="tx2"/>
                </a:solidFill>
                <a:latin typeface="+mn-lt"/>
              </a:rPr>
              <a:t>Vorlesung und PS müssen in einem Bereich liegen</a:t>
            </a: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de-DE" sz="2000">
                <a:solidFill>
                  <a:schemeClr val="tx2"/>
                </a:solidFill>
                <a:latin typeface="+mn-lt"/>
              </a:rPr>
              <a:t>(zeitliche Trennung möglich)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6B7259D-F2AD-42FE-B984-6D1D74321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4" y="3658536"/>
            <a:ext cx="3655725" cy="2743201"/>
            <a:chOff x="-305" y="-1"/>
            <a:chExt cx="3832880" cy="2876136"/>
          </a:xfrm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E5C38C6-2516-45D1-ADFC-3F59F8E3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C274C95-E7A7-401D-A8F5-FFF5EB929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61D598C3-55D0-44FB-8766-A89B34B31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9EBC5C7-E54F-42F3-93F0-75AAC99FF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717694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410" name="Titel 1">
            <a:extLst>
              <a:ext uri="{FF2B5EF4-FFF2-40B4-BE49-F238E27FC236}">
                <a16:creationId xmlns:a16="http://schemas.microsoft.com/office/drawing/2014/main" id="{0B60A462-B987-40B2-86C1-CC9AAC42E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de-DE" altLang="de-DE" sz="4000" b="1">
                <a:solidFill>
                  <a:schemeClr val="tx2"/>
                </a:solidFill>
              </a:rPr>
              <a:t>Zu Beachten</a:t>
            </a:r>
          </a:p>
        </p:txBody>
      </p:sp>
      <p:sp>
        <p:nvSpPr>
          <p:cNvPr id="17411" name="Inhaltsplatzhalter 2">
            <a:extLst>
              <a:ext uri="{FF2B5EF4-FFF2-40B4-BE49-F238E27FC236}">
                <a16:creationId xmlns:a16="http://schemas.microsoft.com/office/drawing/2014/main" id="{3BF00DF3-AAB8-444B-9ED7-718C265592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0574" y="801866"/>
            <a:ext cx="5306084" cy="5230634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de-DE" altLang="de-DE" b="1" dirty="0">
                <a:solidFill>
                  <a:schemeClr val="tx2"/>
                </a:solidFill>
              </a:rPr>
              <a:t>Mindestens 1 Prüfungsleistung muss im Kernfach als Hausarbeit erbracht werden (die Hausarbeit im PSTWA zählt nicht dazu) </a:t>
            </a:r>
            <a:br>
              <a:rPr lang="de-DE" altLang="de-DE" dirty="0">
                <a:solidFill>
                  <a:schemeClr val="tx2"/>
                </a:solidFill>
              </a:rPr>
            </a:br>
            <a:endParaRPr lang="de-DE" altLang="de-DE" dirty="0">
              <a:solidFill>
                <a:schemeClr val="tx2"/>
              </a:solidFill>
            </a:endParaRPr>
          </a:p>
          <a:p>
            <a:r>
              <a:rPr lang="de-DE" altLang="de-DE" dirty="0">
                <a:solidFill>
                  <a:schemeClr val="tx2"/>
                </a:solidFill>
              </a:rPr>
              <a:t>Bis auf die Module des Einführungsbereichs, die im ersten Semester absolviert werden sollten, kann die Reihenfolge aller Pflichtmodule frei gewählt werden.</a:t>
            </a:r>
          </a:p>
        </p:txBody>
      </p:sp>
    </p:spTree>
    <p:extLst>
      <p:ext uri="{BB962C8B-B14F-4D97-AF65-F5344CB8AC3E}">
        <p14:creationId xmlns:p14="http://schemas.microsoft.com/office/powerpoint/2010/main" val="2224427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18434" name="Rectangle 2">
            <a:extLst>
              <a:ext uri="{FF2B5EF4-FFF2-40B4-BE49-F238E27FC236}">
                <a16:creationId xmlns:a16="http://schemas.microsoft.com/office/drawing/2014/main" id="{F5316B2F-D1DC-4845-B940-6CA2ADB16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3250" y="340962"/>
            <a:ext cx="6105194" cy="8665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de-DE" sz="52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Bachelorarbeit</a:t>
            </a:r>
            <a:endParaRPr lang="en-US" altLang="de-DE" sz="52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455" name="Text Box 23">
            <a:extLst>
              <a:ext uri="{FF2B5EF4-FFF2-40B4-BE49-F238E27FC236}">
                <a16:creationId xmlns:a16="http://schemas.microsoft.com/office/drawing/2014/main" id="{51DD9616-CBCB-4447-9B76-862B7196B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117" y="4194045"/>
            <a:ext cx="7409459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Tipp</a:t>
            </a:r>
            <a:r>
              <a:rPr lang="de-DE" alt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Belegen Sie Seminare bei prüfungsberechtigten Dozent*innen aus der Fachwissenschaft.</a:t>
            </a:r>
          </a:p>
        </p:txBody>
      </p:sp>
      <p:graphicFrame>
        <p:nvGraphicFramePr>
          <p:cNvPr id="17" name="Group 54">
            <a:extLst>
              <a:ext uri="{FF2B5EF4-FFF2-40B4-BE49-F238E27FC236}">
                <a16:creationId xmlns:a16="http://schemas.microsoft.com/office/drawing/2014/main" id="{2CF5E1ED-E906-9447-A082-50CF10AFB3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466701"/>
              </p:ext>
            </p:extLst>
          </p:nvPr>
        </p:nvGraphicFramePr>
        <p:xfrm>
          <a:off x="2420341" y="2540388"/>
          <a:ext cx="7543801" cy="127190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603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64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5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Bestandteile 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LP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LV Art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SWS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Leistung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Bachelorarbeit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BA-Arbeit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(ca. 6000 Wörter)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844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7B62C9C8-16E0-4704-9AEA-3A109F0CCFA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726279" y="1741337"/>
            <a:ext cx="6739136" cy="2387918"/>
          </a:xfrm>
        </p:spPr>
        <p:txBody>
          <a:bodyPr anchor="b">
            <a:normAutofit/>
          </a:bodyPr>
          <a:lstStyle/>
          <a:p>
            <a:pPr eaLnBrk="1" hangingPunct="1"/>
            <a:r>
              <a:rPr lang="de-DE" altLang="de-DE" sz="5200" b="1">
                <a:solidFill>
                  <a:schemeClr val="tx2"/>
                </a:solidFill>
              </a:rPr>
              <a:t>Lehramtsbezogene </a:t>
            </a:r>
            <a:br>
              <a:rPr lang="de-DE" altLang="de-DE" sz="5200" b="1">
                <a:solidFill>
                  <a:schemeClr val="tx2"/>
                </a:solidFill>
              </a:rPr>
            </a:br>
            <a:r>
              <a:rPr lang="de-DE" altLang="de-DE" sz="5200" b="1">
                <a:solidFill>
                  <a:schemeClr val="tx2"/>
                </a:solidFill>
              </a:rPr>
              <a:t>Berufswissenschaft</a:t>
            </a:r>
            <a:br>
              <a:rPr lang="de-DE" altLang="de-DE" sz="5200" b="1">
                <a:solidFill>
                  <a:schemeClr val="tx2"/>
                </a:solidFill>
              </a:rPr>
            </a:br>
            <a:r>
              <a:rPr lang="de-DE" altLang="de-DE" sz="5200" b="1">
                <a:solidFill>
                  <a:schemeClr val="tx2"/>
                </a:solidFill>
              </a:rPr>
              <a:t>(LBW)</a:t>
            </a:r>
            <a:endParaRPr lang="de-DE" altLang="de-DE" sz="5200">
              <a:solidFill>
                <a:schemeClr val="tx2"/>
              </a:solidFill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1E237397-70B9-4822-AD70-5646639D396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25505" y="4200522"/>
            <a:ext cx="6740685" cy="682079"/>
          </a:xfrm>
        </p:spPr>
        <p:txBody>
          <a:bodyPr>
            <a:normAutofit/>
          </a:bodyPr>
          <a:lstStyle/>
          <a:p>
            <a:pPr marL="857250" lvl="2" indent="149225"/>
            <a:r>
              <a:rPr lang="de-DE" altLang="de-DE">
                <a:solidFill>
                  <a:schemeClr val="tx2"/>
                </a:solidFill>
              </a:rPr>
              <a:t>	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5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9262397" y="3928396"/>
            <a:ext cx="3142400" cy="2716805"/>
            <a:chOff x="-305" y="-4155"/>
            <a:chExt cx="2514948" cy="2174333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628" name="Text Box 4">
            <a:extLst>
              <a:ext uri="{FF2B5EF4-FFF2-40B4-BE49-F238E27FC236}">
                <a16:creationId xmlns:a16="http://schemas.microsoft.com/office/drawing/2014/main" id="{ED77B13C-0FF6-40D1-AD87-BF6502349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861" y="4446779"/>
            <a:ext cx="105853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dirty="0">
                <a:solidFill>
                  <a:schemeClr val="tx2"/>
                </a:solidFill>
                <a:latin typeface="+mn-lt"/>
              </a:rPr>
              <a:t>(Für 90- und für 60-LP-Modul, also Kernfach und „Zweitfach“ Politikwissenschaft für das Lehramt) </a:t>
            </a:r>
          </a:p>
        </p:txBody>
      </p:sp>
    </p:spTree>
    <p:extLst>
      <p:ext uri="{BB962C8B-B14F-4D97-AF65-F5344CB8AC3E}">
        <p14:creationId xmlns:p14="http://schemas.microsoft.com/office/powerpoint/2010/main" val="18720312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52" name="Rectangle 70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3" name="Rectangle 72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654" name="Group 74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7655" name="Freeform: Shape 75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56" name="Freeform: Shape 76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57" name="Freeform: Shape 77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650" name="Rectangle 2">
            <a:extLst>
              <a:ext uri="{FF2B5EF4-FFF2-40B4-BE49-F238E27FC236}">
                <a16:creationId xmlns:a16="http://schemas.microsoft.com/office/drawing/2014/main" id="{F92EAE64-BE3F-4268-9745-9BEBBA396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672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de-DE" sz="37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Fachdidaktik: Grundlagenmodul 7 LP</a:t>
            </a:r>
          </a:p>
        </p:txBody>
      </p:sp>
      <p:graphicFrame>
        <p:nvGraphicFramePr>
          <p:cNvPr id="20" name="Group 43">
            <a:extLst>
              <a:ext uri="{FF2B5EF4-FFF2-40B4-BE49-F238E27FC236}">
                <a16:creationId xmlns:a16="http://schemas.microsoft.com/office/drawing/2014/main" id="{F8193EA4-4E27-DE46-8F08-E239E8ADB8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190606"/>
              </p:ext>
            </p:extLst>
          </p:nvPr>
        </p:nvGraphicFramePr>
        <p:xfrm>
          <a:off x="5115698" y="976184"/>
          <a:ext cx="7076301" cy="468321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26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4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09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Veranstaltungen</a:t>
                      </a:r>
                      <a:endParaRPr kumimoji="0" lang="de-DE" alt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37" marR="69837" marT="34921" marB="34921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LP </a:t>
                      </a:r>
                      <a:endParaRPr kumimoji="0" lang="de-DE" alt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37" marR="69837" marT="34921" marB="34921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LV Art</a:t>
                      </a:r>
                      <a:endParaRPr kumimoji="0" lang="de-DE" alt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37" marR="69837" marT="34921" marB="34921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SWS</a:t>
                      </a:r>
                      <a:endParaRPr kumimoji="0" lang="de-DE" alt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37" marR="69837" marT="34921" marB="34921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Prüfungsleistung </a:t>
                      </a:r>
                      <a:endParaRPr kumimoji="0" lang="de-DE" alt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37" marR="69837" marT="34921" marB="34921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35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Einführung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die Politische Bildung</a:t>
                      </a:r>
                      <a:endParaRPr kumimoji="0" lang="de-DE" alt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37" marR="69837" marT="34921" marB="34921" horzOverflow="overflow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alt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37" marR="69837" marT="34921" marB="34921" horzOverflow="overflow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Vorlesung</a:t>
                      </a:r>
                      <a:endParaRPr kumimoji="0" lang="de-DE" alt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37" marR="69837" marT="34921" marB="34921" horzOverflow="overflow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alt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37" marR="69837" marT="34921" marB="34921" horzOverflow="overflow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37" marR="69837" marT="34921" marB="34921" horzOverflow="overflow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87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Einführung in die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Politikdidaktik</a:t>
                      </a:r>
                      <a:endParaRPr kumimoji="0" lang="de-DE" alt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37" marR="69837" marT="34921" marB="34921" horzOverflow="overflow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alt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37" marR="69837" marT="34921" marB="34921" horzOverflow="overflow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Proseminar</a:t>
                      </a:r>
                      <a:endParaRPr kumimoji="0" lang="de-DE" alt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37" marR="69837" marT="34921" marB="34921" horzOverflow="overflow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alt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37" marR="69837" marT="34921" marB="34921" horzOverflow="overflow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Diskussions-beteiligung,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Portfolio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37" marR="69837" marT="34921" marB="34921" horzOverflow="overflow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688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>
            <a:extLst>
              <a:ext uri="{FF2B5EF4-FFF2-40B4-BE49-F238E27FC236}">
                <a16:creationId xmlns:a16="http://schemas.microsoft.com/office/drawing/2014/main" id="{8B3826CF-C331-4B0A-A131-537FC28A7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18" y="388144"/>
            <a:ext cx="605948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>
            <a:extLst>
              <a:ext uri="{FF2B5EF4-FFF2-40B4-BE49-F238E27FC236}">
                <a16:creationId xmlns:a16="http://schemas.microsoft.com/office/drawing/2014/main" id="{D19BA6C5-BD1F-4024-8C1F-46ABDBDDD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068" y="1969833"/>
            <a:ext cx="64674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None/>
            </a:pPr>
            <a:r>
              <a:rPr lang="de-DE" altLang="de-DE" sz="2000" b="1" dirty="0">
                <a:solidFill>
                  <a:srgbClr val="0066CC"/>
                </a:solidFill>
              </a:rPr>
              <a:t>für einen erfolgreichen Studienstart</a:t>
            </a:r>
          </a:p>
          <a:p>
            <a:pPr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None/>
            </a:pPr>
            <a:endParaRPr lang="de-DE" altLang="de-DE" sz="2000" b="1" dirty="0">
              <a:solidFill>
                <a:srgbClr val="0066CC"/>
              </a:solidFill>
            </a:endParaRPr>
          </a:p>
        </p:txBody>
      </p:sp>
      <p:pic>
        <p:nvPicPr>
          <p:cNvPr id="28676" name="Picture 3">
            <a:extLst>
              <a:ext uri="{FF2B5EF4-FFF2-40B4-BE49-F238E27FC236}">
                <a16:creationId xmlns:a16="http://schemas.microsoft.com/office/drawing/2014/main" id="{3FB36FFC-C4D8-43AD-9BEC-8F60FEBF8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36" y="2920207"/>
            <a:ext cx="67389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2">
            <a:extLst>
              <a:ext uri="{FF2B5EF4-FFF2-40B4-BE49-F238E27FC236}">
                <a16:creationId xmlns:a16="http://schemas.microsoft.com/office/drawing/2014/main" id="{0CAE7F0D-3DF2-4131-9B4E-FB3343763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988" y="5711825"/>
            <a:ext cx="755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defRPr/>
            </a:pPr>
            <a:r>
              <a:rPr lang="de-DE" sz="2000" dirty="0">
                <a:solidFill>
                  <a:schemeClr val="bg1"/>
                </a:solidFill>
              </a:rPr>
              <a:t>in den Bachelorstudiengängen</a:t>
            </a:r>
          </a:p>
        </p:txBody>
      </p:sp>
      <p:sp>
        <p:nvSpPr>
          <p:cNvPr id="13" name="Textfeld 2">
            <a:extLst>
              <a:ext uri="{FF2B5EF4-FFF2-40B4-BE49-F238E27FC236}">
                <a16:creationId xmlns:a16="http://schemas.microsoft.com/office/drawing/2014/main" id="{79767B73-5998-4953-9FF0-F3AC31ECC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3" y="4473575"/>
            <a:ext cx="373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de-DE" sz="2000" dirty="0">
                <a:solidFill>
                  <a:schemeClr val="bg1"/>
                </a:solidFill>
              </a:rPr>
              <a:t>Universitätsweites Angebot </a:t>
            </a:r>
          </a:p>
        </p:txBody>
      </p:sp>
      <p:sp>
        <p:nvSpPr>
          <p:cNvPr id="14" name="Textfeld 2">
            <a:extLst>
              <a:ext uri="{FF2B5EF4-FFF2-40B4-BE49-F238E27FC236}">
                <a16:creationId xmlns:a16="http://schemas.microsoft.com/office/drawing/2014/main" id="{2841D1B0-4622-451B-AC3C-92A755C27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1" y="5133975"/>
            <a:ext cx="7554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defRPr/>
            </a:pPr>
            <a:r>
              <a:rPr lang="de-DE" sz="2000" dirty="0">
                <a:solidFill>
                  <a:schemeClr val="bg1"/>
                </a:solidFill>
              </a:rPr>
              <a:t>für Studierende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0004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" name="Rectangle 255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146" name="Titel 1">
            <a:extLst>
              <a:ext uri="{FF2B5EF4-FFF2-40B4-BE49-F238E27FC236}">
                <a16:creationId xmlns:a16="http://schemas.microsoft.com/office/drawing/2014/main" id="{60AB7948-AECD-4374-BF8D-207C4B115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672" y="1243013"/>
            <a:ext cx="3855720" cy="4371974"/>
          </a:xfrm>
        </p:spPr>
        <p:txBody>
          <a:bodyPr>
            <a:normAutofit/>
          </a:bodyPr>
          <a:lstStyle/>
          <a:p>
            <a:r>
              <a:rPr lang="de-DE" altLang="de-DE" sz="3600" b="1">
                <a:solidFill>
                  <a:schemeClr val="tx2"/>
                </a:solidFill>
                <a:cs typeface="Times New Roman" panose="02020603050405020304" pitchFamily="18" charset="0"/>
              </a:rPr>
              <a:t>Womit beschäftigt sich der Studiengang?</a:t>
            </a:r>
          </a:p>
        </p:txBody>
      </p: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99" name="Inhaltsplatzhalter 2">
            <a:extLst>
              <a:ext uri="{FF2B5EF4-FFF2-40B4-BE49-F238E27FC236}">
                <a16:creationId xmlns:a16="http://schemas.microsoft.com/office/drawing/2014/main" id="{1E15C1AC-54E0-4F91-BBB5-D0170DA50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2812" y="1032987"/>
            <a:ext cx="4919108" cy="4792027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de-DE" altLang="de-DE"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Politische Bildung („Sozialkunde“) war immer schon auch ein politikwissenschaftliches Studium</a:t>
            </a:r>
          </a:p>
          <a:p>
            <a:pPr>
              <a:defRPr/>
            </a:pPr>
            <a:r>
              <a:rPr lang="de-DE" altLang="de-DE"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Studierende sollten sich also auf alle Fälle für Politik und für Politikwissenschaft interessieren </a:t>
            </a:r>
          </a:p>
          <a:p>
            <a:pPr>
              <a:defRPr/>
            </a:pPr>
            <a:r>
              <a:rPr lang="de-DE" altLang="de-DE"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Interesse an ihrem zukünftigen Berufsfeld (Schule) haben, d.h. gerne mit Jugendlichen zusammenarbeiten, gerne anderen etwas erklären, usw. </a:t>
            </a:r>
          </a:p>
          <a:p>
            <a:pPr>
              <a:defRPr/>
            </a:pPr>
            <a:r>
              <a:rPr lang="de-DE" altLang="de-DE"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Politische Bildung als Herausforderung für die Zukunft der Demokratie wahrnehmen</a:t>
            </a:r>
          </a:p>
        </p:txBody>
      </p:sp>
    </p:spTree>
    <p:extLst>
      <p:ext uri="{BB962C8B-B14F-4D97-AF65-F5344CB8AC3E}">
        <p14:creationId xmlns:p14="http://schemas.microsoft.com/office/powerpoint/2010/main" val="19164488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itel 1">
            <a:extLst>
              <a:ext uri="{FF2B5EF4-FFF2-40B4-BE49-F238E27FC236}">
                <a16:creationId xmlns:a16="http://schemas.microsoft.com/office/drawing/2014/main" id="{438D423F-9820-4709-8E7F-C5A7083628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de-DE" altLang="de-DE" sz="3600" b="1">
                <a:solidFill>
                  <a:schemeClr val="tx2"/>
                </a:solidFill>
              </a:rPr>
              <a:t>Womit beschäftigt sich der Studiengang?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5545017-2445-4AB3-95A6-48F17C802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3B5D580-007D-4215-A10B-C8CF12EE0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4228C19-035F-4E8E-BAFD-56EC684B6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10D7C81-A1BE-4720-A66D-AEF9A11A5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BF18FEE-BE44-4F4A-AA4E-EC795CB0B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23" name="Inhaltsplatzhalter 2">
            <a:extLst>
              <a:ext uri="{FF2B5EF4-FFF2-40B4-BE49-F238E27FC236}">
                <a16:creationId xmlns:a16="http://schemas.microsoft.com/office/drawing/2014/main" id="{92578C40-7901-4095-B1B1-FFA2BD2D7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412" y="2979336"/>
            <a:ext cx="5709721" cy="2430864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de-DE" altLang="de-DE" sz="1600">
                <a:solidFill>
                  <a:schemeClr val="tx2"/>
                </a:solidFill>
              </a:rPr>
              <a:t>fachliche Grundlage für Lehrer*innen der politischen Bildung</a:t>
            </a:r>
          </a:p>
          <a:p>
            <a:pPr>
              <a:defRPr/>
            </a:pPr>
            <a:r>
              <a:rPr lang="de-DE" altLang="de-DE" sz="1600">
                <a:solidFill>
                  <a:schemeClr val="tx2"/>
                </a:solidFill>
              </a:rPr>
              <a:t>Lehramt macht einen viersemestrigen Lehramtsmaster notwendig</a:t>
            </a:r>
          </a:p>
          <a:p>
            <a:pPr>
              <a:defRPr/>
            </a:pPr>
            <a:r>
              <a:rPr lang="de-DE" altLang="de-DE" sz="1600">
                <a:solidFill>
                  <a:schemeClr val="tx2"/>
                </a:solidFill>
              </a:rPr>
              <a:t>Es folgt das Referendariat (derzeit 18 Monate)</a:t>
            </a:r>
          </a:p>
          <a:p>
            <a:pPr>
              <a:defRPr/>
            </a:pPr>
            <a:r>
              <a:rPr lang="de-DE" altLang="de-DE" sz="1600">
                <a:solidFill>
                  <a:schemeClr val="tx2"/>
                </a:solidFill>
              </a:rPr>
              <a:t>BA ist berufsqualifizierend auch für Berufe außerhalb des Lehramtes</a:t>
            </a:r>
          </a:p>
          <a:p>
            <a:pPr>
              <a:defRPr/>
            </a:pPr>
            <a:r>
              <a:rPr lang="de-DE" altLang="de-DE" sz="1600">
                <a:solidFill>
                  <a:schemeClr val="tx2"/>
                </a:solidFill>
              </a:rPr>
              <a:t>BA qualifiziert auch für andere Masterstudiengänge der Politikwissenschaft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6B7259D-F2AD-42FE-B984-6D1D74321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4" y="3658536"/>
            <a:ext cx="3655725" cy="2743201"/>
            <a:chOff x="-305" y="-1"/>
            <a:chExt cx="3832880" cy="2876136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E5C38C6-2516-45D1-ADFC-3F59F8E3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C274C95-E7A7-401D-A8F5-FFF5EB929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1D598C3-55D0-44FB-8766-A89B34B31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9EBC5C7-E54F-42F3-93F0-75AAC99FF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587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8194" name="Titel 1">
            <a:extLst>
              <a:ext uri="{FF2B5EF4-FFF2-40B4-BE49-F238E27FC236}">
                <a16:creationId xmlns:a16="http://schemas.microsoft.com/office/drawing/2014/main" id="{49F9E9EC-A1C8-48EB-A610-F21EBEA62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35241" y="939380"/>
            <a:ext cx="3855720" cy="4371974"/>
          </a:xfrm>
        </p:spPr>
        <p:txBody>
          <a:bodyPr>
            <a:normAutofit/>
          </a:bodyPr>
          <a:lstStyle/>
          <a:p>
            <a:r>
              <a:rPr lang="de-DE" altLang="de-DE" sz="3600" b="1" dirty="0">
                <a:solidFill>
                  <a:schemeClr val="tx2"/>
                </a:solidFill>
              </a:rPr>
              <a:t>Welche Kompetenzen erwerben Sie </a:t>
            </a:r>
            <a:br>
              <a:rPr lang="de-DE" altLang="de-DE" sz="3600" b="1" dirty="0">
                <a:solidFill>
                  <a:schemeClr val="tx2"/>
                </a:solidFill>
              </a:rPr>
            </a:br>
            <a:r>
              <a:rPr lang="de-DE" altLang="de-DE" sz="3600" b="1" dirty="0">
                <a:solidFill>
                  <a:schemeClr val="tx2"/>
                </a:solidFill>
              </a:rPr>
              <a:t>im Studium ?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195" name="Inhaltsplatzhalter 2">
            <a:extLst>
              <a:ext uri="{FF2B5EF4-FFF2-40B4-BE49-F238E27FC236}">
                <a16:creationId xmlns:a16="http://schemas.microsoft.com/office/drawing/2014/main" id="{8514B458-413E-46F2-97E0-AC16CA7A4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5" y="195920"/>
            <a:ext cx="6771503" cy="6667364"/>
          </a:xfrm>
        </p:spPr>
        <p:txBody>
          <a:bodyPr anchor="ctr">
            <a:normAutofit lnSpcReduction="10000"/>
          </a:bodyPr>
          <a:lstStyle/>
          <a:p>
            <a:pPr>
              <a:defRPr/>
            </a:pPr>
            <a:r>
              <a:rPr lang="de-DE" altLang="de-DE" sz="2000" b="1" dirty="0">
                <a:solidFill>
                  <a:schemeClr val="tx2"/>
                </a:solidFill>
              </a:rPr>
              <a:t>Wissen über unterschiedliche Politikfelder</a:t>
            </a:r>
          </a:p>
          <a:p>
            <a:pPr>
              <a:buFontTx/>
              <a:buNone/>
              <a:defRPr/>
            </a:pPr>
            <a:r>
              <a:rPr lang="de-DE" altLang="de-DE" sz="2000" dirty="0">
                <a:solidFill>
                  <a:schemeClr val="tx2"/>
                </a:solidFill>
              </a:rPr>
              <a:t>	die Arbeitsbereiche am Otto-Suhr-Institut für Politikwissenschaft</a:t>
            </a:r>
          </a:p>
          <a:p>
            <a:pPr marL="530352" lvl="1" indent="0">
              <a:buNone/>
              <a:defRPr/>
            </a:pPr>
            <a:r>
              <a:rPr lang="de-DE" altLang="de-DE" sz="2000" u="sng" dirty="0">
                <a:solidFill>
                  <a:schemeClr val="tx2"/>
                </a:solidFill>
              </a:rPr>
              <a:t>1. Grundlagen</a:t>
            </a:r>
          </a:p>
          <a:p>
            <a:pPr marL="530352" lvl="1" indent="0">
              <a:buNone/>
              <a:defRPr/>
            </a:pPr>
            <a:r>
              <a:rPr lang="de-DE" altLang="de-DE" sz="2000" dirty="0">
                <a:solidFill>
                  <a:schemeClr val="tx2"/>
                </a:solidFill>
              </a:rPr>
              <a:t>Politische Theorie und Ideengeschichte; Politik und Recht; Gender und </a:t>
            </a:r>
            <a:r>
              <a:rPr lang="de-DE" altLang="de-DE" sz="2000" dirty="0" err="1">
                <a:solidFill>
                  <a:schemeClr val="tx2"/>
                </a:solidFill>
              </a:rPr>
              <a:t>Diversity</a:t>
            </a:r>
            <a:r>
              <a:rPr lang="de-DE" altLang="de-DE" sz="2000" dirty="0">
                <a:solidFill>
                  <a:schemeClr val="tx2"/>
                </a:solidFill>
              </a:rPr>
              <a:t>; Methoden empirischer Sozialforschung; Politikdidaktik/Politische Bildung</a:t>
            </a:r>
          </a:p>
          <a:p>
            <a:pPr marL="530352" lvl="1" indent="0">
              <a:buNone/>
              <a:defRPr/>
            </a:pPr>
            <a:r>
              <a:rPr lang="de-DE" altLang="de-DE" sz="2000" u="sng" dirty="0">
                <a:solidFill>
                  <a:schemeClr val="tx2"/>
                </a:solidFill>
              </a:rPr>
              <a:t>2. Bundesrepublik Deutschland und Vergleich</a:t>
            </a:r>
          </a:p>
          <a:p>
            <a:pPr marL="530352" lvl="1" indent="0">
              <a:buNone/>
              <a:defRPr/>
            </a:pPr>
            <a:r>
              <a:rPr lang="de-DE" altLang="de-DE" sz="2000" dirty="0">
                <a:solidFill>
                  <a:schemeClr val="tx2"/>
                </a:solidFill>
              </a:rPr>
              <a:t>Politisches System der Bundesrepublik Deutschland; Politische Soziologie; Deutschland und Frankreich; Umwelt- und Klimapolitik; Friedens- und Konfliktforschung</a:t>
            </a:r>
          </a:p>
          <a:p>
            <a:pPr marL="530352" lvl="1" indent="0">
              <a:buNone/>
              <a:defRPr/>
            </a:pPr>
            <a:r>
              <a:rPr lang="de-DE" altLang="de-DE" sz="2000" u="sng" dirty="0">
                <a:solidFill>
                  <a:schemeClr val="tx2"/>
                </a:solidFill>
              </a:rPr>
              <a:t>3. Internationale Beziehungen</a:t>
            </a:r>
          </a:p>
          <a:p>
            <a:pPr marL="530352" lvl="1" indent="0">
              <a:buNone/>
              <a:defRPr/>
            </a:pPr>
            <a:r>
              <a:rPr lang="de-DE" altLang="de-DE" sz="2000" dirty="0">
                <a:solidFill>
                  <a:schemeClr val="tx2"/>
                </a:solidFill>
              </a:rPr>
              <a:t>Internationale Beziehungen; Internationale Politische Ökonomie; Europäische Integration</a:t>
            </a:r>
          </a:p>
          <a:p>
            <a:pPr marL="530352" lvl="1" indent="0">
              <a:buNone/>
              <a:defRPr/>
            </a:pPr>
            <a:r>
              <a:rPr lang="de-DE" altLang="de-DE" sz="2000" u="sng" dirty="0">
                <a:solidFill>
                  <a:schemeClr val="tx2"/>
                </a:solidFill>
              </a:rPr>
              <a:t>4. Regionalstudien</a:t>
            </a:r>
          </a:p>
          <a:p>
            <a:pPr marL="530352" lvl="1" indent="0">
              <a:buNone/>
              <a:defRPr/>
            </a:pPr>
            <a:r>
              <a:rPr lang="de-DE" altLang="de-DE" sz="2000" dirty="0">
                <a:solidFill>
                  <a:schemeClr val="tx2"/>
                </a:solidFill>
              </a:rPr>
              <a:t>Maghreb, </a:t>
            </a:r>
            <a:r>
              <a:rPr lang="de-DE" altLang="de-DE" sz="2000" dirty="0" err="1">
                <a:solidFill>
                  <a:schemeClr val="tx2"/>
                </a:solidFill>
              </a:rPr>
              <a:t>Mashreq</a:t>
            </a:r>
            <a:r>
              <a:rPr lang="de-DE" altLang="de-DE" sz="2000" dirty="0">
                <a:solidFill>
                  <a:schemeClr val="tx2"/>
                </a:solidFill>
              </a:rPr>
              <a:t> und Golf; China und Ostasien; Osteuropa und Russland; Politische Systeme Nordamerikas; Lateinamerika</a:t>
            </a:r>
          </a:p>
          <a:p>
            <a:pPr marL="530352" lvl="1" indent="0">
              <a:buNone/>
              <a:defRPr/>
            </a:pPr>
            <a:endParaRPr lang="de-DE" altLang="de-DE" sz="20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de-DE" altLang="de-DE" sz="2000" b="1" dirty="0">
                <a:solidFill>
                  <a:schemeClr val="tx2"/>
                </a:solidFill>
              </a:rPr>
              <a:t>Methoden wissenschaftlichen Arbeitens, speziell jene der Politikwissenschaft </a:t>
            </a:r>
            <a:endParaRPr lang="de-DE" altLang="de-DE" sz="13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14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218" name="Rectangle 2">
            <a:extLst>
              <a:ext uri="{FF2B5EF4-FFF2-40B4-BE49-F238E27FC236}">
                <a16:creationId xmlns:a16="http://schemas.microsoft.com/office/drawing/2014/main" id="{14246891-814D-4C7E-A1E0-11DAACFA3F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de-DE" sz="4000" b="1" dirty="0">
                <a:solidFill>
                  <a:schemeClr val="tx2"/>
                </a:solidFill>
              </a:rPr>
              <a:t>Übersicht: Politikwissenschaft für das Lehramt Kernfach (90LP) 	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8065837-FB36-446E-989A-E5F9D3193B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0574" y="801866"/>
            <a:ext cx="5306084" cy="5230634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de-DE" altLang="de-DE" sz="1400" b="1" dirty="0">
                <a:solidFill>
                  <a:schemeClr val="tx2"/>
                </a:solidFill>
              </a:rPr>
              <a:t>Einführungsbereich im Umfang von 20 LP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altLang="de-DE" sz="1400" dirty="0">
                <a:solidFill>
                  <a:schemeClr val="tx2"/>
                </a:solidFill>
              </a:rPr>
              <a:t>Einführung in die Politikwissenschaft und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altLang="de-DE" sz="1400" dirty="0">
                <a:solidFill>
                  <a:schemeClr val="tx2"/>
                </a:solidFill>
              </a:rPr>
              <a:t>Einführung in die Methoden und Techniken des wissenschaftlichen Arbeitens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de-DE" altLang="de-DE" sz="1400" b="1" dirty="0">
                <a:solidFill>
                  <a:schemeClr val="tx2"/>
                </a:solidFill>
              </a:rPr>
              <a:t>Grundlagenbereich A  im Umfang von 45 LP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400" dirty="0">
                <a:solidFill>
                  <a:schemeClr val="tx2"/>
                </a:solidFill>
              </a:rPr>
              <a:t>Theorie, Ideengeschichte und Grundlagen der Politik für das Lehramt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400" dirty="0">
                <a:solidFill>
                  <a:schemeClr val="tx2"/>
                </a:solidFill>
              </a:rPr>
              <a:t>Politische Systeme und Vergleich für das Lehramt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400" dirty="0">
                <a:solidFill>
                  <a:schemeClr val="tx2"/>
                </a:solidFill>
              </a:rPr>
              <a:t>Internationale Beziehungen für das Lehramt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altLang="de-DE" sz="1400" b="1" dirty="0">
                <a:solidFill>
                  <a:schemeClr val="tx2"/>
                </a:solidFill>
              </a:rPr>
              <a:t>Erweiterungsbereich im Umfang von 15 LP Vertiefung in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altLang="de-DE" sz="1400" dirty="0">
                <a:solidFill>
                  <a:schemeClr val="tx2"/>
                </a:solidFill>
              </a:rPr>
              <a:t>Internationale Politische Ökonomie	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altLang="de-DE" sz="1400" dirty="0">
                <a:solidFill>
                  <a:schemeClr val="tx2"/>
                </a:solidFill>
              </a:rPr>
              <a:t>Regionale Politikanalyse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altLang="de-DE" sz="1400" dirty="0">
                <a:solidFill>
                  <a:schemeClr val="tx2"/>
                </a:solidFill>
              </a:rPr>
              <a:t>Friedens- und Konfliktforschung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altLang="de-DE" sz="1400" dirty="0">
                <a:solidFill>
                  <a:schemeClr val="tx2"/>
                </a:solidFill>
              </a:rPr>
              <a:t>Europäische Integration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altLang="de-DE" sz="1400" dirty="0">
                <a:solidFill>
                  <a:schemeClr val="tx2"/>
                </a:solidFill>
              </a:rPr>
              <a:t>Regionale Politikfeldanalyse, insbesondere Umweltpolitik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altLang="de-DE" sz="1400" dirty="0">
                <a:solidFill>
                  <a:schemeClr val="tx2"/>
                </a:solidFill>
              </a:rPr>
              <a:t>Politische Theorie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altLang="de-DE" sz="1400" dirty="0">
                <a:solidFill>
                  <a:schemeClr val="tx2"/>
                </a:solidFill>
              </a:rPr>
              <a:t>Politische Systeme und Vergleich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altLang="de-DE" sz="1400" dirty="0">
                <a:solidFill>
                  <a:schemeClr val="tx2"/>
                </a:solidFill>
              </a:rPr>
              <a:t>Internationale Beziehungen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altLang="de-DE" sz="1400" b="1" dirty="0">
                <a:solidFill>
                  <a:schemeClr val="tx2"/>
                </a:solidFill>
              </a:rPr>
              <a:t>Bachelorarbeit im Umfang von 10 LP</a:t>
            </a:r>
          </a:p>
        </p:txBody>
      </p:sp>
    </p:spTree>
    <p:extLst>
      <p:ext uri="{BB962C8B-B14F-4D97-AF65-F5344CB8AC3E}">
        <p14:creationId xmlns:p14="http://schemas.microsoft.com/office/powerpoint/2010/main" val="266994310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458" name="Rectangle 2">
            <a:extLst>
              <a:ext uri="{FF2B5EF4-FFF2-40B4-BE49-F238E27FC236}">
                <a16:creationId xmlns:a16="http://schemas.microsoft.com/office/drawing/2014/main" id="{C3AD788F-9CB0-4202-9BC3-73D4CCB152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04672" y="3121701"/>
            <a:ext cx="3658053" cy="1786515"/>
          </a:xfrm>
        </p:spPr>
        <p:txBody>
          <a:bodyPr anchor="t">
            <a:normAutofit/>
          </a:bodyPr>
          <a:lstStyle/>
          <a:p>
            <a:pPr algn="l" eaLnBrk="1" hangingPunct="1"/>
            <a:r>
              <a:rPr lang="de-DE" altLang="de-DE" sz="2200" b="1" dirty="0">
                <a:solidFill>
                  <a:schemeClr val="tx2"/>
                </a:solidFill>
              </a:rPr>
              <a:t>Übersicht </a:t>
            </a:r>
            <a:br>
              <a:rPr lang="de-DE" altLang="de-DE" sz="2200" b="1" dirty="0">
                <a:solidFill>
                  <a:schemeClr val="tx2"/>
                </a:solidFill>
              </a:rPr>
            </a:br>
            <a:r>
              <a:rPr lang="de-DE" altLang="de-DE" sz="2200" b="1" dirty="0">
                <a:solidFill>
                  <a:schemeClr val="tx2"/>
                </a:solidFill>
              </a:rPr>
              <a:t>Politikwissenschaft für das Lehramt Modulangebot (60 LP) </a:t>
            </a:r>
            <a:br>
              <a:rPr lang="de-DE" altLang="de-DE" sz="2200" b="1" dirty="0">
                <a:solidFill>
                  <a:schemeClr val="tx2"/>
                </a:solidFill>
              </a:rPr>
            </a:br>
            <a:br>
              <a:rPr lang="de-DE" altLang="de-DE" sz="2200" b="1" dirty="0">
                <a:solidFill>
                  <a:schemeClr val="tx2"/>
                </a:solidFill>
              </a:rPr>
            </a:br>
            <a:endParaRPr lang="de-DE" altLang="de-DE" sz="2200" dirty="0">
              <a:solidFill>
                <a:schemeClr val="tx2"/>
              </a:solidFill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997475A-E893-4980-A90A-55D11354119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04672" y="2032347"/>
            <a:ext cx="3658053" cy="955111"/>
          </a:xfrm>
        </p:spPr>
        <p:txBody>
          <a:bodyPr anchor="b">
            <a:normAutofit/>
          </a:bodyPr>
          <a:lstStyle/>
          <a:p>
            <a:pPr marL="857250" lvl="2" indent="149225" algn="l"/>
            <a:r>
              <a:rPr lang="de-DE" altLang="de-DE" sz="200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A3C624B-DEF4-1749-814C-8456FE97BD3F}"/>
              </a:ext>
            </a:extLst>
          </p:cNvPr>
          <p:cNvSpPr/>
          <p:nvPr/>
        </p:nvSpPr>
        <p:spPr>
          <a:xfrm>
            <a:off x="5155768" y="734861"/>
            <a:ext cx="6867355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b="1" dirty="0">
                <a:solidFill>
                  <a:schemeClr val="tx2"/>
                </a:solidFill>
              </a:rPr>
              <a:t>Einführungsbereich 20 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2"/>
                </a:solidFill>
              </a:rPr>
              <a:t>Einführung in die Politikwissenschaft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2"/>
                </a:solidFill>
              </a:rPr>
              <a:t>Methoden und Techniken des wissenschaftlichen Arbeitens</a:t>
            </a:r>
          </a:p>
          <a:p>
            <a:r>
              <a:rPr lang="de-DE" altLang="de-DE" b="1" dirty="0">
                <a:solidFill>
                  <a:schemeClr val="tx2"/>
                </a:solidFill>
              </a:rPr>
              <a:t>Grundlagenbereich  30 LP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</a:rPr>
              <a:t>Theorie, Ideengeschichte und Grundlagen der Politik für das Lehramt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</a:rPr>
              <a:t>Politische Systeme und Vergleich für das Lehramt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</a:rPr>
              <a:t>Internationale Beziehungen für das Lehramt </a:t>
            </a:r>
          </a:p>
          <a:p>
            <a:r>
              <a:rPr lang="de-DE" altLang="de-DE" b="1" dirty="0">
                <a:solidFill>
                  <a:schemeClr val="tx2"/>
                </a:solidFill>
              </a:rPr>
              <a:t>Erweiterungsbereich 10 LP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2"/>
                </a:solidFill>
              </a:rPr>
              <a:t>Internationale Politische Ökonomie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2"/>
                </a:solidFill>
              </a:rPr>
              <a:t>Regionale Politikanalyse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2"/>
                </a:solidFill>
              </a:rPr>
              <a:t>Friedens- und Konfliktforschung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2"/>
                </a:solidFill>
              </a:rPr>
              <a:t>Europäische Integration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2"/>
                </a:solidFill>
              </a:rPr>
              <a:t>Regionale Politikfeldanalyse, insbesondere Umweltpolitik</a:t>
            </a:r>
          </a:p>
          <a:p>
            <a:endParaRPr lang="de-DE" altLang="de-DE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r>
              <a:rPr lang="de-DE" altLang="de-DE" dirty="0">
                <a:solidFill>
                  <a:schemeClr val="tx2"/>
                </a:solidFill>
                <a:sym typeface="Wingdings" panose="05000000000000000000" pitchFamily="2" charset="2"/>
              </a:rPr>
              <a:t> Im Grundlagenbereich entfallen je eine Vorlesung, im Erweiterungsbereich entfällt ein Hauptseminar</a:t>
            </a:r>
          </a:p>
        </p:txBody>
      </p:sp>
    </p:spTree>
    <p:extLst>
      <p:ext uri="{BB962C8B-B14F-4D97-AF65-F5344CB8AC3E}">
        <p14:creationId xmlns:p14="http://schemas.microsoft.com/office/powerpoint/2010/main" val="392699087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8" name="Rectangle 167">
            <a:extLst>
              <a:ext uri="{FF2B5EF4-FFF2-40B4-BE49-F238E27FC236}">
                <a16:creationId xmlns:a16="http://schemas.microsoft.com/office/drawing/2014/main" id="{D1942232-83D0-49E2-AF9B-1F97E3C1E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E9E70D72-6E23-4015-A4A6-85C120C1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2D0DE0BD-AE04-4C50-A4AE-465BBE12A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6946" y="133186"/>
            <a:ext cx="7898330" cy="6629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de-DE" sz="36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Einführungsbereich</a:t>
            </a:r>
            <a:r>
              <a:rPr lang="en-US" altLang="de-DE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(</a:t>
            </a:r>
            <a:r>
              <a:rPr lang="en-US" altLang="de-DE" sz="3600" b="1" dirty="0">
                <a:solidFill>
                  <a:schemeClr val="tx2"/>
                </a:solidFill>
              </a:rPr>
              <a:t>20</a:t>
            </a:r>
            <a:r>
              <a:rPr lang="en-US" altLang="de-DE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LP)</a:t>
            </a: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C28A977F-B603-4D81-B0FC-C8DE048A7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8"/>
            <a:chOff x="-305" y="-1"/>
            <a:chExt cx="3832880" cy="2876136"/>
          </a:xfrm>
        </p:grpSpPr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183CE8C-E039-4B2F-A36E-5FD5CD5D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3EB77281-FAB4-40D0-B3F3-264EC4AB20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815E59F3-75FC-494F-8737-5F00A4964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43ADDCFA-B066-4D79-AB71-062E66E58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99" name="Text Box 38">
            <a:extLst>
              <a:ext uri="{FF2B5EF4-FFF2-40B4-BE49-F238E27FC236}">
                <a16:creationId xmlns:a16="http://schemas.microsoft.com/office/drawing/2014/main" id="{B33A760C-DE66-4989-A1B1-598A8C5D0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0862" y="1372525"/>
            <a:ext cx="3946488" cy="52589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Die „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aktive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Teilnahme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“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kann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in den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Veranstaltungen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durch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Protokolle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oder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Kurzreferate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eingefordert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werden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(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zusätzlich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zu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Prüfungsleistung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)</a:t>
            </a:r>
          </a:p>
          <a:p>
            <a:pPr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(Achtung: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Für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den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Monobachelor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werden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Tutorien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angeboten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nicht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notwendig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aber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erwünscht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für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LA-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Studierende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)</a:t>
            </a:r>
          </a:p>
          <a:p>
            <a:pPr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de-DE" sz="1800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78D9229-E61D-4FEE-8321-2F8B64A8C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6037" y="4852038"/>
            <a:ext cx="2151670" cy="1860256"/>
            <a:chOff x="-305" y="-4155"/>
            <a:chExt cx="2514948" cy="2174333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FDD3CCB-26A3-4D79-AEB6-7A60CF980D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E9AC4470-5113-4709-B29F-CDB937F25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3E0D146C-9DAB-421E-AE88-5F854BF3F7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2EB32A5-4408-4F6C-84B2-F9A908237A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8EA7A2CD-ED32-4741-9FC3-F83F5D55E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661648"/>
              </p:ext>
            </p:extLst>
          </p:nvPr>
        </p:nvGraphicFramePr>
        <p:xfrm>
          <a:off x="1673320" y="1709137"/>
          <a:ext cx="5442265" cy="4360148"/>
        </p:xfrm>
        <a:graphic>
          <a:graphicData uri="http://schemas.openxmlformats.org/drawingml/2006/table">
            <a:tbl>
              <a:tblPr firstRow="1" bandRow="1"/>
              <a:tblGrid>
                <a:gridCol w="1941975">
                  <a:extLst>
                    <a:ext uri="{9D8B030D-6E8A-4147-A177-3AD203B41FA5}">
                      <a16:colId xmlns:a16="http://schemas.microsoft.com/office/drawing/2014/main" val="2483487996"/>
                    </a:ext>
                  </a:extLst>
                </a:gridCol>
                <a:gridCol w="398188">
                  <a:extLst>
                    <a:ext uri="{9D8B030D-6E8A-4147-A177-3AD203B41FA5}">
                      <a16:colId xmlns:a16="http://schemas.microsoft.com/office/drawing/2014/main" val="1337444888"/>
                    </a:ext>
                  </a:extLst>
                </a:gridCol>
                <a:gridCol w="917447">
                  <a:extLst>
                    <a:ext uri="{9D8B030D-6E8A-4147-A177-3AD203B41FA5}">
                      <a16:colId xmlns:a16="http://schemas.microsoft.com/office/drawing/2014/main" val="2579077380"/>
                    </a:ext>
                  </a:extLst>
                </a:gridCol>
                <a:gridCol w="552083">
                  <a:extLst>
                    <a:ext uri="{9D8B030D-6E8A-4147-A177-3AD203B41FA5}">
                      <a16:colId xmlns:a16="http://schemas.microsoft.com/office/drawing/2014/main" val="3748883801"/>
                    </a:ext>
                  </a:extLst>
                </a:gridCol>
                <a:gridCol w="1632572">
                  <a:extLst>
                    <a:ext uri="{9D8B030D-6E8A-4147-A177-3AD203B41FA5}">
                      <a16:colId xmlns:a16="http://schemas.microsoft.com/office/drawing/2014/main" val="2496690474"/>
                    </a:ext>
                  </a:extLst>
                </a:gridCol>
              </a:tblGrid>
              <a:tr h="662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700" b="1" kern="120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Studienbereiche und Module 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3" marR="66723" marT="33362" marB="33362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700" b="1" kern="120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LP 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3" marR="66723" marT="33362" marB="3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700" b="1" kern="120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LV</a:t>
                      </a:r>
                      <a:br>
                        <a:rPr lang="de-DE" sz="1700" b="1" kern="120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de-DE" sz="1700" b="1" kern="120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Art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3" marR="66723" marT="33362" marB="3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700" b="1" kern="120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SWS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3" marR="66723" marT="33362" marB="3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700" b="1" kern="120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Prüfungsleistung 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3" marR="66723" marT="33362" marB="3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816693"/>
                  </a:ext>
                </a:extLst>
              </a:tr>
              <a:tr h="883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700" b="1" kern="120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Einführung in die Politikwissenschaft und die Methoden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3" marR="66723" marT="33362" marB="33362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700" b="1" kern="120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3" marR="66723" marT="33362" marB="3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3" marR="66723" marT="33362" marB="3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3" marR="66723" marT="33362" marB="3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3" marR="66723" marT="33362" marB="3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991582"/>
                  </a:ext>
                </a:extLst>
              </a:tr>
              <a:tr h="883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700" kern="120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Einführung in die Politikwissenschaft ( Vorlesung)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3" marR="66723" marT="33362" marB="33362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700" kern="120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5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3" marR="66723" marT="33362" marB="3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700" kern="120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V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3" marR="66723" marT="33362" marB="3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700" kern="120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3" marR="66723" marT="33362" marB="3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700" kern="120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Keine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3" marR="66723" marT="33362" marB="3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963362"/>
                  </a:ext>
                </a:extLst>
              </a:tr>
              <a:tr h="761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700" kern="120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Methoden (Vorlesung) 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3" marR="66723" marT="33362" marB="33362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700" kern="120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3" marR="66723" marT="33362" marB="3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700" kern="120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V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3" marR="66723" marT="33362" marB="3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700" kern="120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3" marR="66723" marT="33362" marB="3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700" kern="120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Keine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3" marR="66723" marT="33362" marB="3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642373"/>
                  </a:ext>
                </a:extLst>
              </a:tr>
              <a:tr h="1159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700" kern="120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Proseminar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700" kern="120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(Techniken des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700" kern="120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wissenschaftlichen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700" kern="120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Arbeitens/TWA)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3" marR="66723" marT="33362" marB="33362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700" kern="120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3" marR="66723" marT="33362" marB="3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700" kern="120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PS-TWA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3" marR="66723" marT="33362" marB="3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700" kern="120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3" marR="66723" marT="33362" marB="3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700" kern="120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Hausarbeit (ca. 4500 Wörter)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3" marR="66723" marT="33362" marB="333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833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48371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97691"/>
            <a:ext cx="5378624" cy="6402614"/>
            <a:chOff x="-19221" y="197691"/>
            <a:chExt cx="5378624" cy="6402614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314" name="Rectangle 2">
            <a:extLst>
              <a:ext uri="{FF2B5EF4-FFF2-40B4-BE49-F238E27FC236}">
                <a16:creationId xmlns:a16="http://schemas.microsoft.com/office/drawing/2014/main" id="{CDF10794-9121-416D-A85F-507FAA2F8D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360" y="2866769"/>
            <a:ext cx="3844510" cy="18658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de-DE" sz="3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Grundlagenbereich</a:t>
            </a:r>
            <a:r>
              <a:rPr lang="en-US" altLang="de-DE" sz="3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 – </a:t>
            </a:r>
            <a:r>
              <a:rPr lang="en-US" altLang="de-DE" sz="3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Kernfach</a:t>
            </a:r>
            <a:r>
              <a:rPr lang="en-US" altLang="de-DE" sz="3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90 LP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2DA03467-2662-9D4D-970A-ED88776EED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714260"/>
              </p:ext>
            </p:extLst>
          </p:nvPr>
        </p:nvGraphicFramePr>
        <p:xfrm>
          <a:off x="4979773" y="500227"/>
          <a:ext cx="7030995" cy="610007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30134">
                  <a:extLst>
                    <a:ext uri="{9D8B030D-6E8A-4147-A177-3AD203B41FA5}">
                      <a16:colId xmlns:a16="http://schemas.microsoft.com/office/drawing/2014/main" val="3230077490"/>
                    </a:ext>
                  </a:extLst>
                </a:gridCol>
                <a:gridCol w="642475">
                  <a:extLst>
                    <a:ext uri="{9D8B030D-6E8A-4147-A177-3AD203B41FA5}">
                      <a16:colId xmlns:a16="http://schemas.microsoft.com/office/drawing/2014/main" val="2223249033"/>
                    </a:ext>
                  </a:extLst>
                </a:gridCol>
                <a:gridCol w="1254635">
                  <a:extLst>
                    <a:ext uri="{9D8B030D-6E8A-4147-A177-3AD203B41FA5}">
                      <a16:colId xmlns:a16="http://schemas.microsoft.com/office/drawing/2014/main" val="2170133914"/>
                    </a:ext>
                  </a:extLst>
                </a:gridCol>
                <a:gridCol w="790103">
                  <a:extLst>
                    <a:ext uri="{9D8B030D-6E8A-4147-A177-3AD203B41FA5}">
                      <a16:colId xmlns:a16="http://schemas.microsoft.com/office/drawing/2014/main" val="3086206338"/>
                    </a:ext>
                  </a:extLst>
                </a:gridCol>
                <a:gridCol w="1813648">
                  <a:extLst>
                    <a:ext uri="{9D8B030D-6E8A-4147-A177-3AD203B41FA5}">
                      <a16:colId xmlns:a16="http://schemas.microsoft.com/office/drawing/2014/main" val="3918656117"/>
                    </a:ext>
                  </a:extLst>
                </a:gridCol>
              </a:tblGrid>
              <a:tr h="923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Studienbereiche und Module 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LP 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LV</a:t>
                      </a:r>
                      <a:b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Art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2"/>
                          </a:solidFill>
                          <a:effectLst/>
                        </a:rPr>
                        <a:t>SWS</a:t>
                      </a:r>
                      <a:endParaRPr lang="de-DE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Prüfungsleistung 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404857"/>
                  </a:ext>
                </a:extLst>
              </a:tr>
              <a:tr h="637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tx2"/>
                          </a:solidFill>
                          <a:effectLst/>
                        </a:rPr>
                        <a:t>Grundlagenbereich </a:t>
                      </a:r>
                      <a:endParaRPr lang="de-DE" sz="1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tx2"/>
                          </a:solidFill>
                          <a:effectLst/>
                        </a:rPr>
                        <a:t>45</a:t>
                      </a:r>
                      <a:endParaRPr lang="de-DE" sz="1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43862"/>
                  </a:ext>
                </a:extLst>
              </a:tr>
              <a:tr h="1387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Theorie, Ideengeschichte und Grundlagen der Politik für das Lehramt A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de-DE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2"/>
                          </a:solidFill>
                          <a:effectLst/>
                        </a:rPr>
                        <a:t>2 V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2"/>
                          </a:solidFill>
                          <a:effectLst/>
                        </a:rPr>
                        <a:t>1 PS</a:t>
                      </a:r>
                      <a:endParaRPr lang="de-DE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2"/>
                          </a:solidFill>
                          <a:effectLst/>
                        </a:rPr>
                        <a:t>2+2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de-DE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KL oder HA oder Referat-Ausarbeitung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816305"/>
                  </a:ext>
                </a:extLst>
              </a:tr>
              <a:tr h="1387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Politische Systeme und Vergleich für das Lehramt A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2 V</a:t>
                      </a:r>
                      <a:b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1 PS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2+2</a:t>
                      </a:r>
                      <a:b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Wie oben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078592"/>
                  </a:ext>
                </a:extLst>
              </a:tr>
              <a:tr h="1762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Internationale Beziehungen für das Lehramt A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2 V</a:t>
                      </a:r>
                      <a:b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1 PS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2+2</a:t>
                      </a:r>
                      <a:b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Wie oben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936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390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97691"/>
            <a:ext cx="5378624" cy="6402614"/>
            <a:chOff x="-19221" y="197691"/>
            <a:chExt cx="5378624" cy="6402614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314" name="Rectangle 2">
            <a:extLst>
              <a:ext uri="{FF2B5EF4-FFF2-40B4-BE49-F238E27FC236}">
                <a16:creationId xmlns:a16="http://schemas.microsoft.com/office/drawing/2014/main" id="{CDF10794-9121-416D-A85F-507FAA2F8D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360" y="2866769"/>
            <a:ext cx="3844510" cy="18658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de-DE" sz="3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Grundlagenbereich</a:t>
            </a:r>
            <a:r>
              <a:rPr lang="en-US" altLang="de-DE" sz="3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B – </a:t>
            </a:r>
            <a:r>
              <a:rPr lang="en-US" altLang="de-DE" sz="3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Zweitfach</a:t>
            </a:r>
            <a:r>
              <a:rPr lang="en-US" altLang="de-DE" sz="3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60 LP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2DA03467-2662-9D4D-970A-ED88776EED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18650"/>
              </p:ext>
            </p:extLst>
          </p:nvPr>
        </p:nvGraphicFramePr>
        <p:xfrm>
          <a:off x="4979773" y="500227"/>
          <a:ext cx="7030995" cy="610007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30134">
                  <a:extLst>
                    <a:ext uri="{9D8B030D-6E8A-4147-A177-3AD203B41FA5}">
                      <a16:colId xmlns:a16="http://schemas.microsoft.com/office/drawing/2014/main" val="3230077490"/>
                    </a:ext>
                  </a:extLst>
                </a:gridCol>
                <a:gridCol w="642475">
                  <a:extLst>
                    <a:ext uri="{9D8B030D-6E8A-4147-A177-3AD203B41FA5}">
                      <a16:colId xmlns:a16="http://schemas.microsoft.com/office/drawing/2014/main" val="2223249033"/>
                    </a:ext>
                  </a:extLst>
                </a:gridCol>
                <a:gridCol w="1254635">
                  <a:extLst>
                    <a:ext uri="{9D8B030D-6E8A-4147-A177-3AD203B41FA5}">
                      <a16:colId xmlns:a16="http://schemas.microsoft.com/office/drawing/2014/main" val="2170133914"/>
                    </a:ext>
                  </a:extLst>
                </a:gridCol>
                <a:gridCol w="790103">
                  <a:extLst>
                    <a:ext uri="{9D8B030D-6E8A-4147-A177-3AD203B41FA5}">
                      <a16:colId xmlns:a16="http://schemas.microsoft.com/office/drawing/2014/main" val="3086206338"/>
                    </a:ext>
                  </a:extLst>
                </a:gridCol>
                <a:gridCol w="1813648">
                  <a:extLst>
                    <a:ext uri="{9D8B030D-6E8A-4147-A177-3AD203B41FA5}">
                      <a16:colId xmlns:a16="http://schemas.microsoft.com/office/drawing/2014/main" val="3918656117"/>
                    </a:ext>
                  </a:extLst>
                </a:gridCol>
              </a:tblGrid>
              <a:tr h="923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Studienbereiche und Module 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LP 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LV</a:t>
                      </a:r>
                      <a:b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Art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2"/>
                          </a:solidFill>
                          <a:effectLst/>
                        </a:rPr>
                        <a:t>SWS</a:t>
                      </a:r>
                      <a:endParaRPr lang="de-DE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Prüfungsleistung 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404857"/>
                  </a:ext>
                </a:extLst>
              </a:tr>
              <a:tr h="637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tx2"/>
                          </a:solidFill>
                          <a:effectLst/>
                        </a:rPr>
                        <a:t>Grundlagenbereich </a:t>
                      </a:r>
                      <a:endParaRPr lang="de-DE" sz="1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43862"/>
                  </a:ext>
                </a:extLst>
              </a:tr>
              <a:tr h="1387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Theorie, Ideengeschichte und Grundlagen der Politik für das Lehramt A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1 V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1 PS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KL oder HA oder Referat-Ausarbeitung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816305"/>
                  </a:ext>
                </a:extLst>
              </a:tr>
              <a:tr h="1387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Politische Systeme und Vergleich für das Lehramt A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1 V</a:t>
                      </a:r>
                      <a:b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1 PS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b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Wie oben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078592"/>
                  </a:ext>
                </a:extLst>
              </a:tr>
              <a:tr h="1762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Internationale Beziehungen für das Lehramt A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1 V</a:t>
                      </a:r>
                      <a:b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1 PS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b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Wie oben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936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942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982</Words>
  <Application>Microsoft Office PowerPoint</Application>
  <PresentationFormat>Breitbild</PresentationFormat>
  <Paragraphs>226</Paragraphs>
  <Slides>17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Verdana</vt:lpstr>
      <vt:lpstr>Wingdings</vt:lpstr>
      <vt:lpstr>Office</vt:lpstr>
      <vt:lpstr>Bachelorstudiengang Politikwissenschaft  für das Lehramt</vt:lpstr>
      <vt:lpstr>Womit beschäftigt sich der Studiengang?</vt:lpstr>
      <vt:lpstr>Womit beschäftigt sich der Studiengang?</vt:lpstr>
      <vt:lpstr>Welche Kompetenzen erwerben Sie  im Studium ?</vt:lpstr>
      <vt:lpstr>Übersicht: Politikwissenschaft für das Lehramt Kernfach (90LP)  </vt:lpstr>
      <vt:lpstr>Übersicht  Politikwissenschaft für das Lehramt Modulangebot (60 LP)   </vt:lpstr>
      <vt:lpstr>Einführungsbereich  (20 LP)</vt:lpstr>
      <vt:lpstr>Grundlagenbereich A – Kernfach: 90 LP</vt:lpstr>
      <vt:lpstr>Grundlagenbereich B – Zweitfach 60 LP</vt:lpstr>
      <vt:lpstr>Erweiterungsbereich 90 LP</vt:lpstr>
      <vt:lpstr>Erweiterungsbereich 60 LP</vt:lpstr>
      <vt:lpstr>Grundlagenbereich + Erweierungsbereich</vt:lpstr>
      <vt:lpstr>Zu Beachten</vt:lpstr>
      <vt:lpstr>Bachelorarbeit</vt:lpstr>
      <vt:lpstr>Lehramtsbezogene  Berufswissenschaft (LBW)</vt:lpstr>
      <vt:lpstr>Fachdidaktik: Grundlagenmodul 7 LP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Bachelorstudiengang Politikwissenschaft  für das Lehramt</dc:title>
  <dc:creator>wIrrdltEgsndY9h2</dc:creator>
  <cp:lastModifiedBy>Schnepper, Anna</cp:lastModifiedBy>
  <cp:revision>9</cp:revision>
  <dcterms:created xsi:type="dcterms:W3CDTF">2020-08-04T12:05:29Z</dcterms:created>
  <dcterms:modified xsi:type="dcterms:W3CDTF">2021-08-20T13:57:10Z</dcterms:modified>
</cp:coreProperties>
</file>