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4" r:id="rId2"/>
    <p:sldId id="316" r:id="rId3"/>
    <p:sldId id="317" r:id="rId4"/>
    <p:sldId id="281" r:id="rId5"/>
    <p:sldId id="282" r:id="rId6"/>
    <p:sldId id="283" r:id="rId7"/>
    <p:sldId id="284" r:id="rId8"/>
    <p:sldId id="285" r:id="rId9"/>
    <p:sldId id="305" r:id="rId10"/>
    <p:sldId id="306" r:id="rId11"/>
    <p:sldId id="286" r:id="rId12"/>
    <p:sldId id="311" r:id="rId13"/>
    <p:sldId id="307" r:id="rId14"/>
    <p:sldId id="303" r:id="rId15"/>
    <p:sldId id="289" r:id="rId16"/>
    <p:sldId id="318" r:id="rId17"/>
    <p:sldId id="290" r:id="rId18"/>
    <p:sldId id="312" r:id="rId19"/>
    <p:sldId id="313" r:id="rId20"/>
    <p:sldId id="314" r:id="rId21"/>
    <p:sldId id="295" r:id="rId22"/>
    <p:sldId id="299" r:id="rId23"/>
    <p:sldId id="319" r:id="rId24"/>
    <p:sldId id="30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13F1B59-0E56-4B4A-A249-8C673CADD0D6}">
          <p14:sldIdLst>
            <p14:sldId id="264"/>
            <p14:sldId id="316"/>
            <p14:sldId id="317"/>
            <p14:sldId id="281"/>
            <p14:sldId id="282"/>
            <p14:sldId id="283"/>
            <p14:sldId id="284"/>
            <p14:sldId id="285"/>
            <p14:sldId id="305"/>
            <p14:sldId id="306"/>
            <p14:sldId id="286"/>
            <p14:sldId id="311"/>
            <p14:sldId id="307"/>
            <p14:sldId id="303"/>
            <p14:sldId id="289"/>
            <p14:sldId id="318"/>
            <p14:sldId id="290"/>
            <p14:sldId id="312"/>
            <p14:sldId id="313"/>
            <p14:sldId id="314"/>
            <p14:sldId id="295"/>
            <p14:sldId id="299"/>
            <p14:sldId id="31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4708"/>
  </p:normalViewPr>
  <p:slideViewPr>
    <p:cSldViewPr snapToGrid="0" snapToObjects="1">
      <p:cViewPr varScale="1">
        <p:scale>
          <a:sx n="103" d="100"/>
          <a:sy n="103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AD075-8714-7040-88B5-D975180B41DE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B53DB-301A-5141-BF36-467B19838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0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D4FD2B3E-CC8F-469D-8A76-F15DC874B9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</a:rPr>
              <a:t>Freie Universität Berlin, Fachbereich Politik- und Sozialwissenschaften, Fachbereichsverwaltung, Studien- und Prüfungsbüro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206CED0-066B-4DD5-9E0D-5C997A028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EA44660-D151-47DE-B726-205C53286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35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22E229E-0699-4867-978E-D73858322E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</a:rPr>
              <a:t>Freie Universität Berlin, Fachbereich Politik- und Sozialwissenschaften, Fachbereichsverwaltung, Studien- und Prüfungsbüro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E5E6C4-419B-4F0A-96D6-617F3B6B3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4CAFB8-369B-40DB-88E7-48C0057E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06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22E229E-0699-4867-978E-D73858322E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</a:rPr>
              <a:t>Freie Universität Berlin, Fachbereich Politik- und Sozialwissenschaften, Fachbereichsverwaltung, Studien- und Prüfungsbüro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E5E6C4-419B-4F0A-96D6-617F3B6B3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4CAFB8-369B-40DB-88E7-48C0057E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57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B53DB-301A-5141-BF36-467B19838DF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04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22E229E-0699-4867-978E-D73858322E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>
                <a:latin typeface="Arial" panose="020B0604020202020204" pitchFamily="34" charset="0"/>
              </a:rPr>
              <a:t>Freie Universität Berlin, Fachbereich Politik- und Sozialwissenschaften, Fachbereichsverwaltung, Studien- und Prüfungsbüro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AE5E6C4-419B-4F0A-96D6-617F3B6B3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4CAFB8-369B-40DB-88E7-48C0057E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89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F42660-DF91-4E72-A027-7C7CDD815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55CF090-CC06-4CBD-B012-60BE6639C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8530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3394E-2B2B-5147-8D6F-92C886F1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1E40ED-3C2E-8F49-8894-7F6943758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5806EE-5B8E-9D42-A132-23A28236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475DAC-134D-7245-97BB-14101C5C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E4AFF1-BF51-2D44-BFBB-2469200B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57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C5FE4-5081-DE44-9F47-9DE247C4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171322-954B-ED4C-86E4-E23106D2C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90DBB0-5C7A-B244-A955-DBBBCC3C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B5AE89-3A60-694C-A032-E50F78A5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93865-AE4D-8A4B-940C-976EE7AC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74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EDA6C7-74AD-1849-B243-183ACBA5F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E06533-C5C3-6440-A101-1CBCB1230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565CDA-1A57-1A45-9B1D-330AAB5B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409E2E-E17C-9240-8028-AD6A654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27BDFF-969E-9A41-86FD-C76E505D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57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719139"/>
            <a:ext cx="9359900" cy="3333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667" y="1628776"/>
            <a:ext cx="11040533" cy="453707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F08BBD0-E4DA-441E-B9A2-2F6DEEA63C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Freie Universität Berlin, Fachbereich Politik- und Sozialwissenschaften</a:t>
            </a:r>
          </a:p>
          <a:p>
            <a:pPr>
              <a:defRPr/>
            </a:pPr>
            <a:r>
              <a:rPr lang="de-DE"/>
              <a:t>Fachbereichsverwaltung, Studienbüro </a:t>
            </a:r>
          </a:p>
        </p:txBody>
      </p:sp>
    </p:spTree>
    <p:extLst>
      <p:ext uri="{BB962C8B-B14F-4D97-AF65-F5344CB8AC3E}">
        <p14:creationId xmlns:p14="http://schemas.microsoft.com/office/powerpoint/2010/main" val="32111842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4256D-678C-9448-B695-41A2AF9E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88F1E0-3ECD-AC46-BC3F-AFF7B5D1C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D6A11A-D888-544D-ABA6-7A79C7A5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5016AC-61BE-7347-81CE-E33C4690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D2827-DF92-4A4F-8040-1C20FEE4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04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72E2E-4E6D-1B4A-8312-B723E8D5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4B4D65-889B-EB42-B077-3AF312BE1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60680-1E89-6947-81CB-2704E56E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B51F8-BD37-DA49-B208-9E4B1BFA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860543-9B53-6D40-AC6E-CE25C5C3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1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F1399-D8F6-0A4C-A03E-37616F77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A93E1-5BD1-054B-B952-D0A5993A2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DE6106-1BD9-2449-8B2A-A61C465BA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097C97-5955-DE44-A564-29A434BD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129873-776F-EE4B-923A-3EA2D89B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200482-D3F9-A542-8220-D2F69AE5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84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183A4-4987-924C-85AF-F30DE657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6A262D-37B5-AA48-A698-AC67F7FB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B8B89F-BC48-6641-9356-11DD6B594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28FA77-BF90-044D-90ED-9E9EF24F2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CC3A79-2681-6348-86C3-293E314C8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BAF33A9-10F9-AE49-8CF0-2DE49C65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6AD417-2DE1-EB48-86A6-D0985169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3A34D-03EE-F944-B6D8-9259D69B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2BA09-8716-0540-8CC4-37E128D5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D4BDDB-6EB2-A94B-9F55-3F1EB87F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12854C-F04D-7E4D-A9F1-2EA582EB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DD8E66-F113-8E48-BEDC-828B10E0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7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6C9F35-283E-0141-8D55-C9DFA6A1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145D3B-90D2-EB43-8281-820528C9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FFAE59-C5A0-AA44-BDE6-8054292A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0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B1CF5-52BE-264F-A3B0-2C3C6175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4E5587-C42C-E547-AF16-2452DCF7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79F4AE-54D7-B742-B210-94DC4F675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B45F5-34E1-3F4B-9B4B-66410ED1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575F3D-C9B7-2849-9333-04220CD1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D55F01-3E06-F341-A712-A5824292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73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62760-F3AD-9444-9716-A795A85A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604674-F2F3-1444-8E31-448F0F211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DFA309-88EF-F045-971C-DC5BE1425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8D718F-AC9D-1F4A-B939-6441A2B7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A45FAC-DDAE-0448-90EB-1B0C0BD6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C931C4-8D0C-E040-B998-DEB9A9C1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14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F5C00D-64AC-6446-975B-E7CC8E01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C5DF70-B8F0-7D4D-A841-44416870B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A8BD-9148-534A-B086-F2D6AB001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3B2B-D83C-944C-9182-D3F4EBD5BDEB}" type="datetimeFigureOut">
              <a:rPr lang="de-DE" smtClean="0"/>
              <a:t>27.10.20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D035D7-02AA-8D4A-8FF8-4FA1484B0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787C20-1285-814F-BD3F-6ECD2280B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F8EE-821F-644C-9A12-873F78CA1A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93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soz.fu-berlin.de/polwiss/forschung/international/vorderer-orient/studium/aktuell/Einfuehrungsvorlesung_20_21.html#Anker7" TargetMode="External"/><Relationship Id="rId2" Type="http://schemas.openxmlformats.org/officeDocument/2006/relationships/hyperlink" Target="mailto:j.treffler@fu-berlin.d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u-berlin.webex.com/fu-berlin/j.php?MTID=m1739ca5f68ef8b4336b938759f75d0c8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3019236-95C9-4E5C-8CFD-5E490F9D30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21721" y="581159"/>
            <a:ext cx="5558378" cy="2751081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de-DE" altLang="de-DE" sz="4400" dirty="0">
                <a:solidFill>
                  <a:schemeClr val="tx2"/>
                </a:solidFill>
                <a:cs typeface="Times New Roman" panose="02020603050405020304" pitchFamily="18" charset="0"/>
              </a:rPr>
              <a:t>Bachelorstudiengang Politikwissenschaft </a:t>
            </a:r>
            <a:br>
              <a:rPr lang="de-DE" altLang="de-DE" sz="44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de-DE" altLang="de-DE" sz="4400" dirty="0">
                <a:solidFill>
                  <a:schemeClr val="tx2"/>
                </a:solidFill>
                <a:cs typeface="Times New Roman" panose="02020603050405020304" pitchFamily="18" charset="0"/>
              </a:rPr>
              <a:t>für das Lehramt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C59BA5F-5226-43A1-81E9-F56171696D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38245" y="2776658"/>
            <a:ext cx="3925329" cy="1545641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de-DE" altLang="de-DE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Kernfach: 90 LP Modul</a:t>
            </a:r>
          </a:p>
          <a:p>
            <a:pPr algn="l" eaLnBrk="1" hangingPunct="1"/>
            <a:r>
              <a:rPr lang="de-DE" altLang="de-DE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Zweitfach: 60 LP Modul</a:t>
            </a:r>
          </a:p>
          <a:p>
            <a:pPr algn="l" eaLnBrk="1" hangingPunct="1"/>
            <a:r>
              <a:rPr lang="de-DE" altLang="de-DE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Politikdidaktik: 7 LP</a:t>
            </a:r>
          </a:p>
        </p:txBody>
      </p:sp>
      <p:sp>
        <p:nvSpPr>
          <p:cNvPr id="7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805FC2-9CF9-944F-A73A-3D22C6402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0" y="3332240"/>
            <a:ext cx="4141760" cy="11079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901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DF10794-9121-416D-A85F-507FAA2F8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360" y="2866769"/>
            <a:ext cx="3844510" cy="18658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Grundlagenbereich</a:t>
            </a: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 (35 LP)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DA03467-2662-9D4D-970A-ED88776EE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254893"/>
              </p:ext>
            </p:extLst>
          </p:nvPr>
        </p:nvGraphicFramePr>
        <p:xfrm>
          <a:off x="4979773" y="500227"/>
          <a:ext cx="7030995" cy="61000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30134">
                  <a:extLst>
                    <a:ext uri="{9D8B030D-6E8A-4147-A177-3AD203B41FA5}">
                      <a16:colId xmlns:a16="http://schemas.microsoft.com/office/drawing/2014/main" val="3230077490"/>
                    </a:ext>
                  </a:extLst>
                </a:gridCol>
                <a:gridCol w="642475">
                  <a:extLst>
                    <a:ext uri="{9D8B030D-6E8A-4147-A177-3AD203B41FA5}">
                      <a16:colId xmlns:a16="http://schemas.microsoft.com/office/drawing/2014/main" val="2223249033"/>
                    </a:ext>
                  </a:extLst>
                </a:gridCol>
                <a:gridCol w="1254635">
                  <a:extLst>
                    <a:ext uri="{9D8B030D-6E8A-4147-A177-3AD203B41FA5}">
                      <a16:colId xmlns:a16="http://schemas.microsoft.com/office/drawing/2014/main" val="2170133914"/>
                    </a:ext>
                  </a:extLst>
                </a:gridCol>
                <a:gridCol w="790103">
                  <a:extLst>
                    <a:ext uri="{9D8B030D-6E8A-4147-A177-3AD203B41FA5}">
                      <a16:colId xmlns:a16="http://schemas.microsoft.com/office/drawing/2014/main" val="3086206338"/>
                    </a:ext>
                  </a:extLst>
                </a:gridCol>
                <a:gridCol w="1813648">
                  <a:extLst>
                    <a:ext uri="{9D8B030D-6E8A-4147-A177-3AD203B41FA5}">
                      <a16:colId xmlns:a16="http://schemas.microsoft.com/office/drawing/2014/main" val="3918656117"/>
                    </a:ext>
                  </a:extLst>
                </a:gridCol>
              </a:tblGrid>
              <a:tr h="923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Studienbereiche und Module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LP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LV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Art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SWS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Prüfungsleistung 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04857"/>
                  </a:ext>
                </a:extLst>
              </a:tr>
              <a:tr h="63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</a:rPr>
                        <a:t>Grundlagenbereich I</a:t>
                      </a:r>
                      <a:endParaRPr lang="de-DE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de-DE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3862"/>
                  </a:ext>
                </a:extLst>
              </a:tr>
              <a:tr h="1387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Theoretische und rechtliche Grundlagen der Politik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2+2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KL oder HA oder Referat-Ausarbeitung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816305"/>
                  </a:ext>
                </a:extLst>
              </a:tr>
              <a:tr h="1387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Politisches System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oder politische Soziologie der BRD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(alternativ)</a:t>
                      </a:r>
                      <a:b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78592"/>
                  </a:ext>
                </a:extLst>
              </a:tr>
              <a:tr h="1762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Theorie, Empirie und Geschichte der internationalen Beziehungen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816" marR="88816" marT="44408" marB="4440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36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39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338" name="Rectangle 6">
            <a:extLst>
              <a:ext uri="{FF2B5EF4-FFF2-40B4-BE49-F238E27FC236}">
                <a16:creationId xmlns:a16="http://schemas.microsoft.com/office/drawing/2014/main" id="{14FBB651-1265-4307-A4B5-DA685E9DD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61715"/>
            <a:ext cx="4294013" cy="2134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Wahlpflichtmodule</a:t>
            </a: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de-DE" sz="34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Grundlagenbereich</a:t>
            </a: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II)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CC9E4FA-06E9-F549-B806-6B8A3CD4A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236883"/>
              </p:ext>
            </p:extLst>
          </p:nvPr>
        </p:nvGraphicFramePr>
        <p:xfrm>
          <a:off x="4720281" y="551277"/>
          <a:ext cx="7315202" cy="58150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95098">
                  <a:extLst>
                    <a:ext uri="{9D8B030D-6E8A-4147-A177-3AD203B41FA5}">
                      <a16:colId xmlns:a16="http://schemas.microsoft.com/office/drawing/2014/main" val="1224160308"/>
                    </a:ext>
                  </a:extLst>
                </a:gridCol>
                <a:gridCol w="703022">
                  <a:extLst>
                    <a:ext uri="{9D8B030D-6E8A-4147-A177-3AD203B41FA5}">
                      <a16:colId xmlns:a16="http://schemas.microsoft.com/office/drawing/2014/main" val="2746619399"/>
                    </a:ext>
                  </a:extLst>
                </a:gridCol>
                <a:gridCol w="967948">
                  <a:extLst>
                    <a:ext uri="{9D8B030D-6E8A-4147-A177-3AD203B41FA5}">
                      <a16:colId xmlns:a16="http://schemas.microsoft.com/office/drawing/2014/main" val="249526183"/>
                    </a:ext>
                  </a:extLst>
                </a:gridCol>
                <a:gridCol w="864563">
                  <a:extLst>
                    <a:ext uri="{9D8B030D-6E8A-4147-A177-3AD203B41FA5}">
                      <a16:colId xmlns:a16="http://schemas.microsoft.com/office/drawing/2014/main" val="1570803991"/>
                    </a:ext>
                  </a:extLst>
                </a:gridCol>
                <a:gridCol w="1984571">
                  <a:extLst>
                    <a:ext uri="{9D8B030D-6E8A-4147-A177-3AD203B41FA5}">
                      <a16:colId xmlns:a16="http://schemas.microsoft.com/office/drawing/2014/main" val="3992776399"/>
                    </a:ext>
                  </a:extLst>
                </a:gridCol>
              </a:tblGrid>
              <a:tr h="75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</a:rPr>
                        <a:t>Studienbereiche und Module 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LP 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LV Art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SWS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</a:rPr>
                        <a:t>Prüfungsleistung 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995351"/>
                  </a:ext>
                </a:extLst>
              </a:tr>
              <a:tr h="75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Grundlagenbereich II (1 von 5)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3664"/>
                  </a:ext>
                </a:extLst>
              </a:tr>
              <a:tr h="860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Internationale Politische Ökonomie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01881"/>
                  </a:ext>
                </a:extLst>
              </a:tr>
              <a:tr h="860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Politikfeldanalyse, insb. Umweltpolitik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006843"/>
                  </a:ext>
                </a:extLst>
              </a:tr>
              <a:tr h="860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Friedens- und Konfliktforschung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180690"/>
                  </a:ext>
                </a:extLst>
              </a:tr>
              <a:tr h="860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Europäische Integration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135678"/>
                  </a:ext>
                </a:extLst>
              </a:tr>
              <a:tr h="860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Regionale Politikanalyse 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46" marR="82246" marT="41123" marB="41123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13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9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6">
            <a:extLst>
              <a:ext uri="{FF2B5EF4-FFF2-40B4-BE49-F238E27FC236}">
                <a16:creationId xmlns:a16="http://schemas.microsoft.com/office/drawing/2014/main" id="{14FBB651-1265-4307-A4B5-DA685E9DD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de-DE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Grundlagenbereich I &amp; II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89" name="Text Box 53">
            <a:extLst>
              <a:ext uri="{FF2B5EF4-FFF2-40B4-BE49-F238E27FC236}">
                <a16:creationId xmlns:a16="http://schemas.microsoft.com/office/drawing/2014/main" id="{491253C8-9285-4EC0-A6F8-D857AC8F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418" y="2979337"/>
            <a:ext cx="7255961" cy="2641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2000">
                <a:solidFill>
                  <a:schemeClr val="tx2"/>
                </a:solidFill>
                <a:latin typeface="+mn-lt"/>
              </a:rPr>
              <a:t>Empfehlung: Rahmenlehrplanorientierte Schwerpunkte setzen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2000">
                <a:solidFill>
                  <a:schemeClr val="tx2"/>
                </a:solidFill>
                <a:latin typeface="+mn-lt"/>
              </a:rPr>
              <a:t>Vorlesung und PS müssen in einem Bereich liegen</a:t>
            </a:r>
          </a:p>
          <a:p>
            <a:pPr marL="28575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2000">
                <a:solidFill>
                  <a:schemeClr val="tx2"/>
                </a:solidFill>
                <a:latin typeface="+mn-lt"/>
              </a:rPr>
              <a:t>(zeitliche Trennung möglich)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17694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B5248CEC-8232-475F-8363-D213F480B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3121701"/>
            <a:ext cx="347648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Aufbaumodule - Vertiefung</a:t>
            </a:r>
          </a:p>
        </p:txBody>
      </p:sp>
      <p:sp>
        <p:nvSpPr>
          <p:cNvPr id="16425" name="Text Box 41">
            <a:extLst>
              <a:ext uri="{FF2B5EF4-FFF2-40B4-BE49-F238E27FC236}">
                <a16:creationId xmlns:a16="http://schemas.microsoft.com/office/drawing/2014/main" id="{FA680A39-F840-4963-AF8B-06F19088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667" y="4642466"/>
            <a:ext cx="66305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</a:pPr>
            <a:r>
              <a:rPr lang="de-DE" altLang="de-DE" sz="1800" dirty="0"/>
              <a:t>eine </a:t>
            </a:r>
            <a:r>
              <a:rPr lang="de-DE" altLang="de-DE" sz="1800" b="1" dirty="0"/>
              <a:t>Hausarbeit</a:t>
            </a:r>
            <a:r>
              <a:rPr lang="de-DE" altLang="de-DE" sz="1800" dirty="0"/>
              <a:t> entspricht ca. 6000 Wörtern, ca. 25 Seiten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76F9AE9-E9BF-794A-9EC4-B8BE40533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1734"/>
              </p:ext>
            </p:extLst>
          </p:nvPr>
        </p:nvGraphicFramePr>
        <p:xfrm>
          <a:off x="5613809" y="1391659"/>
          <a:ext cx="5983584" cy="297426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983584">
                  <a:extLst>
                    <a:ext uri="{9D8B030D-6E8A-4147-A177-3AD203B41FA5}">
                      <a16:colId xmlns:a16="http://schemas.microsoft.com/office/drawing/2014/main" val="2602153306"/>
                    </a:ext>
                  </a:extLst>
                </a:gridCol>
              </a:tblGrid>
              <a:tr h="39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Studienbereiche und Module </a:t>
                      </a:r>
                      <a:endParaRPr lang="de-D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52837"/>
                  </a:ext>
                </a:extLst>
              </a:tr>
              <a:tr h="39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Vertiefungsbereich (2 von 3)</a:t>
                      </a:r>
                      <a:endParaRPr lang="de-D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86806"/>
                  </a:ext>
                </a:extLst>
              </a:tr>
              <a:tr h="726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Vertiefung Politische Theorie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8446924"/>
                  </a:ext>
                </a:extLst>
              </a:tr>
              <a:tr h="726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Vertiefung Politische Systeme und Vergleich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617799"/>
                  </a:ext>
                </a:extLst>
              </a:tr>
              <a:tr h="726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Vertiefung der Internationalen Beziehungen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30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58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410" name="Titel 1">
            <a:extLst>
              <a:ext uri="{FF2B5EF4-FFF2-40B4-BE49-F238E27FC236}">
                <a16:creationId xmlns:a16="http://schemas.microsoft.com/office/drawing/2014/main" id="{0B60A462-B987-40B2-86C1-CC9AAC42E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DE" altLang="de-DE" sz="4000" b="1">
                <a:solidFill>
                  <a:schemeClr val="tx2"/>
                </a:solidFill>
              </a:rPr>
              <a:t>Zu Beachten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3BF00DF3-AAB8-444B-9ED7-718C26559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de-DE" altLang="de-DE" b="1" dirty="0">
                <a:solidFill>
                  <a:schemeClr val="tx2"/>
                </a:solidFill>
              </a:rPr>
              <a:t>Mindestens 2 Prüfungsleistungen im Grundlagenbereich I und II müssen in Form von Hausarbeiten erbracht werden.</a:t>
            </a:r>
            <a:br>
              <a:rPr lang="de-DE" altLang="de-DE" dirty="0">
                <a:solidFill>
                  <a:schemeClr val="tx2"/>
                </a:solidFill>
              </a:rPr>
            </a:br>
            <a:endParaRPr lang="de-DE" altLang="de-DE" dirty="0">
              <a:solidFill>
                <a:schemeClr val="tx2"/>
              </a:solidFill>
            </a:endParaRPr>
          </a:p>
          <a:p>
            <a:r>
              <a:rPr lang="de-DE" altLang="de-DE" dirty="0">
                <a:solidFill>
                  <a:schemeClr val="tx2"/>
                </a:solidFill>
              </a:rPr>
              <a:t>Bis auf die Veranstaltungen des Einführungsbereichs, die im ersten Semester absolviert werden sollten, kann die Reihenfolge der Module aus dem Grundlagenbereich frei gewählt werden.</a:t>
            </a:r>
          </a:p>
        </p:txBody>
      </p:sp>
    </p:spTree>
    <p:extLst>
      <p:ext uri="{BB962C8B-B14F-4D97-AF65-F5344CB8AC3E}">
        <p14:creationId xmlns:p14="http://schemas.microsoft.com/office/powerpoint/2010/main" val="222442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5316B2F-D1DC-4845-B940-6CA2ADB16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3250" y="340962"/>
            <a:ext cx="6105194" cy="866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de-DE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Bachelorarbeit</a:t>
            </a:r>
            <a:endParaRPr lang="en-US" altLang="de-DE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55" name="Text Box 23">
            <a:extLst>
              <a:ext uri="{FF2B5EF4-FFF2-40B4-BE49-F238E27FC236}">
                <a16:creationId xmlns:a16="http://schemas.microsoft.com/office/drawing/2014/main" id="{51DD9616-CBCB-4447-9B76-862B7196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117" y="4194045"/>
            <a:ext cx="7409459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Tipp</a:t>
            </a: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Belegen Sie Seminare bei prüfungsberechtigten Dozent*innen aus der Fachwissenschaft.</a:t>
            </a:r>
          </a:p>
        </p:txBody>
      </p:sp>
      <p:graphicFrame>
        <p:nvGraphicFramePr>
          <p:cNvPr id="17" name="Group 54">
            <a:extLst>
              <a:ext uri="{FF2B5EF4-FFF2-40B4-BE49-F238E27FC236}">
                <a16:creationId xmlns:a16="http://schemas.microsoft.com/office/drawing/2014/main" id="{2CF5E1ED-E906-9447-A082-50CF10AFB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66701"/>
              </p:ext>
            </p:extLst>
          </p:nvPr>
        </p:nvGraphicFramePr>
        <p:xfrm>
          <a:off x="2420341" y="2540388"/>
          <a:ext cx="7543801" cy="12719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0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6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Bestandteile 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LP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LV Art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SWS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Leistung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Bachelorarbeit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BA-Arbeit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(ca. 6000 Wörter)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84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5316B2F-D1DC-4845-B940-6CA2ADB16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3287" y="666227"/>
            <a:ext cx="7471005" cy="866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de-DE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Nebenfach</a:t>
            </a:r>
            <a:r>
              <a:rPr lang="en-US" altLang="de-DE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60LP</a:t>
            </a:r>
          </a:p>
        </p:txBody>
      </p:sp>
      <p:sp>
        <p:nvSpPr>
          <p:cNvPr id="18455" name="Text Box 23">
            <a:extLst>
              <a:ext uri="{FF2B5EF4-FFF2-40B4-BE49-F238E27FC236}">
                <a16:creationId xmlns:a16="http://schemas.microsoft.com/office/drawing/2014/main" id="{51DD9616-CBCB-4447-9B76-862B7196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329" y="2219438"/>
            <a:ext cx="7409459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Aufbaumodule - Vertiefung entfällt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Keine Pflicht zur Hausarbeit aber dringende Empfehlung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Keine Bachelorarbeit; muss im Hauptfach geschrieben werden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Richtwert 10 LP pro Semester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endParaRPr lang="de-DE" alt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6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3AD788F-9CB0-4202-9BC3-73D4CCB152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4672" y="3121701"/>
            <a:ext cx="3658053" cy="178651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de-DE" altLang="de-DE" sz="2200" b="1">
                <a:solidFill>
                  <a:schemeClr val="tx2"/>
                </a:solidFill>
              </a:rPr>
              <a:t>Übersicht </a:t>
            </a:r>
            <a:br>
              <a:rPr lang="de-DE" altLang="de-DE" sz="2200" b="1">
                <a:solidFill>
                  <a:schemeClr val="tx2"/>
                </a:solidFill>
              </a:rPr>
            </a:br>
            <a:r>
              <a:rPr lang="de-DE" altLang="de-DE" sz="2200" b="1">
                <a:solidFill>
                  <a:schemeClr val="tx2"/>
                </a:solidFill>
              </a:rPr>
              <a:t>Politikwissenschaft für das Lehramt Modulangebot (60 LP) </a:t>
            </a:r>
            <a:br>
              <a:rPr lang="de-DE" altLang="de-DE" sz="2200" b="1">
                <a:solidFill>
                  <a:schemeClr val="tx2"/>
                </a:solidFill>
              </a:rPr>
            </a:br>
            <a:br>
              <a:rPr lang="de-DE" altLang="de-DE" sz="2200" b="1">
                <a:solidFill>
                  <a:schemeClr val="tx2"/>
                </a:solidFill>
              </a:rPr>
            </a:br>
            <a:endParaRPr lang="de-DE" altLang="de-DE" sz="2200">
              <a:solidFill>
                <a:schemeClr val="tx2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997475A-E893-4980-A90A-55D1135411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4672" y="2032347"/>
            <a:ext cx="3658053" cy="955111"/>
          </a:xfrm>
        </p:spPr>
        <p:txBody>
          <a:bodyPr anchor="b">
            <a:normAutofit/>
          </a:bodyPr>
          <a:lstStyle/>
          <a:p>
            <a:pPr marL="857250" lvl="2" indent="149225" algn="l"/>
            <a:r>
              <a:rPr lang="de-DE" altLang="de-DE" sz="20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A3C624B-DEF4-1749-814C-8456FE97BD3F}"/>
              </a:ext>
            </a:extLst>
          </p:cNvPr>
          <p:cNvSpPr/>
          <p:nvPr/>
        </p:nvSpPr>
        <p:spPr>
          <a:xfrm>
            <a:off x="5155768" y="734861"/>
            <a:ext cx="68673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dirty="0">
                <a:solidFill>
                  <a:schemeClr val="tx2"/>
                </a:solidFill>
              </a:rPr>
              <a:t>Einführungsbereich 15 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Einführung in die Politikwissenschaft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Methoden wissenschaftlichen Arbeitens</a:t>
            </a:r>
          </a:p>
          <a:p>
            <a:r>
              <a:rPr lang="de-DE" altLang="de-DE" b="1" dirty="0">
                <a:solidFill>
                  <a:schemeClr val="tx2"/>
                </a:solidFill>
              </a:rPr>
              <a:t>Grundlagenbereich I 35 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Theoretische und rechtliche Grundlagen der Politik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Politisches System und politische Soziologie der Bundesrepublik Deutschland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Theorie, Empirie und Geschichte der Internationalen Beziehungen</a:t>
            </a:r>
          </a:p>
          <a:p>
            <a:r>
              <a:rPr lang="de-DE" altLang="de-DE" b="1" dirty="0">
                <a:solidFill>
                  <a:schemeClr val="tx2"/>
                </a:solidFill>
              </a:rPr>
              <a:t>Grundlagenbereich II  10 LP (1 von 5 Modulen sind zu wählen)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Internationale Politische Ökonomie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Regionale Politikanalyse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Friedens- und Konfliktforschung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Europäische Integration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/>
                </a:solidFill>
              </a:rPr>
              <a:t>Regionale Politikfeldanalyse, insbesondere Umweltpolitik</a:t>
            </a:r>
          </a:p>
          <a:p>
            <a:endParaRPr lang="de-DE" altLang="de-DE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de-DE" altLang="de-DE" dirty="0">
                <a:solidFill>
                  <a:schemeClr val="tx2"/>
                </a:solidFill>
                <a:sym typeface="Wingdings" panose="05000000000000000000" pitchFamily="2" charset="2"/>
              </a:rPr>
              <a:t> Vertiefungsbereich und BA-Arbeit entfallen, </a:t>
            </a:r>
            <a:r>
              <a:rPr lang="de-DE" altLang="de-DE" u="sng" dirty="0">
                <a:solidFill>
                  <a:schemeClr val="tx2"/>
                </a:solidFill>
                <a:sym typeface="Wingdings" panose="05000000000000000000" pitchFamily="2" charset="2"/>
              </a:rPr>
              <a:t>nur 1 HA im Grundlagenbereich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8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D0DE0BD-AE04-4C50-A4AE-465BBE12A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de-DE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Einführungsbereich  (15 LP)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CF9F4F0-B4E8-1D40-87E3-31623268A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3983"/>
              </p:ext>
            </p:extLst>
          </p:nvPr>
        </p:nvGraphicFramePr>
        <p:xfrm>
          <a:off x="828675" y="1851612"/>
          <a:ext cx="10525126" cy="4299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3779">
                  <a:extLst>
                    <a:ext uri="{9D8B030D-6E8A-4147-A177-3AD203B41FA5}">
                      <a16:colId xmlns:a16="http://schemas.microsoft.com/office/drawing/2014/main" val="2106614818"/>
                    </a:ext>
                  </a:extLst>
                </a:gridCol>
                <a:gridCol w="917040">
                  <a:extLst>
                    <a:ext uri="{9D8B030D-6E8A-4147-A177-3AD203B41FA5}">
                      <a16:colId xmlns:a16="http://schemas.microsoft.com/office/drawing/2014/main" val="1308406664"/>
                    </a:ext>
                  </a:extLst>
                </a:gridCol>
                <a:gridCol w="1623078">
                  <a:extLst>
                    <a:ext uri="{9D8B030D-6E8A-4147-A177-3AD203B41FA5}">
                      <a16:colId xmlns:a16="http://schemas.microsoft.com/office/drawing/2014/main" val="743660227"/>
                    </a:ext>
                  </a:extLst>
                </a:gridCol>
                <a:gridCol w="1129056">
                  <a:extLst>
                    <a:ext uri="{9D8B030D-6E8A-4147-A177-3AD203B41FA5}">
                      <a16:colId xmlns:a16="http://schemas.microsoft.com/office/drawing/2014/main" val="596785320"/>
                    </a:ext>
                  </a:extLst>
                </a:gridCol>
                <a:gridCol w="2832173">
                  <a:extLst>
                    <a:ext uri="{9D8B030D-6E8A-4147-A177-3AD203B41FA5}">
                      <a16:colId xmlns:a16="http://schemas.microsoft.com/office/drawing/2014/main" val="3554757273"/>
                    </a:ext>
                  </a:extLst>
                </a:gridCol>
              </a:tblGrid>
              <a:tr h="97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  <a:t>Studienbereiche und Module </a:t>
                      </a:r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  <a:t>LP </a:t>
                      </a:r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  <a:t>LV</a:t>
                      </a:r>
                      <a:b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  <a:t>Art</a:t>
                      </a:r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  <a:t>SWS</a:t>
                      </a:r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  <a:t>Prüfungsleistung </a:t>
                      </a:r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52978"/>
                  </a:ext>
                </a:extLst>
              </a:tr>
              <a:tr h="563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  <a:t>Einführungsbereich</a:t>
                      </a:r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b="1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7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9139"/>
                  </a:ext>
                </a:extLst>
              </a:tr>
              <a:tr h="97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dirty="0">
                          <a:solidFill>
                            <a:schemeClr val="tx2"/>
                          </a:solidFill>
                          <a:effectLst/>
                        </a:rPr>
                        <a:t>Einführung in die Politikwissenschaft </a:t>
                      </a:r>
                      <a:endParaRPr lang="de-DE" sz="27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  5</a:t>
                      </a:r>
                      <a:endParaRPr lang="de-DE" sz="27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endParaRPr lang="de-DE" sz="27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7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Keine</a:t>
                      </a:r>
                      <a:endParaRPr lang="de-DE" sz="27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532624"/>
                  </a:ext>
                </a:extLst>
              </a:tr>
              <a:tr h="1790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Einführung in die Methoden wissenschaftlichen Arbeitens</a:t>
                      </a:r>
                      <a:endParaRPr lang="de-DE" sz="27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7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1 PS/MWA</a:t>
                      </a:r>
                      <a:endParaRPr lang="de-DE" sz="27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7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7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700" dirty="0">
                          <a:solidFill>
                            <a:schemeClr val="tx2"/>
                          </a:solidFill>
                          <a:effectLst/>
                        </a:rPr>
                        <a:t>Klausur</a:t>
                      </a:r>
                      <a:endParaRPr lang="de-DE" sz="27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5316" marR="105316" marT="52657" marB="5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739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7377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DF10794-9121-416D-A85F-507FAA2F8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Grundlagenbereich</a:t>
            </a:r>
            <a:r>
              <a:rPr lang="en-US" altLang="de-DE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 (35 LP)</a:t>
            </a:r>
          </a:p>
        </p:txBody>
      </p:sp>
      <p:graphicFrame>
        <p:nvGraphicFramePr>
          <p:cNvPr id="14" name="Inhaltsplatzhalter 6">
            <a:extLst>
              <a:ext uri="{FF2B5EF4-FFF2-40B4-BE49-F238E27FC236}">
                <a16:creationId xmlns:a16="http://schemas.microsoft.com/office/drawing/2014/main" id="{0B102A10-A8E0-ED40-A9E0-D9F1E5AAB5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86384"/>
              </p:ext>
            </p:extLst>
          </p:nvPr>
        </p:nvGraphicFramePr>
        <p:xfrm>
          <a:off x="5819612" y="353808"/>
          <a:ext cx="6265295" cy="60133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69561">
                  <a:extLst>
                    <a:ext uri="{9D8B030D-6E8A-4147-A177-3AD203B41FA5}">
                      <a16:colId xmlns:a16="http://schemas.microsoft.com/office/drawing/2014/main" val="3230077490"/>
                    </a:ext>
                  </a:extLst>
                </a:gridCol>
                <a:gridCol w="539454">
                  <a:extLst>
                    <a:ext uri="{9D8B030D-6E8A-4147-A177-3AD203B41FA5}">
                      <a16:colId xmlns:a16="http://schemas.microsoft.com/office/drawing/2014/main" val="2223249033"/>
                    </a:ext>
                  </a:extLst>
                </a:gridCol>
                <a:gridCol w="1058712">
                  <a:extLst>
                    <a:ext uri="{9D8B030D-6E8A-4147-A177-3AD203B41FA5}">
                      <a16:colId xmlns:a16="http://schemas.microsoft.com/office/drawing/2014/main" val="2170133914"/>
                    </a:ext>
                  </a:extLst>
                </a:gridCol>
                <a:gridCol w="664676">
                  <a:extLst>
                    <a:ext uri="{9D8B030D-6E8A-4147-A177-3AD203B41FA5}">
                      <a16:colId xmlns:a16="http://schemas.microsoft.com/office/drawing/2014/main" val="3086206338"/>
                    </a:ext>
                  </a:extLst>
                </a:gridCol>
                <a:gridCol w="1532892">
                  <a:extLst>
                    <a:ext uri="{9D8B030D-6E8A-4147-A177-3AD203B41FA5}">
                      <a16:colId xmlns:a16="http://schemas.microsoft.com/office/drawing/2014/main" val="3918656117"/>
                    </a:ext>
                  </a:extLst>
                </a:gridCol>
              </a:tblGrid>
              <a:tr h="1046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Studienbereiche und Module 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LP 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LV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Art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SWS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Prüfungsleistung 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04857"/>
                  </a:ext>
                </a:extLst>
              </a:tr>
              <a:tr h="65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Grundlagenbereich I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3862"/>
                  </a:ext>
                </a:extLst>
              </a:tr>
              <a:tr h="1436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Theoretische und rechtliche Grundlagen der Politik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2+2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KL oder HA oder Referat-Ausarbeitung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816305"/>
                  </a:ext>
                </a:extLst>
              </a:tr>
              <a:tr h="1436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Politisches System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oder politische Soziologie der BRD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(alternativ)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78592"/>
                  </a:ext>
                </a:extLst>
              </a:tr>
              <a:tr h="1436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Theorie, Empirie und Geschichte der internationalen Beziehungen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2" marR="74982" marT="37491" marB="3749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36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36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 descr="Ein Bild, das Person, drinnen, haltend, jung enthält.&#10;&#10;Automatisch generierte Beschreibung">
            <a:extLst>
              <a:ext uri="{FF2B5EF4-FFF2-40B4-BE49-F238E27FC236}">
                <a16:creationId xmlns:a16="http://schemas.microsoft.com/office/drawing/2014/main" id="{91F88A18-F24A-F349-BB2E-F7EDDED0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89" y="1280906"/>
            <a:ext cx="1917700" cy="1816100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3019236-95C9-4E5C-8CFD-5E490F9D30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1047" y="120059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de-DE" sz="3600" dirty="0"/>
              <a:t>Der </a:t>
            </a:r>
            <a:r>
              <a:rPr lang="en-US" altLang="de-DE" sz="3600" dirty="0" err="1"/>
              <a:t>Arbeitsbereich</a:t>
            </a:r>
            <a:r>
              <a:rPr lang="en-US" altLang="de-DE" sz="3600" dirty="0"/>
              <a:t> </a:t>
            </a:r>
            <a:r>
              <a:rPr lang="en-US" altLang="de-DE" sz="3600" dirty="0" err="1"/>
              <a:t>Politikdidaktik</a:t>
            </a:r>
            <a:r>
              <a:rPr lang="en-US" altLang="de-DE" sz="3600" dirty="0"/>
              <a:t> / </a:t>
            </a:r>
            <a:r>
              <a:rPr lang="en-US" altLang="de-DE" sz="3600" dirty="0" err="1"/>
              <a:t>Politische</a:t>
            </a:r>
            <a:r>
              <a:rPr lang="en-US" altLang="de-DE" sz="3600" dirty="0"/>
              <a:t> </a:t>
            </a:r>
            <a:r>
              <a:rPr lang="en-US" altLang="de-DE" sz="3600" dirty="0" err="1"/>
              <a:t>Bildung</a:t>
            </a:r>
            <a:r>
              <a:rPr lang="en-US" altLang="de-DE" sz="3600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162525-EB4D-CC45-B387-EBF23D4BAF99}"/>
              </a:ext>
            </a:extLst>
          </p:cNvPr>
          <p:cNvSpPr txBox="1"/>
          <p:nvPr/>
        </p:nvSpPr>
        <p:spPr>
          <a:xfrm>
            <a:off x="7554932" y="1323200"/>
            <a:ext cx="30550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Professur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Prof. Dr. Sabine </a:t>
            </a:r>
            <a:r>
              <a:rPr lang="de-DE" dirty="0" err="1"/>
              <a:t>Achour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Sekretariat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Sandra Hamilton-Mansour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0F5141-2A1E-FE48-A80C-ECB2B1A9E444}"/>
              </a:ext>
            </a:extLst>
          </p:cNvPr>
          <p:cNvSpPr txBox="1"/>
          <p:nvPr/>
        </p:nvSpPr>
        <p:spPr>
          <a:xfrm>
            <a:off x="7554932" y="3406315"/>
            <a:ext cx="3583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Lehrkräfte für besondere Aufgaben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Dr. Dominique </a:t>
            </a:r>
            <a:r>
              <a:rPr lang="de-DE" dirty="0" err="1"/>
              <a:t>Miething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Dr. Katharina Röll-Berge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Myoung</a:t>
            </a:r>
            <a:r>
              <a:rPr lang="de-DE" dirty="0"/>
              <a:t>-Le </a:t>
            </a:r>
            <a:r>
              <a:rPr lang="de-DE" dirty="0" err="1"/>
              <a:t>Seo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Katharina </a:t>
            </a:r>
            <a:r>
              <a:rPr lang="de-DE" dirty="0" err="1"/>
              <a:t>Studtmann</a:t>
            </a:r>
            <a:r>
              <a:rPr lang="de-DE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F6EE29-2A85-DA4F-9197-29D51CE97187}"/>
              </a:ext>
            </a:extLst>
          </p:cNvPr>
          <p:cNvSpPr txBox="1"/>
          <p:nvPr/>
        </p:nvSpPr>
        <p:spPr>
          <a:xfrm>
            <a:off x="7554932" y="5402611"/>
            <a:ext cx="3708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Wissenschaftliche Mitarbeiter*innen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Anja Höppner (Elternzeit)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Till Herold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Annemarie Jordan </a:t>
            </a:r>
          </a:p>
        </p:txBody>
      </p:sp>
      <p:pic>
        <p:nvPicPr>
          <p:cNvPr id="25" name="Grafik 24" descr="Ein Bild, das Person, Mann, Schlips, lächelnd enthält.&#10;&#10;Automatisch generierte Beschreibung">
            <a:extLst>
              <a:ext uri="{FF2B5EF4-FFF2-40B4-BE49-F238E27FC236}">
                <a16:creationId xmlns:a16="http://schemas.microsoft.com/office/drawing/2014/main" id="{C60D77B9-CE64-1C47-A418-C18D7CDDD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" y="3429000"/>
            <a:ext cx="1711168" cy="1476158"/>
          </a:xfrm>
          <a:prstGeom prst="rect">
            <a:avLst/>
          </a:prstGeom>
        </p:spPr>
      </p:pic>
      <p:pic>
        <p:nvPicPr>
          <p:cNvPr id="27" name="Grafik 26" descr="Ein Bild, das Person, Gebäude, Frau, draußen enthält.&#10;&#10;Automatisch generierte Beschreibung">
            <a:extLst>
              <a:ext uri="{FF2B5EF4-FFF2-40B4-BE49-F238E27FC236}">
                <a16:creationId xmlns:a16="http://schemas.microsoft.com/office/drawing/2014/main" id="{44F0582A-5428-0C4A-A832-7E2CA2BA4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494" y="3406315"/>
            <a:ext cx="1286864" cy="1521528"/>
          </a:xfrm>
          <a:prstGeom prst="rect">
            <a:avLst/>
          </a:prstGeom>
        </p:spPr>
      </p:pic>
      <p:pic>
        <p:nvPicPr>
          <p:cNvPr id="29" name="Grafik 28" descr="Ein Bild, das Person, drinnen, Mann, haltend enthält.&#10;&#10;Automatisch generierte Beschreibung">
            <a:extLst>
              <a:ext uri="{FF2B5EF4-FFF2-40B4-BE49-F238E27FC236}">
                <a16:creationId xmlns:a16="http://schemas.microsoft.com/office/drawing/2014/main" id="{6A6EE5DD-E07F-C849-822B-8B88B3474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950" y="3429000"/>
            <a:ext cx="1291743" cy="1621965"/>
          </a:xfrm>
          <a:prstGeom prst="rect">
            <a:avLst/>
          </a:prstGeom>
        </p:spPr>
      </p:pic>
      <p:pic>
        <p:nvPicPr>
          <p:cNvPr id="31" name="Grafik 30" descr="Ein Bild, das Person, Kleidung, drinnen, Frau enthält.&#10;&#10;Automatisch generierte Beschreibung">
            <a:extLst>
              <a:ext uri="{FF2B5EF4-FFF2-40B4-BE49-F238E27FC236}">
                <a16:creationId xmlns:a16="http://schemas.microsoft.com/office/drawing/2014/main" id="{4AE8E72E-D3F2-5E4A-B3DA-32B44AE64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0" y="3406315"/>
            <a:ext cx="1117600" cy="1740421"/>
          </a:xfrm>
          <a:prstGeom prst="rect">
            <a:avLst/>
          </a:prstGeom>
        </p:spPr>
      </p:pic>
      <p:pic>
        <p:nvPicPr>
          <p:cNvPr id="33" name="Grafik 32" descr="Ein Bild, das Person, drinnen, Frau, Kleidung enthält.&#10;&#10;Automatisch generierte Beschreibung">
            <a:extLst>
              <a:ext uri="{FF2B5EF4-FFF2-40B4-BE49-F238E27FC236}">
                <a16:creationId xmlns:a16="http://schemas.microsoft.com/office/drawing/2014/main" id="{8B23EB58-F305-074D-8092-0B105436F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577" y="5267646"/>
            <a:ext cx="1117600" cy="1590354"/>
          </a:xfrm>
          <a:prstGeom prst="rect">
            <a:avLst/>
          </a:prstGeom>
        </p:spPr>
      </p:pic>
      <p:pic>
        <p:nvPicPr>
          <p:cNvPr id="35" name="Grafik 34" descr="Ein Bild, das Mann, Person, drinnen, haltend enthält.&#10;&#10;Automatisch generierte Beschreibung">
            <a:extLst>
              <a:ext uri="{FF2B5EF4-FFF2-40B4-BE49-F238E27FC236}">
                <a16:creationId xmlns:a16="http://schemas.microsoft.com/office/drawing/2014/main" id="{55137AEC-52D8-814B-A708-D8402934E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358" y="5402611"/>
            <a:ext cx="2266126" cy="14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1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8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2" name="Group 80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4343" name="Freeform: Shape 81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44" name="Freeform: Shape 82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45" name="Freeform: Shape 83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46" name="Freeform: Shape 84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47" name="Freeform: Shape 85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338" name="Rectangle 6">
            <a:extLst>
              <a:ext uri="{FF2B5EF4-FFF2-40B4-BE49-F238E27FC236}">
                <a16:creationId xmlns:a16="http://schemas.microsoft.com/office/drawing/2014/main" id="{14FBB651-1265-4307-A4B5-DA685E9DD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3121701"/>
            <a:ext cx="3476488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en-US" altLang="de-DE" sz="2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Wahlpflichtmodule</a:t>
            </a:r>
            <a:r>
              <a:rPr lang="en-US" altLang="de-DE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altLang="de-DE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altLang="de-DE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de-DE" sz="28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Grundlagenbereich</a:t>
            </a:r>
            <a:r>
              <a:rPr lang="en-US" altLang="de-DE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II)</a:t>
            </a:r>
          </a:p>
        </p:txBody>
      </p:sp>
      <p:graphicFrame>
        <p:nvGraphicFramePr>
          <p:cNvPr id="13" name="Inhaltsplatzhalter 4">
            <a:extLst>
              <a:ext uri="{FF2B5EF4-FFF2-40B4-BE49-F238E27FC236}">
                <a16:creationId xmlns:a16="http://schemas.microsoft.com/office/drawing/2014/main" id="{C061B3F4-5C07-204D-9AD1-51CC15255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71523"/>
              </p:ext>
            </p:extLst>
          </p:nvPr>
        </p:nvGraphicFramePr>
        <p:xfrm>
          <a:off x="5187198" y="541052"/>
          <a:ext cx="6669006" cy="57158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21784">
                  <a:extLst>
                    <a:ext uri="{9D8B030D-6E8A-4147-A177-3AD203B41FA5}">
                      <a16:colId xmlns:a16="http://schemas.microsoft.com/office/drawing/2014/main" val="1224160308"/>
                    </a:ext>
                  </a:extLst>
                </a:gridCol>
                <a:gridCol w="641334">
                  <a:extLst>
                    <a:ext uri="{9D8B030D-6E8A-4147-A177-3AD203B41FA5}">
                      <a16:colId xmlns:a16="http://schemas.microsoft.com/office/drawing/2014/main" val="2746619399"/>
                    </a:ext>
                  </a:extLst>
                </a:gridCol>
                <a:gridCol w="907668">
                  <a:extLst>
                    <a:ext uri="{9D8B030D-6E8A-4147-A177-3AD203B41FA5}">
                      <a16:colId xmlns:a16="http://schemas.microsoft.com/office/drawing/2014/main" val="249526183"/>
                    </a:ext>
                  </a:extLst>
                </a:gridCol>
                <a:gridCol w="775550">
                  <a:extLst>
                    <a:ext uri="{9D8B030D-6E8A-4147-A177-3AD203B41FA5}">
                      <a16:colId xmlns:a16="http://schemas.microsoft.com/office/drawing/2014/main" val="1570803991"/>
                    </a:ext>
                  </a:extLst>
                </a:gridCol>
                <a:gridCol w="1922670">
                  <a:extLst>
                    <a:ext uri="{9D8B030D-6E8A-4147-A177-3AD203B41FA5}">
                      <a16:colId xmlns:a16="http://schemas.microsoft.com/office/drawing/2014/main" val="3992776399"/>
                    </a:ext>
                  </a:extLst>
                </a:gridCol>
              </a:tblGrid>
              <a:tr h="816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Studienbereiche und Module 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LP 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effectLst/>
                        </a:rPr>
                        <a:t>LV Art</a:t>
                      </a:r>
                      <a:endParaRPr lang="de-DE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SWS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Prüfungsleistung 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995351"/>
                  </a:ext>
                </a:extLst>
              </a:tr>
              <a:tr h="816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Grundlagenbereich II (1 von 5)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3664"/>
                  </a:ext>
                </a:extLst>
              </a:tr>
              <a:tr h="816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Internationale Politische Ökonomie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01881"/>
                  </a:ext>
                </a:extLst>
              </a:tr>
              <a:tr h="816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Politikfeldanalyse, insb. Umweltpolitik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006843"/>
                  </a:ext>
                </a:extLst>
              </a:tr>
              <a:tr h="816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Friedens- und Konfliktforschung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180690"/>
                  </a:ext>
                </a:extLst>
              </a:tr>
              <a:tr h="816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Europäische Integration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135678"/>
                  </a:ext>
                </a:extLst>
              </a:tr>
              <a:tr h="816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Regionale Politikanalyse 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1 PS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effectLst/>
                        </a:rPr>
                        <a:t>Wie oben</a:t>
                      </a:r>
                      <a:endParaRPr lang="de-DE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31" marR="89731" marT="44865" marB="44865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13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74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B62C9C8-16E0-4704-9AEA-3A109F0CCF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26279" y="1741337"/>
            <a:ext cx="6739136" cy="238791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de-DE" altLang="de-DE" sz="5200" b="1">
                <a:solidFill>
                  <a:schemeClr val="tx2"/>
                </a:solidFill>
              </a:rPr>
              <a:t>Lehramtsbezogene </a:t>
            </a:r>
            <a:br>
              <a:rPr lang="de-DE" altLang="de-DE" sz="5200" b="1">
                <a:solidFill>
                  <a:schemeClr val="tx2"/>
                </a:solidFill>
              </a:rPr>
            </a:br>
            <a:r>
              <a:rPr lang="de-DE" altLang="de-DE" sz="5200" b="1">
                <a:solidFill>
                  <a:schemeClr val="tx2"/>
                </a:solidFill>
              </a:rPr>
              <a:t>Berufswissenschaft</a:t>
            </a:r>
            <a:br>
              <a:rPr lang="de-DE" altLang="de-DE" sz="5200" b="1">
                <a:solidFill>
                  <a:schemeClr val="tx2"/>
                </a:solidFill>
              </a:rPr>
            </a:br>
            <a:r>
              <a:rPr lang="de-DE" altLang="de-DE" sz="5200" b="1">
                <a:solidFill>
                  <a:schemeClr val="tx2"/>
                </a:solidFill>
              </a:rPr>
              <a:t>(LBW)</a:t>
            </a:r>
            <a:endParaRPr lang="de-DE" altLang="de-DE" sz="5200">
              <a:solidFill>
                <a:schemeClr val="tx2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E237397-70B9-4822-AD70-5646639D39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25505" y="4200522"/>
            <a:ext cx="6740685" cy="682079"/>
          </a:xfrm>
        </p:spPr>
        <p:txBody>
          <a:bodyPr>
            <a:normAutofit/>
          </a:bodyPr>
          <a:lstStyle/>
          <a:p>
            <a:pPr marL="857250" lvl="2" indent="149225"/>
            <a:r>
              <a:rPr lang="de-DE" altLang="de-DE">
                <a:solidFill>
                  <a:schemeClr val="tx2"/>
                </a:solidFill>
              </a:rPr>
              <a:t>	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628" name="Text Box 4">
            <a:extLst>
              <a:ext uri="{FF2B5EF4-FFF2-40B4-BE49-F238E27FC236}">
                <a16:creationId xmlns:a16="http://schemas.microsoft.com/office/drawing/2014/main" id="{ED77B13C-0FF6-40D1-AD87-BF650234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861" y="4446779"/>
            <a:ext cx="10585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>
                <a:solidFill>
                  <a:schemeClr val="tx2"/>
                </a:solidFill>
                <a:latin typeface="+mn-lt"/>
              </a:rPr>
              <a:t>(Für 90- und für 60-LP-Modul, also Kernfach und „Zweitfach“ Politikwissenschaft für das Lehramt) </a:t>
            </a:r>
          </a:p>
        </p:txBody>
      </p:sp>
    </p:spTree>
    <p:extLst>
      <p:ext uri="{BB962C8B-B14F-4D97-AF65-F5344CB8AC3E}">
        <p14:creationId xmlns:p14="http://schemas.microsoft.com/office/powerpoint/2010/main" val="1872031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2" name="Rectangle 70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3" name="Rectangle 72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54" name="Group 74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7655" name="Freeform: Shape 75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6" name="Freeform: Shape 76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7" name="Freeform: Shape 77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92EAE64-BE3F-4268-9745-9BEBBA396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de-DE" sz="37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Fachdidaktik: Grundlagenmodul 7 LP</a:t>
            </a:r>
          </a:p>
        </p:txBody>
      </p:sp>
      <p:graphicFrame>
        <p:nvGraphicFramePr>
          <p:cNvPr id="20" name="Group 43">
            <a:extLst>
              <a:ext uri="{FF2B5EF4-FFF2-40B4-BE49-F238E27FC236}">
                <a16:creationId xmlns:a16="http://schemas.microsoft.com/office/drawing/2014/main" id="{F8193EA4-4E27-DE46-8F08-E239E8ADB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190606"/>
              </p:ext>
            </p:extLst>
          </p:nvPr>
        </p:nvGraphicFramePr>
        <p:xfrm>
          <a:off x="5115698" y="976184"/>
          <a:ext cx="7076301" cy="46832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2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9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Veranstaltungen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LP 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 Art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SWS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Prüfungsleistung 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3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Einführung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die Politische Bildung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Vorlesung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Einführung in die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Politikdidaktik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Proseminar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alt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Diskussions-beteiligung,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Portfolio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37" marR="69837" marT="34921" marB="34921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68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5316B2F-D1DC-4845-B940-6CA2ADB16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3287" y="666227"/>
            <a:ext cx="7471005" cy="866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de-DE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Tutorium</a:t>
            </a:r>
            <a:r>
              <a:rPr lang="en-US" altLang="de-DE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zur</a:t>
            </a:r>
            <a:r>
              <a:rPr lang="en-US" altLang="de-DE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Einführungsveranstaltung</a:t>
            </a:r>
            <a:endParaRPr lang="en-US" altLang="de-DE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55" name="Text Box 23">
            <a:extLst>
              <a:ext uri="{FF2B5EF4-FFF2-40B4-BE49-F238E27FC236}">
                <a16:creationId xmlns:a16="http://schemas.microsoft.com/office/drawing/2014/main" id="{51DD9616-CBCB-4447-9B76-862B7196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329" y="2219438"/>
            <a:ext cx="740945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Anmeldung für die Tutorien läuft über die Emailadresse: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j.treffler@fu-berlin.de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Infos unter: 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https://www.polsoz.fu-berlin.de/polwiss/forschung/international/vorderer-orient/studium/aktuell/Einfuehrungsvorlesung_20_21.html#Anker7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9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8B3826CF-C331-4B0A-A131-537FC28A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8" y="388144"/>
            <a:ext cx="60594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D19BA6C5-BD1F-4024-8C1F-46ABDBDDD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068" y="1969833"/>
            <a:ext cx="64674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None/>
            </a:pPr>
            <a:r>
              <a:rPr lang="de-DE" altLang="de-DE" sz="2000" b="1" dirty="0">
                <a:solidFill>
                  <a:srgbClr val="0066CC"/>
                </a:solidFill>
              </a:rPr>
              <a:t>für einen erfolgreichen Studienstart</a:t>
            </a:r>
          </a:p>
          <a:p>
            <a:pPr>
              <a:lnSpc>
                <a:spcPct val="102000"/>
              </a:lnSpc>
              <a:spcBef>
                <a:spcPts val="500"/>
              </a:spcBef>
              <a:buClr>
                <a:srgbClr val="000000"/>
              </a:buClr>
              <a:buNone/>
            </a:pPr>
            <a:endParaRPr lang="de-DE" altLang="de-DE" sz="2000" b="1" dirty="0">
              <a:solidFill>
                <a:srgbClr val="0066CC"/>
              </a:solidFill>
            </a:endParaRP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3FB36FFC-C4D8-43AD-9BEC-8F60FEBF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4" y="2975010"/>
            <a:ext cx="67389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0CAE7F0D-3DF2-4131-9B4E-FB334376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36" y="4939974"/>
            <a:ext cx="755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in den Bachelorstudiengängen </a:t>
            </a:r>
            <a:endParaRPr lang="de-DE" sz="2000" dirty="0"/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79767B73-5998-4953-9FF0-F3AC31EC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701724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Universitätsweites Angebot </a:t>
            </a:r>
          </a:p>
        </p:txBody>
      </p:sp>
      <p:sp>
        <p:nvSpPr>
          <p:cNvPr id="14" name="Textfeld 2">
            <a:extLst>
              <a:ext uri="{FF2B5EF4-FFF2-40B4-BE49-F238E27FC236}">
                <a16:creationId xmlns:a16="http://schemas.microsoft.com/office/drawing/2014/main" id="{2841D1B0-4622-451B-AC3C-92A755C2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7" y="4371415"/>
            <a:ext cx="755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defRPr/>
            </a:pPr>
            <a:r>
              <a:rPr lang="de-DE" sz="2000" dirty="0">
                <a:solidFill>
                  <a:schemeClr val="bg1"/>
                </a:solidFill>
              </a:rPr>
              <a:t>für Studierende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0CAE7F0D-3DF2-4131-9B4E-FB334376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517" y="497409"/>
            <a:ext cx="7554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Mentorin: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Elena Hilgert </a:t>
            </a:r>
          </a:p>
          <a:p>
            <a:pPr marL="285750" indent="-285750">
              <a:spcAft>
                <a:spcPts val="120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Erste Sitzung gleich im Anschluss</a:t>
            </a:r>
          </a:p>
          <a:p>
            <a:pPr marL="285750" indent="-285750">
              <a:spcAft>
                <a:spcPts val="120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(29.10.20) um 14:00 Uhr</a:t>
            </a:r>
          </a:p>
          <a:p>
            <a:pPr marL="285750" indent="-285750">
              <a:spcAft>
                <a:spcPts val="120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Link: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https://fu-berlin.webex.com/fu-berlin/j.php?MTID=m1739ca5f68ef8b4</a:t>
            </a:r>
          </a:p>
          <a:p>
            <a:pPr marL="285750" indent="-285750">
              <a:spcAft>
                <a:spcPts val="120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	336b938759f75d0c8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Meetingnummer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:  121 146 2242</a:t>
            </a:r>
          </a:p>
          <a:p>
            <a:pPr marL="285750" indent="-285750">
              <a:spcAft>
                <a:spcPts val="120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		Passwort: Mentoring</a:t>
            </a:r>
          </a:p>
          <a:p>
            <a:pPr marL="285750" indent="-285750">
              <a:spcAft>
                <a:spcPts val="1200"/>
              </a:spcAft>
              <a:defRPr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defRPr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000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Ein Bild, das Person, Mann, drinnen, darstellend enthält.&#10;&#10;Automatisch generierte Beschreibung">
            <a:extLst>
              <a:ext uri="{FF2B5EF4-FFF2-40B4-BE49-F238E27FC236}">
                <a16:creationId xmlns:a16="http://schemas.microsoft.com/office/drawing/2014/main" id="{1F99F02D-D5C7-D941-A64D-6A2A97B8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89" y="1933731"/>
            <a:ext cx="1787369" cy="1787369"/>
          </a:xfrm>
          <a:prstGeom prst="rect">
            <a:avLst/>
          </a:prstGeom>
        </p:spPr>
      </p:pic>
      <p:pic>
        <p:nvPicPr>
          <p:cNvPr id="40" name="Grafik 39" descr="Ein Bild, das Person, draußen, Kleidung, Frau enthält.&#10;&#10;Automatisch generierte Beschreibung">
            <a:extLst>
              <a:ext uri="{FF2B5EF4-FFF2-40B4-BE49-F238E27FC236}">
                <a16:creationId xmlns:a16="http://schemas.microsoft.com/office/drawing/2014/main" id="{A46A271C-9FDC-3E42-91D5-06755DD0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654" y="1933731"/>
            <a:ext cx="1342749" cy="1787369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3019236-95C9-4E5C-8CFD-5E490F9D30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de-DE" sz="3600"/>
              <a:t>Der Arbeitsbereich Politikdidaktik / Politische Bildung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EB5C682-1BED-2042-8F0D-E357277B84FB}"/>
              </a:ext>
            </a:extLst>
          </p:cNvPr>
          <p:cNvSpPr txBox="1"/>
          <p:nvPr/>
        </p:nvSpPr>
        <p:spPr>
          <a:xfrm>
            <a:off x="6214464" y="1933731"/>
            <a:ext cx="43563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Studentische Mitarbeiter*innen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Simon Kober (Tutor der DSE)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Anna Schnepper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Anna Scherrer (Mentoring Qualifizierung)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Vivian </a:t>
            </a:r>
            <a:r>
              <a:rPr lang="de-DE" dirty="0" err="1"/>
              <a:t>Wolffram</a:t>
            </a:r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C7A9B6-1E4E-824C-8C6E-9EA3FF58AA7E}"/>
              </a:ext>
            </a:extLst>
          </p:cNvPr>
          <p:cNvSpPr txBox="1"/>
          <p:nvPr/>
        </p:nvSpPr>
        <p:spPr>
          <a:xfrm>
            <a:off x="5846164" y="4227225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Kontakt:</a:t>
            </a:r>
            <a:r>
              <a:rPr lang="de-DE" dirty="0"/>
              <a:t> </a:t>
            </a:r>
            <a:r>
              <a:rPr lang="de-DE" dirty="0" err="1"/>
              <a:t>stud-beratung-politik@dse.fu-berlin.de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90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46" name="Titel 1">
            <a:extLst>
              <a:ext uri="{FF2B5EF4-FFF2-40B4-BE49-F238E27FC236}">
                <a16:creationId xmlns:a16="http://schemas.microsoft.com/office/drawing/2014/main" id="{60AB7948-AECD-4374-BF8D-207C4B115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de-DE" altLang="de-DE" sz="3600" b="1">
                <a:solidFill>
                  <a:schemeClr val="tx2"/>
                </a:solidFill>
                <a:cs typeface="Times New Roman" panose="02020603050405020304" pitchFamily="18" charset="0"/>
              </a:rPr>
              <a:t>Womit beschäftigt sich der Studiengang?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99" name="Inhaltsplatzhalter 2">
            <a:extLst>
              <a:ext uri="{FF2B5EF4-FFF2-40B4-BE49-F238E27FC236}">
                <a16:creationId xmlns:a16="http://schemas.microsoft.com/office/drawing/2014/main" id="{1E15C1AC-54E0-4F91-BBB5-D0170DA50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altLang="de-DE"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Politische Bildung („Sozialkunde“) war immer schon auch ein politikwissenschaftliches Studium</a:t>
            </a:r>
          </a:p>
          <a:p>
            <a:pPr>
              <a:defRPr/>
            </a:pPr>
            <a:r>
              <a:rPr lang="de-DE" altLang="de-DE"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Studierende sollten sich also auf alle Fälle für Politik und für Politikwissenschaft interessieren </a:t>
            </a:r>
          </a:p>
          <a:p>
            <a:pPr>
              <a:defRPr/>
            </a:pPr>
            <a:r>
              <a:rPr lang="de-DE" altLang="de-DE"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 an ihrem zukünftigen Berufsfeld (Schule) haben, d.h. gerne mit Jugendlichen zusammenarbeiten, gerne anderen etwas erklären, usw. </a:t>
            </a:r>
          </a:p>
          <a:p>
            <a:pPr>
              <a:defRPr/>
            </a:pPr>
            <a:r>
              <a:rPr lang="de-DE" altLang="de-DE"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Politische Bildung als Herausforderung für die Zukunft der Demokratie wahrnehmen</a:t>
            </a:r>
          </a:p>
        </p:txBody>
      </p:sp>
    </p:spTree>
    <p:extLst>
      <p:ext uri="{BB962C8B-B14F-4D97-AF65-F5344CB8AC3E}">
        <p14:creationId xmlns:p14="http://schemas.microsoft.com/office/powerpoint/2010/main" val="1916448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el 1">
            <a:extLst>
              <a:ext uri="{FF2B5EF4-FFF2-40B4-BE49-F238E27FC236}">
                <a16:creationId xmlns:a16="http://schemas.microsoft.com/office/drawing/2014/main" id="{438D423F-9820-4709-8E7F-C5A708362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de-DE" altLang="de-DE" sz="3600" b="1">
                <a:solidFill>
                  <a:schemeClr val="tx2"/>
                </a:solidFill>
              </a:rPr>
              <a:t>Womit beschäftigt sich der Studiengang?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3" name="Inhaltsplatzhalter 2">
            <a:extLst>
              <a:ext uri="{FF2B5EF4-FFF2-40B4-BE49-F238E27FC236}">
                <a16:creationId xmlns:a16="http://schemas.microsoft.com/office/drawing/2014/main" id="{92578C40-7901-4095-B1B1-FFA2BD2D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fachliche Grundlage für Lehrer*innen der politischen Bildung</a:t>
            </a:r>
          </a:p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Lehramt macht einen viersemestrigen Lehramtsmaster notwendig</a:t>
            </a:r>
          </a:p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Es folgt das Referendariat (derzeit 18 Monate)</a:t>
            </a:r>
          </a:p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BA ist berufsqualifizierend auch für Berufe außerhalb des Lehramtes</a:t>
            </a:r>
          </a:p>
          <a:p>
            <a:pPr>
              <a:defRPr/>
            </a:pPr>
            <a:r>
              <a:rPr lang="de-DE" altLang="de-DE" sz="1600">
                <a:solidFill>
                  <a:schemeClr val="tx2"/>
                </a:solidFill>
              </a:rPr>
              <a:t>BA qualifiziert auch für andere Masterstudiengänge der Politikwissenschaft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587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194" name="Titel 1">
            <a:extLst>
              <a:ext uri="{FF2B5EF4-FFF2-40B4-BE49-F238E27FC236}">
                <a16:creationId xmlns:a16="http://schemas.microsoft.com/office/drawing/2014/main" id="{49F9E9EC-A1C8-48EB-A610-F21EBEA62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5241" y="939380"/>
            <a:ext cx="3855720" cy="4371974"/>
          </a:xfrm>
        </p:spPr>
        <p:txBody>
          <a:bodyPr>
            <a:normAutofit/>
          </a:bodyPr>
          <a:lstStyle/>
          <a:p>
            <a:r>
              <a:rPr lang="de-DE" altLang="de-DE" sz="3600" b="1" dirty="0">
                <a:solidFill>
                  <a:schemeClr val="tx2"/>
                </a:solidFill>
              </a:rPr>
              <a:t>Welche Kompetenzen erwerben Sie </a:t>
            </a:r>
            <a:br>
              <a:rPr lang="de-DE" altLang="de-DE" sz="3600" b="1" dirty="0">
                <a:solidFill>
                  <a:schemeClr val="tx2"/>
                </a:solidFill>
              </a:rPr>
            </a:br>
            <a:r>
              <a:rPr lang="de-DE" altLang="de-DE" sz="3600" b="1" dirty="0">
                <a:solidFill>
                  <a:schemeClr val="tx2"/>
                </a:solidFill>
              </a:rPr>
              <a:t>im Studium 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8514B458-413E-46F2-97E0-AC16CA7A4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5" y="195920"/>
            <a:ext cx="6771503" cy="6667364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de-DE" altLang="de-DE" sz="2000" b="1" dirty="0">
                <a:solidFill>
                  <a:schemeClr val="tx2"/>
                </a:solidFill>
              </a:rPr>
              <a:t>Wissen über unterschiedliche Politikfelder</a:t>
            </a:r>
          </a:p>
          <a:p>
            <a:pPr>
              <a:buFontTx/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	die Arbeitsbereiche am Otto-Suhr-Institut für Politikwissenschaft</a:t>
            </a:r>
          </a:p>
          <a:p>
            <a:pPr marL="530352" lvl="1" indent="0">
              <a:buNone/>
              <a:defRPr/>
            </a:pPr>
            <a:r>
              <a:rPr lang="de-DE" altLang="de-DE" sz="2000" u="sng" dirty="0">
                <a:solidFill>
                  <a:schemeClr val="tx2"/>
                </a:solidFill>
              </a:rPr>
              <a:t>1. Grundlagen</a:t>
            </a:r>
          </a:p>
          <a:p>
            <a:pPr marL="530352" lvl="1" indent="0"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Politische Theorie und Ideengeschichte; Politik und Recht; Gender und </a:t>
            </a:r>
            <a:r>
              <a:rPr lang="de-DE" altLang="de-DE" sz="2000" dirty="0" err="1">
                <a:solidFill>
                  <a:schemeClr val="tx2"/>
                </a:solidFill>
              </a:rPr>
              <a:t>Diversity</a:t>
            </a:r>
            <a:r>
              <a:rPr lang="de-DE" altLang="de-DE" sz="2000" dirty="0">
                <a:solidFill>
                  <a:schemeClr val="tx2"/>
                </a:solidFill>
              </a:rPr>
              <a:t>; Methoden empirischer Sozialforschung; Politikdidaktik/Politische Bildung</a:t>
            </a:r>
          </a:p>
          <a:p>
            <a:pPr marL="530352" lvl="1" indent="0">
              <a:buNone/>
              <a:defRPr/>
            </a:pPr>
            <a:r>
              <a:rPr lang="de-DE" altLang="de-DE" sz="2000" u="sng" dirty="0">
                <a:solidFill>
                  <a:schemeClr val="tx2"/>
                </a:solidFill>
              </a:rPr>
              <a:t>2. Bundesrepublik Deutschland und Vergleich</a:t>
            </a:r>
          </a:p>
          <a:p>
            <a:pPr marL="530352" lvl="1" indent="0"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Politisches System der Bundesrepublik Deutschland; Politische Soziologie; Deutschland und Frankreich; Umwelt- und Klimapolitik; Friedens- und Konfliktforschung</a:t>
            </a:r>
          </a:p>
          <a:p>
            <a:pPr marL="530352" lvl="1" indent="0">
              <a:buNone/>
              <a:defRPr/>
            </a:pPr>
            <a:r>
              <a:rPr lang="de-DE" altLang="de-DE" sz="2000" u="sng" dirty="0">
                <a:solidFill>
                  <a:schemeClr val="tx2"/>
                </a:solidFill>
              </a:rPr>
              <a:t>3. Internationale Beziehungen</a:t>
            </a:r>
          </a:p>
          <a:p>
            <a:pPr marL="530352" lvl="1" indent="0"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Internationale Beziehungen; Internationale Politische Ökonomie; Europäische Integration</a:t>
            </a:r>
          </a:p>
          <a:p>
            <a:pPr marL="530352" lvl="1" indent="0">
              <a:buNone/>
              <a:defRPr/>
            </a:pPr>
            <a:r>
              <a:rPr lang="de-DE" altLang="de-DE" sz="2000" u="sng" dirty="0">
                <a:solidFill>
                  <a:schemeClr val="tx2"/>
                </a:solidFill>
              </a:rPr>
              <a:t>4. Regionalstudien</a:t>
            </a:r>
          </a:p>
          <a:p>
            <a:pPr marL="530352" lvl="1" indent="0">
              <a:buNone/>
              <a:defRPr/>
            </a:pPr>
            <a:r>
              <a:rPr lang="de-DE" altLang="de-DE" sz="2000" dirty="0">
                <a:solidFill>
                  <a:schemeClr val="tx2"/>
                </a:solidFill>
              </a:rPr>
              <a:t>Maghreb, </a:t>
            </a:r>
            <a:r>
              <a:rPr lang="de-DE" altLang="de-DE" sz="2000" dirty="0" err="1">
                <a:solidFill>
                  <a:schemeClr val="tx2"/>
                </a:solidFill>
              </a:rPr>
              <a:t>Mashreq</a:t>
            </a:r>
            <a:r>
              <a:rPr lang="de-DE" altLang="de-DE" sz="2000" dirty="0">
                <a:solidFill>
                  <a:schemeClr val="tx2"/>
                </a:solidFill>
              </a:rPr>
              <a:t> und Golf; China und Ostasien; Osteuropa und Russland; Politische Systeme Nordamerikas; Lateinamerika</a:t>
            </a:r>
          </a:p>
          <a:p>
            <a:pPr marL="530352" lvl="1" indent="0">
              <a:buNone/>
              <a:defRPr/>
            </a:pPr>
            <a:endParaRPr lang="de-DE" altLang="de-DE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de-DE" altLang="de-DE" sz="2000" b="1" dirty="0">
                <a:solidFill>
                  <a:schemeClr val="tx2"/>
                </a:solidFill>
              </a:rPr>
              <a:t>Methoden wissenschaftlichen Arbeitens, speziell jene der Politikwissenschaft </a:t>
            </a:r>
            <a:endParaRPr lang="de-DE" altLang="de-DE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1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218" name="Rectangle 2">
            <a:extLst>
              <a:ext uri="{FF2B5EF4-FFF2-40B4-BE49-F238E27FC236}">
                <a16:creationId xmlns:a16="http://schemas.microsoft.com/office/drawing/2014/main" id="{14246891-814D-4C7E-A1E0-11DAACFA3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4000" b="1" dirty="0">
                <a:solidFill>
                  <a:schemeClr val="tx2"/>
                </a:solidFill>
              </a:rPr>
              <a:t>Übersicht: Politikwissenschaft für das Lehramt Kernfach (90LP) 	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8065837-FB36-446E-989A-E5F9D3193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400" b="1">
                <a:solidFill>
                  <a:schemeClr val="tx2"/>
                </a:solidFill>
              </a:rPr>
              <a:t>Einführungsbereich im Umfang von 15 LP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Einführung in die Politikwissenschaft und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Einführung in die Methoden wissenschaftlichen Arbeitens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400" b="1">
                <a:solidFill>
                  <a:schemeClr val="tx2"/>
                </a:solidFill>
              </a:rPr>
              <a:t>Grundlagenbereich I im Umfang von 35 LP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Theoretische und rechtliche Grundlagen der Politik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Politisches System und politische Soziologie der Bundesrepublik Deutschland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Theorie, Empirie und Geschichte der Internationalen Beziehungen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400" b="1">
                <a:solidFill>
                  <a:schemeClr val="tx2"/>
                </a:solidFill>
              </a:rPr>
              <a:t>Grundlagenbereich II (1 von 5 Wahlpflichtmodulen sind zu wählen)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Internationale Politische Ökonomie	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Regionale Politikanalyse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Friedens- und Konfliktforschung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Europäische Integration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Regionale Politikfeldanalyse, insbesondere Umweltpolitik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400" b="1">
                <a:solidFill>
                  <a:schemeClr val="tx2"/>
                </a:solidFill>
              </a:rPr>
              <a:t>Vertiefungsbereich (2 von 3 Modulen sind zu wählen)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Politische Theorie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Politische Systeme und Vergleich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1400">
                <a:solidFill>
                  <a:schemeClr val="tx2"/>
                </a:solidFill>
              </a:rPr>
              <a:t>Internationale Beziehungen</a:t>
            </a:r>
            <a:endParaRPr lang="de-DE" altLang="de-DE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431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D0DE0BD-AE04-4C50-A4AE-465BBE12A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6946" y="133186"/>
            <a:ext cx="7898330" cy="662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de-DE" sz="36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Einführungsbereich</a:t>
            </a:r>
            <a:r>
              <a:rPr lang="en-US" altLang="de-DE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(15 LP)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99" name="Text Box 38">
            <a:extLst>
              <a:ext uri="{FF2B5EF4-FFF2-40B4-BE49-F238E27FC236}">
                <a16:creationId xmlns:a16="http://schemas.microsoft.com/office/drawing/2014/main" id="{B33A760C-DE66-4989-A1B1-598A8C5D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862" y="1372525"/>
            <a:ext cx="4018482" cy="5258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Hinweis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: „PS MWA“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existiert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so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nicht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!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Wird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in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Verbindung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mit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2-stündigem Proseminar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aus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Grundlagenbereich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I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oder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II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besucht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.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Siehe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nächste</a:t>
            </a:r>
            <a:r>
              <a:rPr lang="en-US" altLang="de-DE" sz="180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</a:rPr>
              <a:t> Folie.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Die „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aktive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Teilnahme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“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kann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in den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Veranstaltungen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durch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Protokolle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oder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Kurzreferate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eingefordert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werden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(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zusätzlich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zu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Prüfungsleistung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(Achtung: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Für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den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Monobachelor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werden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Tutorien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angeboten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nicht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zwingend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notwendig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für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 LA-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</a:rPr>
              <a:t>Studierende</a:t>
            </a:r>
            <a:r>
              <a:rPr lang="en-US" altLang="de-DE" sz="180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de-DE" sz="18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CF9F4F0-B4E8-1D40-87E3-31623268A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8497"/>
              </p:ext>
            </p:extLst>
          </p:nvPr>
        </p:nvGraphicFramePr>
        <p:xfrm>
          <a:off x="101467" y="1372525"/>
          <a:ext cx="7660444" cy="4909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8041">
                  <a:extLst>
                    <a:ext uri="{9D8B030D-6E8A-4147-A177-3AD203B41FA5}">
                      <a16:colId xmlns:a16="http://schemas.microsoft.com/office/drawing/2014/main" val="2106614818"/>
                    </a:ext>
                  </a:extLst>
                </a:gridCol>
                <a:gridCol w="683269">
                  <a:extLst>
                    <a:ext uri="{9D8B030D-6E8A-4147-A177-3AD203B41FA5}">
                      <a16:colId xmlns:a16="http://schemas.microsoft.com/office/drawing/2014/main" val="1308406664"/>
                    </a:ext>
                  </a:extLst>
                </a:gridCol>
                <a:gridCol w="1201407">
                  <a:extLst>
                    <a:ext uri="{9D8B030D-6E8A-4147-A177-3AD203B41FA5}">
                      <a16:colId xmlns:a16="http://schemas.microsoft.com/office/drawing/2014/main" val="743660227"/>
                    </a:ext>
                  </a:extLst>
                </a:gridCol>
                <a:gridCol w="841238">
                  <a:extLst>
                    <a:ext uri="{9D8B030D-6E8A-4147-A177-3AD203B41FA5}">
                      <a16:colId xmlns:a16="http://schemas.microsoft.com/office/drawing/2014/main" val="596785320"/>
                    </a:ext>
                  </a:extLst>
                </a:gridCol>
                <a:gridCol w="1936489">
                  <a:extLst>
                    <a:ext uri="{9D8B030D-6E8A-4147-A177-3AD203B41FA5}">
                      <a16:colId xmlns:a16="http://schemas.microsoft.com/office/drawing/2014/main" val="3554757273"/>
                    </a:ext>
                  </a:extLst>
                </a:gridCol>
              </a:tblGrid>
              <a:tr h="110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</a:rPr>
                        <a:t>Studienbereiche und Module 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LP 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LV</a:t>
                      </a:r>
                      <a:b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 b="1">
                          <a:solidFill>
                            <a:schemeClr val="tx2"/>
                          </a:solidFill>
                          <a:effectLst/>
                        </a:rPr>
                        <a:t>Art</a:t>
                      </a:r>
                      <a:endParaRPr lang="de-DE" sz="20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</a:rPr>
                        <a:t>SWS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</a:rPr>
                        <a:t>Prüfungsleistung 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52978"/>
                  </a:ext>
                </a:extLst>
              </a:tr>
              <a:tr h="879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</a:rPr>
                        <a:t>Einführungsbereich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9139"/>
                  </a:ext>
                </a:extLst>
              </a:tr>
              <a:tr h="126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Einführung in die Politikwissenschaft 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  5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Keine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532624"/>
                  </a:ext>
                </a:extLst>
              </a:tr>
              <a:tr h="1658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Einführung in die Methoden wissenschaftlichen Arbeitens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1 V</a:t>
                      </a:r>
                      <a:b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1 PS/MWA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b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2"/>
                          </a:solidFill>
                          <a:effectLst/>
                        </a:rPr>
                        <a:t>Klausur</a:t>
                      </a:r>
                      <a:endParaRPr lang="de-DE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69" marR="78469" marT="39234" marB="392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739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48371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FECC3DB-F63A-496A-BECC-B3A1F9C56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3600" b="1">
                <a:solidFill>
                  <a:schemeClr val="tx2"/>
                </a:solidFill>
              </a:rPr>
              <a:t>Proseminar/</a:t>
            </a:r>
            <a:br>
              <a:rPr lang="de-DE" altLang="de-DE" sz="3600" b="1">
                <a:solidFill>
                  <a:schemeClr val="tx2"/>
                </a:solidFill>
              </a:rPr>
            </a:br>
            <a:r>
              <a:rPr lang="de-DE" altLang="de-DE" sz="3600" b="1">
                <a:solidFill>
                  <a:schemeClr val="tx2"/>
                </a:solidFill>
              </a:rPr>
              <a:t>Methoden wissenschaftlichen Arbeitens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24EEBC-4190-418A-AA52-70EB51763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1081088" indent="-1081088">
              <a:spcBef>
                <a:spcPct val="0"/>
              </a:spcBef>
              <a:buNone/>
              <a:defRPr/>
            </a:pPr>
            <a:r>
              <a:rPr lang="de-DE" altLang="de-DE" sz="1700" dirty="0">
                <a:solidFill>
                  <a:schemeClr val="tx2"/>
                </a:solidFill>
              </a:rPr>
              <a:t>PS/MWA: </a:t>
            </a:r>
            <a:r>
              <a:rPr lang="de-DE" altLang="de-DE" sz="1700" b="1" dirty="0">
                <a:solidFill>
                  <a:schemeClr val="tx2"/>
                </a:solidFill>
              </a:rPr>
              <a:t>vierstündiges Seminar</a:t>
            </a:r>
            <a:r>
              <a:rPr lang="de-DE" altLang="de-DE" sz="1700" dirty="0">
                <a:solidFill>
                  <a:schemeClr val="tx2"/>
                </a:solidFill>
              </a:rPr>
              <a:t>, </a:t>
            </a:r>
          </a:p>
          <a:p>
            <a:pPr marL="1081088" indent="-1081088">
              <a:spcBef>
                <a:spcPct val="0"/>
              </a:spcBef>
              <a:buNone/>
              <a:defRPr/>
            </a:pPr>
            <a:r>
              <a:rPr lang="de-DE" altLang="de-DE" sz="1700" dirty="0">
                <a:solidFill>
                  <a:schemeClr val="tx2"/>
                </a:solidFill>
              </a:rPr>
              <a:t>thematisch mit Proseminar eines weiteren (frei </a:t>
            </a:r>
          </a:p>
          <a:p>
            <a:pPr marL="1081088" indent="-1081088">
              <a:spcBef>
                <a:spcPct val="0"/>
              </a:spcBef>
              <a:buNone/>
              <a:defRPr/>
            </a:pPr>
            <a:r>
              <a:rPr lang="de-DE" altLang="de-DE" sz="1700" dirty="0">
                <a:solidFill>
                  <a:schemeClr val="tx2"/>
                </a:solidFill>
              </a:rPr>
              <a:t>wählbaren) Moduls aus dem Grundlagenbereich I oder II</a:t>
            </a:r>
          </a:p>
          <a:p>
            <a:pPr marL="1081088" indent="-1081088">
              <a:spcBef>
                <a:spcPct val="0"/>
              </a:spcBef>
              <a:buNone/>
              <a:defRPr/>
            </a:pPr>
            <a:r>
              <a:rPr lang="de-DE" altLang="de-DE" sz="1700" dirty="0">
                <a:solidFill>
                  <a:schemeClr val="tx2"/>
                </a:solidFill>
              </a:rPr>
              <a:t>verzahnt (soll Grundlagen wissenschaftlichen Arbeitens</a:t>
            </a:r>
          </a:p>
          <a:p>
            <a:pPr marL="1081088" indent="-1081088">
              <a:spcBef>
                <a:spcPct val="0"/>
              </a:spcBef>
              <a:buNone/>
              <a:defRPr/>
            </a:pPr>
            <a:r>
              <a:rPr lang="de-DE" altLang="de-DE" sz="1700" dirty="0">
                <a:solidFill>
                  <a:schemeClr val="tx2"/>
                </a:solidFill>
              </a:rPr>
              <a:t>anhand eines konkreten Themas vermitteln)</a:t>
            </a:r>
          </a:p>
          <a:p>
            <a:pPr eaLnBrk="1" hangingPunct="1">
              <a:buFontTx/>
              <a:buNone/>
              <a:defRPr/>
            </a:pPr>
            <a:endParaRPr lang="de-DE" altLang="de-DE" sz="17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1700" dirty="0">
                <a:solidFill>
                  <a:schemeClr val="tx2"/>
                </a:solidFill>
                <a:sym typeface="Wingdings" panose="05000000000000000000" pitchFamily="2" charset="2"/>
              </a:rPr>
              <a:t>vermittelt </a:t>
            </a:r>
            <a:r>
              <a:rPr lang="de-DE" altLang="de-DE" sz="1700" dirty="0">
                <a:solidFill>
                  <a:schemeClr val="tx2"/>
                </a:solidFill>
              </a:rPr>
              <a:t>Kenntnisse sowohl in den Methoden wissenschaftlichen Arbeitens wie auch zum ausgewählten konkreten Thema; zählt daher </a:t>
            </a:r>
            <a:r>
              <a:rPr lang="de-DE" altLang="de-DE" sz="1700" b="1" dirty="0">
                <a:solidFill>
                  <a:schemeClr val="tx2"/>
                </a:solidFill>
              </a:rPr>
              <a:t>mit je 2 SWS zu zwei Modulen</a:t>
            </a:r>
            <a:r>
              <a:rPr lang="de-DE" altLang="de-DE" sz="1700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7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de-DE" altLang="de-DE" sz="1700" dirty="0">
                <a:solidFill>
                  <a:schemeClr val="tx2"/>
                </a:solidFill>
              </a:rPr>
              <a:t>zum </a:t>
            </a:r>
            <a:r>
              <a:rPr lang="de-DE" altLang="de-DE" sz="1700" b="1" dirty="0">
                <a:solidFill>
                  <a:schemeClr val="tx2"/>
                </a:solidFill>
              </a:rPr>
              <a:t>Pflichtmodul</a:t>
            </a:r>
            <a:r>
              <a:rPr lang="de-DE" altLang="de-DE" sz="1700" dirty="0">
                <a:solidFill>
                  <a:schemeClr val="tx2"/>
                </a:solidFill>
              </a:rPr>
              <a:t> „Einführung in die Methoden wissenschaftlichen Arbeitens“ als Proseminar mit (regelmäßiger, aktiver) Teilnahme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de-DE" altLang="de-DE" sz="1700" dirty="0">
                <a:solidFill>
                  <a:schemeClr val="tx2"/>
                </a:solidFill>
              </a:rPr>
              <a:t>zu einem anderen Modul aus dem </a:t>
            </a:r>
            <a:r>
              <a:rPr lang="de-DE" altLang="de-DE" sz="1700" b="1" dirty="0">
                <a:solidFill>
                  <a:schemeClr val="tx2"/>
                </a:solidFill>
              </a:rPr>
              <a:t>Grundlagenbereich I oder II</a:t>
            </a:r>
            <a:r>
              <a:rPr lang="de-DE" altLang="de-DE" sz="1700" dirty="0">
                <a:solidFill>
                  <a:schemeClr val="tx2"/>
                </a:solidFill>
              </a:rPr>
              <a:t> als Proseminar </a:t>
            </a:r>
            <a:r>
              <a:rPr lang="de-DE" altLang="de-DE" sz="1700" b="1" dirty="0">
                <a:solidFill>
                  <a:schemeClr val="tx2"/>
                </a:solidFill>
              </a:rPr>
              <a:t>mit schriftlicher Leistung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1700" dirty="0">
                <a:solidFill>
                  <a:schemeClr val="tx2"/>
                </a:solidFill>
              </a:rPr>
              <a:t>(wird über Campus Management mitgeleitet.)</a:t>
            </a:r>
          </a:p>
        </p:txBody>
      </p:sp>
    </p:spTree>
    <p:extLst>
      <p:ext uri="{BB962C8B-B14F-4D97-AF65-F5344CB8AC3E}">
        <p14:creationId xmlns:p14="http://schemas.microsoft.com/office/powerpoint/2010/main" val="30563019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Macintosh PowerPoint</Application>
  <PresentationFormat>Breitbild</PresentationFormat>
  <Paragraphs>337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Wingdings</vt:lpstr>
      <vt:lpstr>Office</vt:lpstr>
      <vt:lpstr>Bachelorstudiengang Politikwissenschaft  für das Lehramt</vt:lpstr>
      <vt:lpstr>Der Arbeitsbereich Politikdidaktik / Politische Bildung </vt:lpstr>
      <vt:lpstr>Der Arbeitsbereich Politikdidaktik / Politische Bildung </vt:lpstr>
      <vt:lpstr>Womit beschäftigt sich der Studiengang?</vt:lpstr>
      <vt:lpstr>Womit beschäftigt sich der Studiengang?</vt:lpstr>
      <vt:lpstr>Welche Kompetenzen erwerben Sie  im Studium ?</vt:lpstr>
      <vt:lpstr>Übersicht: Politikwissenschaft für das Lehramt Kernfach (90LP)  </vt:lpstr>
      <vt:lpstr>Einführungsbereich  (15 LP)</vt:lpstr>
      <vt:lpstr>Proseminar/ Methoden wissenschaftlichen Arbeitens</vt:lpstr>
      <vt:lpstr>Grundlagenbereich I (35 LP)</vt:lpstr>
      <vt:lpstr>Die Wahlpflichtmodule  (Grundlagenbereich II)</vt:lpstr>
      <vt:lpstr>Grundlagenbereich I &amp; II</vt:lpstr>
      <vt:lpstr>Aufbaumodule - Vertiefung</vt:lpstr>
      <vt:lpstr>Zu Beachten</vt:lpstr>
      <vt:lpstr>Bachelorarbeit</vt:lpstr>
      <vt:lpstr>Nebenfach 60LP</vt:lpstr>
      <vt:lpstr>Übersicht  Politikwissenschaft für das Lehramt Modulangebot (60 LP)   </vt:lpstr>
      <vt:lpstr>Einführungsbereich  (15 LP)</vt:lpstr>
      <vt:lpstr>Grundlagenbereich I (35 LP)</vt:lpstr>
      <vt:lpstr>Die Wahlpflichtmodule  (Grundlagenbereich II)</vt:lpstr>
      <vt:lpstr>Lehramtsbezogene  Berufswissenschaft (LBW)</vt:lpstr>
      <vt:lpstr>Fachdidaktik: Grundlagenmodul 7 LP</vt:lpstr>
      <vt:lpstr>Tutorium zur Einführungsveranstaltung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Bachelorstudiengang Politikwissenschaft  für das Lehramt</dc:title>
  <dc:creator>wIrrdltEgsndY9h2</dc:creator>
  <cp:lastModifiedBy>wIrrdltEgsndY9h2</cp:lastModifiedBy>
  <cp:revision>12</cp:revision>
  <dcterms:created xsi:type="dcterms:W3CDTF">2020-09-03T09:34:35Z</dcterms:created>
  <dcterms:modified xsi:type="dcterms:W3CDTF">2020-10-27T12:17:03Z</dcterms:modified>
</cp:coreProperties>
</file>