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931400" cy="6794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0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neu/index.html#faq_abschlussphas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polsoz.fu-berlin.de/studium/downloads/downloads_studiengaenge/ba_politikwissenschaft/Suche-nach-Pruefer_Betreuer-BA-PolWiss-Arbeit.pdf"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ba-polwiss@polsoz.fu-berlin.d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sciences_sociales/index.html" TargetMode="External"/><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1367682"/>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Doppel BA Sciences Sociales</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1</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WiSe</a:t>
            </a:r>
            <a:r>
              <a:rPr lang="de-DE" sz="3200" spc="-5" dirty="0">
                <a:latin typeface="Tahoma"/>
                <a:cs typeface="Tahoma"/>
              </a:rPr>
              <a:t> 25/26</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4396075"/>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a:latin typeface="Tahoma"/>
                <a:cs typeface="Tahoma"/>
              </a:rPr>
              <a:t>im Oktober/November </a:t>
            </a:r>
            <a:r>
              <a:rPr sz="1600" spc="-10" dirty="0">
                <a:latin typeface="Tahoma"/>
                <a:cs typeface="Tahoma"/>
              </a:rPr>
              <a:t>und </a:t>
            </a:r>
            <a:r>
              <a:rPr sz="1600" spc="-5" dirty="0">
                <a:latin typeface="Tahoma"/>
                <a:cs typeface="Tahoma"/>
              </a:rPr>
              <a:t>Januar.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err="1">
                <a:solidFill>
                  <a:srgbClr val="FF0000"/>
                </a:solidFill>
                <a:uFill>
                  <a:solidFill>
                    <a:srgbClr val="FF0000"/>
                  </a:solidFill>
                </a:uFill>
                <a:latin typeface="Tahoma"/>
                <a:cs typeface="Tahoma"/>
                <a:hlinkClick r:id="rId2"/>
              </a:rPr>
              <a:t>sciences-sociales</a:t>
            </a:r>
            <a:r>
              <a:rPr sz="1600" u="sng" spc="-5" dirty="0">
                <a:solidFill>
                  <a:srgbClr val="FF0000"/>
                </a:solidFill>
                <a:uFill>
                  <a:solidFill>
                    <a:srgbClr val="FF0000"/>
                  </a:solidFill>
                </a:uFill>
                <a:latin typeface="Tahoma"/>
                <a:cs typeface="Tahoma"/>
                <a:hlinkClick r:id="rId2"/>
              </a:rPr>
              <a:t>@polsoz.fu-berlin.de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Wintersemester 2025/2026</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a:t>
            </a:r>
            <a:r>
              <a:rPr lang="de-DE" sz="1800" dirty="0">
                <a:solidFill>
                  <a:srgbClr val="008000"/>
                </a:solidFill>
                <a:effectLst/>
                <a:latin typeface="Tahoma" panose="020B0604030504040204" pitchFamily="34" charset="0"/>
                <a:ea typeface="Tahoma" panose="020B0604030504040204" pitchFamily="34" charset="0"/>
              </a:rPr>
              <a:t>22. Oktober 2025</a:t>
            </a:r>
            <a:endParaRPr lang="de-DE" dirty="0">
              <a:solidFill>
                <a:srgbClr val="008000"/>
              </a:solidFill>
              <a:latin typeface="Tahoma" panose="020B0604030504040204" pitchFamily="34" charset="0"/>
              <a:ea typeface="Tahoma" panose="020B0604030504040204" pitchFamily="34" charset="0"/>
            </a:endParaRPr>
          </a:p>
          <a:p>
            <a:pPr>
              <a:spcBef>
                <a:spcPts val="30"/>
              </a:spcBef>
            </a:pPr>
            <a:endParaRPr sz="2100" dirty="0">
              <a:latin typeface="Tahoma"/>
              <a:cs typeface="Tahoma"/>
            </a:endParaRPr>
          </a:p>
          <a:p>
            <a:pPr marL="355600" marR="5080" indent="-342900">
              <a:lnSpc>
                <a:spcPts val="1939"/>
              </a:lnSpc>
              <a:buClr>
                <a:srgbClr val="3333CC"/>
              </a:buClr>
              <a:buSzPct val="58333"/>
              <a:buFont typeface="Wingdings"/>
              <a:buChar char=""/>
              <a:tabLst>
                <a:tab pos="354965" algn="l"/>
                <a:tab pos="355600" algn="l"/>
              </a:tabLst>
            </a:pPr>
            <a:r>
              <a:rPr sz="1800" b="1" spc="-5" dirty="0">
                <a:latin typeface="Tahoma"/>
                <a:cs typeface="Tahoma"/>
              </a:rPr>
              <a:t>Wie bereite ich mich auf die Anmeldung </a:t>
            </a:r>
            <a:r>
              <a:rPr sz="1800" b="1" dirty="0">
                <a:latin typeface="Tahoma"/>
                <a:cs typeface="Tahoma"/>
              </a:rPr>
              <a:t>vor </a:t>
            </a:r>
            <a:r>
              <a:rPr sz="1800" b="1" spc="-5" dirty="0">
                <a:latin typeface="Tahoma"/>
                <a:cs typeface="Tahoma"/>
              </a:rPr>
              <a:t>und was benötigte  ich zur</a:t>
            </a:r>
            <a:r>
              <a:rPr sz="1800" b="1" spc="-15" dirty="0">
                <a:latin typeface="Tahoma"/>
                <a:cs typeface="Tahoma"/>
              </a:rPr>
              <a:t> </a:t>
            </a:r>
            <a:r>
              <a:rPr sz="1800" b="1" spc="-5" dirty="0">
                <a:latin typeface="Tahoma"/>
                <a:cs typeface="Tahoma"/>
              </a:rPr>
              <a:t>Anmeldung?</a:t>
            </a:r>
            <a:endParaRPr sz="1800" dirty="0">
              <a:latin typeface="Tahoma"/>
              <a:cs typeface="Tahoma"/>
            </a:endParaRPr>
          </a:p>
          <a:p>
            <a:pPr marL="355600" marR="108585" indent="-635" algn="just">
              <a:lnSpc>
                <a:spcPts val="1730"/>
              </a:lnSpc>
              <a:spcBef>
                <a:spcPts val="1735"/>
              </a:spcBef>
            </a:pPr>
            <a:r>
              <a:rPr sz="1600" spc="-5" dirty="0">
                <a:latin typeface="Tahoma"/>
                <a:cs typeface="Tahoma"/>
              </a:rPr>
              <a:t>WI</a:t>
            </a:r>
            <a:r>
              <a:rPr lang="de-DE" sz="1600" spc="-5" dirty="0">
                <a:latin typeface="Tahoma"/>
                <a:cs typeface="Tahoma"/>
              </a:rPr>
              <a:t>E</a:t>
            </a:r>
            <a:r>
              <a:rPr sz="1600" spc="-5" dirty="0">
                <a:latin typeface="Tahoma"/>
                <a:cs typeface="Tahoma"/>
              </a:rPr>
              <a:t>,WAS,WO </a:t>
            </a:r>
            <a:r>
              <a:rPr sz="1600" spc="-10" dirty="0">
                <a:latin typeface="Tahoma"/>
                <a:cs typeface="Tahoma"/>
              </a:rPr>
              <a:t>entnehmen Sie </a:t>
            </a:r>
            <a:r>
              <a:rPr sz="1600" spc="-5" dirty="0">
                <a:latin typeface="Tahoma"/>
                <a:cs typeface="Tahoma"/>
              </a:rPr>
              <a:t>gern den Informationen auf der Homepage </a:t>
            </a:r>
            <a:r>
              <a:rPr sz="1600" spc="-10" dirty="0">
                <a:latin typeface="Tahoma"/>
                <a:cs typeface="Tahoma"/>
              </a:rPr>
              <a:t>unter  </a:t>
            </a:r>
            <a:r>
              <a:rPr sz="1600" spc="-5" dirty="0">
                <a:latin typeface="Tahoma"/>
                <a:cs typeface="Tahoma"/>
              </a:rPr>
              <a:t>der Rubrik </a:t>
            </a:r>
            <a:r>
              <a:rPr sz="1650" i="1" u="sng" spc="-30" dirty="0">
                <a:solidFill>
                  <a:srgbClr val="FF0000"/>
                </a:solidFill>
                <a:uFill>
                  <a:solidFill>
                    <a:srgbClr val="FF0000"/>
                  </a:solidFill>
                </a:uFill>
                <a:latin typeface="Tahoma"/>
                <a:cs typeface="Tahoma"/>
                <a:hlinkClick r:id="rId3"/>
              </a:rPr>
              <a:t>„Abschlussphase – </a:t>
            </a:r>
            <a:r>
              <a:rPr lang="de-DE" sz="1650" i="1" u="sng" spc="-30" dirty="0">
                <a:solidFill>
                  <a:srgbClr val="FF0000"/>
                </a:solidFill>
                <a:uFill>
                  <a:solidFill>
                    <a:srgbClr val="FF0000"/>
                  </a:solidFill>
                </a:uFill>
                <a:latin typeface="Tahoma"/>
                <a:cs typeface="Tahoma"/>
              </a:rPr>
              <a:t>Bachelorarbeit/</a:t>
            </a:r>
            <a:r>
              <a:rPr lang="de-DE" sz="1650" i="1" u="sng" spc="-30" dirty="0" err="1">
                <a:solidFill>
                  <a:srgbClr val="FF0000"/>
                </a:solidFill>
                <a:uFill>
                  <a:solidFill>
                    <a:srgbClr val="FF0000"/>
                  </a:solidFill>
                </a:uFill>
                <a:latin typeface="Tahoma"/>
                <a:cs typeface="Tahoma"/>
              </a:rPr>
              <a:t>ToR</a:t>
            </a:r>
            <a:r>
              <a:rPr lang="de-DE" sz="1650" i="1" u="sng" spc="-30" dirty="0">
                <a:solidFill>
                  <a:srgbClr val="FF0000"/>
                </a:solidFill>
                <a:uFill>
                  <a:solidFill>
                    <a:srgbClr val="FF0000"/>
                  </a:solidFill>
                </a:uFill>
                <a:latin typeface="Tahoma"/>
                <a:cs typeface="Tahoma"/>
              </a:rPr>
              <a:t>/Studienabschluss</a:t>
            </a:r>
            <a:endParaRPr sz="165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4551246"/>
          </a:xfrm>
          <a:prstGeom prst="rect">
            <a:avLst/>
          </a:prstGeom>
        </p:spPr>
        <p:txBody>
          <a:bodyPr vert="horz" wrap="square" lIns="0" tIns="67310" rIns="0" bIns="0" rtlCol="0">
            <a:spAutoFit/>
          </a:bodyPr>
          <a:lstStyle/>
          <a:p>
            <a:pPr marL="12700" algn="just">
              <a:lnSpc>
                <a:spcPct val="100000"/>
              </a:lnSpc>
              <a:spcBef>
                <a:spcPts val="530"/>
              </a:spcBef>
            </a:pPr>
            <a:r>
              <a:rPr sz="1800" spc="-5" dirty="0">
                <a:solidFill>
                  <a:srgbClr val="0000B4"/>
                </a:solidFill>
                <a:latin typeface="Tahoma"/>
                <a:cs typeface="Tahoma"/>
              </a:rPr>
              <a:t>Erstprüfer/-betreuer*innen UND Zweitprüfer/-betreuer*innen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sz="1300" u="heavy" spc="-5" dirty="0">
                <a:uFill>
                  <a:solidFill>
                    <a:srgbClr val="000000"/>
                  </a:solidFill>
                </a:uFill>
                <a:latin typeface="Tahoma"/>
                <a:cs typeface="Tahoma"/>
                <a:hlinkClick r:id="rId6"/>
              </a:rPr>
              <a:t>Suche nach einer*m Betreuer*in/Prüfer*in für meine Abschlussarbeit:</a:t>
            </a:r>
            <a:r>
              <a:rPr sz="1300" spc="-5" dirty="0">
                <a:latin typeface="Tahoma"/>
                <a:cs typeface="Tahoma"/>
                <a:hlinkClick r:id="rId6"/>
              </a:rPr>
              <a:t> </a:t>
            </a:r>
            <a:r>
              <a:rPr sz="1300" dirty="0">
                <a:latin typeface="Tahoma"/>
                <a:cs typeface="Tahoma"/>
              </a:rPr>
              <a:t>Um für </a:t>
            </a:r>
            <a:r>
              <a:rPr sz="1300" spc="-5" dirty="0">
                <a:latin typeface="Tahoma"/>
                <a:cs typeface="Tahoma"/>
              </a:rPr>
              <a:t>alle  Beteiligten eine planungssichere Struktur </a:t>
            </a:r>
            <a:r>
              <a:rPr sz="1300" dirty="0">
                <a:latin typeface="Tahoma"/>
                <a:cs typeface="Tahoma"/>
              </a:rPr>
              <a:t>zu </a:t>
            </a:r>
            <a:r>
              <a:rPr sz="1300" spc="-5" dirty="0">
                <a:latin typeface="Tahoma"/>
                <a:cs typeface="Tahoma"/>
              </a:rPr>
              <a:t>schaffen und rechtzeitig </a:t>
            </a:r>
            <a:r>
              <a:rPr sz="1300" spc="-10" dirty="0">
                <a:latin typeface="Tahoma"/>
                <a:cs typeface="Tahoma"/>
              </a:rPr>
              <a:t>die </a:t>
            </a:r>
            <a:r>
              <a:rPr sz="1300" spc="-5" dirty="0">
                <a:latin typeface="Tahoma"/>
                <a:cs typeface="Tahoma"/>
              </a:rPr>
              <a:t>Anmeldung </a:t>
            </a:r>
            <a:r>
              <a:rPr sz="1300" dirty="0">
                <a:latin typeface="Tahoma"/>
                <a:cs typeface="Tahoma"/>
              </a:rPr>
              <a:t>zum  </a:t>
            </a:r>
            <a:r>
              <a:rPr sz="1300" spc="-5" dirty="0">
                <a:latin typeface="Tahoma"/>
                <a:cs typeface="Tahoma"/>
              </a:rPr>
              <a:t>Meldetermin vornehmen zu können, </a:t>
            </a:r>
            <a:r>
              <a:rPr sz="1300" dirty="0">
                <a:latin typeface="Tahoma"/>
                <a:cs typeface="Tahoma"/>
              </a:rPr>
              <a:t>ist es </a:t>
            </a:r>
            <a:r>
              <a:rPr sz="1300" spc="-5" dirty="0">
                <a:latin typeface="Tahoma"/>
                <a:cs typeface="Tahoma"/>
              </a:rPr>
              <a:t>erforderlich, dass Sie sich spätestens </a:t>
            </a:r>
            <a:r>
              <a:rPr sz="1300" dirty="0">
                <a:latin typeface="Tahoma"/>
                <a:cs typeface="Tahoma"/>
              </a:rPr>
              <a:t>6-8 Wochen </a:t>
            </a:r>
            <a:r>
              <a:rPr sz="1300" spc="-5" dirty="0">
                <a:latin typeface="Tahoma"/>
                <a:cs typeface="Tahoma"/>
              </a:rPr>
              <a:t>vor  dem angestrebten Meldetermin </a:t>
            </a:r>
            <a:r>
              <a:rPr sz="1300" dirty="0">
                <a:latin typeface="Tahoma"/>
                <a:cs typeface="Tahoma"/>
              </a:rPr>
              <a:t>mit </a:t>
            </a:r>
            <a:r>
              <a:rPr sz="1300" spc="-5" dirty="0">
                <a:latin typeface="Tahoma"/>
                <a:cs typeface="Tahoma"/>
              </a:rPr>
              <a:t>einem aussagekräftigen Exposé </a:t>
            </a:r>
            <a:r>
              <a:rPr sz="1300" dirty="0">
                <a:latin typeface="Tahoma"/>
                <a:cs typeface="Tahoma"/>
              </a:rPr>
              <a:t>zu Ihrem </a:t>
            </a:r>
            <a:r>
              <a:rPr sz="1300" spc="-5" dirty="0">
                <a:latin typeface="Tahoma"/>
                <a:cs typeface="Tahoma"/>
              </a:rPr>
              <a:t>angedachten  </a:t>
            </a:r>
            <a:r>
              <a:rPr sz="1300" dirty="0">
                <a:latin typeface="Tahoma"/>
                <a:cs typeface="Tahoma"/>
              </a:rPr>
              <a:t>Thema </a:t>
            </a:r>
            <a:r>
              <a:rPr sz="1300" spc="-5" dirty="0">
                <a:latin typeface="Tahoma"/>
                <a:cs typeface="Tahoma"/>
              </a:rPr>
              <a:t>(inkl. T</a:t>
            </a:r>
            <a:r>
              <a:rPr lang="de-DE" sz="1300" spc="-5" dirty="0" err="1">
                <a:latin typeface="Tahoma"/>
                <a:cs typeface="Tahoma"/>
              </a:rPr>
              <a:t>hema</a:t>
            </a:r>
            <a:r>
              <a:rPr sz="1300" spc="-5" dirty="0">
                <a:latin typeface="Tahoma"/>
                <a:cs typeface="Tahoma"/>
              </a:rPr>
              <a:t>, Problem- </a:t>
            </a:r>
            <a:r>
              <a:rPr sz="1300" spc="5" dirty="0">
                <a:latin typeface="Tahoma"/>
                <a:cs typeface="Tahoma"/>
              </a:rPr>
              <a:t>und </a:t>
            </a:r>
            <a:r>
              <a:rPr sz="1300" spc="-5" dirty="0">
                <a:latin typeface="Tahoma"/>
                <a:cs typeface="Tahoma"/>
              </a:rPr>
              <a:t>Fragestellung, theoretischer Rahmen </a:t>
            </a:r>
            <a:r>
              <a:rPr sz="1300" dirty="0">
                <a:latin typeface="Tahoma"/>
                <a:cs typeface="Tahoma"/>
              </a:rPr>
              <a:t>und </a:t>
            </a:r>
            <a:r>
              <a:rPr sz="1300" spc="-5" dirty="0">
                <a:latin typeface="Tahoma"/>
                <a:cs typeface="Tahoma"/>
              </a:rPr>
              <a:t>Methode,  Aufbau/Gliederung </a:t>
            </a:r>
            <a:r>
              <a:rPr sz="1300" dirty="0">
                <a:latin typeface="Tahoma"/>
                <a:cs typeface="Tahoma"/>
              </a:rPr>
              <a:t>und </a:t>
            </a:r>
            <a:r>
              <a:rPr sz="1300" spc="-5" dirty="0">
                <a:latin typeface="Tahoma"/>
                <a:cs typeface="Tahoma"/>
              </a:rPr>
              <a:t>Zeitplan) </a:t>
            </a:r>
            <a:r>
              <a:rPr sz="1300" dirty="0">
                <a:latin typeface="Tahoma"/>
                <a:cs typeface="Tahoma"/>
              </a:rPr>
              <a:t>auf </a:t>
            </a:r>
            <a:r>
              <a:rPr sz="1300" spc="-5" dirty="0">
                <a:latin typeface="Tahoma"/>
                <a:cs typeface="Tahoma"/>
              </a:rPr>
              <a:t>die Suche nach Ihrer*m Wunsch-Betreuer*in begeben!  Nutzen </a:t>
            </a:r>
            <a:r>
              <a:rPr sz="1300" dirty="0">
                <a:latin typeface="Tahoma"/>
                <a:cs typeface="Tahoma"/>
              </a:rPr>
              <a:t>Sie </a:t>
            </a:r>
            <a:r>
              <a:rPr sz="1300" spc="-5" dirty="0">
                <a:latin typeface="Tahoma"/>
                <a:cs typeface="Tahoma"/>
              </a:rPr>
              <a:t>hierzu vorzugsweise die Sprechstunden, </a:t>
            </a:r>
            <a:r>
              <a:rPr sz="1300" dirty="0">
                <a:latin typeface="Tahoma"/>
                <a:cs typeface="Tahoma"/>
              </a:rPr>
              <a:t>damit </a:t>
            </a:r>
            <a:r>
              <a:rPr sz="1300" spc="-5" dirty="0">
                <a:latin typeface="Tahoma"/>
                <a:cs typeface="Tahoma"/>
              </a:rPr>
              <a:t>Sie </a:t>
            </a:r>
            <a:r>
              <a:rPr sz="1300" dirty="0">
                <a:latin typeface="Tahoma"/>
                <a:cs typeface="Tahoma"/>
              </a:rPr>
              <a:t>in </a:t>
            </a:r>
            <a:r>
              <a:rPr sz="1300" spc="-5" dirty="0">
                <a:latin typeface="Tahoma"/>
                <a:cs typeface="Tahoma"/>
              </a:rPr>
              <a:t>einen direkten </a:t>
            </a:r>
            <a:r>
              <a:rPr sz="1300" spc="-5" dirty="0" err="1">
                <a:latin typeface="Tahoma"/>
                <a:cs typeface="Tahoma"/>
              </a:rPr>
              <a:t>Austausch</a:t>
            </a:r>
            <a:r>
              <a:rPr sz="1300" spc="-5" dirty="0">
                <a:latin typeface="Tahoma"/>
                <a:cs typeface="Tahoma"/>
              </a:rPr>
              <a:t> </a:t>
            </a:r>
            <a:r>
              <a:rPr sz="1300" spc="-5" dirty="0" err="1">
                <a:latin typeface="Tahoma"/>
                <a:cs typeface="Tahoma"/>
              </a:rPr>
              <a:t>treten</a:t>
            </a:r>
            <a:r>
              <a:rPr sz="1300" spc="-5" dirty="0">
                <a:latin typeface="Tahoma"/>
                <a:cs typeface="Tahoma"/>
              </a:rPr>
              <a:t> </a:t>
            </a:r>
            <a:r>
              <a:rPr sz="1300" spc="-5" dirty="0" err="1">
                <a:latin typeface="Tahoma"/>
                <a:cs typeface="Tahoma"/>
              </a:rPr>
              <a:t>können</a:t>
            </a:r>
            <a:r>
              <a:rPr sz="1300" spc="-5" dirty="0">
                <a:latin typeface="Tahoma"/>
                <a:cs typeface="Tahoma"/>
              </a:rPr>
              <a:t>.</a:t>
            </a:r>
            <a:endParaRPr lang="de-DE" sz="1300" spc="-5"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lang="de-DE" sz="1300" spc="-5" dirty="0">
                <a:latin typeface="Tahoma"/>
                <a:cs typeface="Tahoma"/>
              </a:rPr>
              <a:t>Die Bachelorarbeit ist von zwei Prüfungsberechtigten zu bewerten, die vom Prüfungsausschuss bestellt werden. Einer der beiden Prüferinnen oder Prüfer soll die Betreuerin oder der Betreuer der Bachelorarbeit sein. Mindestens eine der beiden Bewertungen soll von einer prüfungsberechtigten Lehrkraft sein, die am Otto-Suhr-Institut für Politikwissenschaft der </a:t>
            </a:r>
          </a:p>
          <a:p>
            <a:pPr marL="12065" marR="5080" algn="just">
              <a:lnSpc>
                <a:spcPct val="100000"/>
              </a:lnSpc>
              <a:spcBef>
                <a:spcPts val="360"/>
              </a:spcBef>
              <a:buClr>
                <a:srgbClr val="3333CC"/>
              </a:buClr>
              <a:buSzPct val="60000"/>
              <a:tabLst>
                <a:tab pos="355600" algn="l"/>
              </a:tabLst>
            </a:pPr>
            <a:r>
              <a:rPr lang="de-DE" sz="1300" spc="-5" dirty="0">
                <a:latin typeface="Tahoma"/>
                <a:cs typeface="Tahoma"/>
              </a:rPr>
              <a:t>	Freien Universität Berlin hauptberuflich tätig ist.</a:t>
            </a:r>
          </a:p>
          <a:p>
            <a:pPr marL="354965" marR="5080" indent="-342900" algn="just">
              <a:lnSpc>
                <a:spcPct val="100000"/>
              </a:lnSpc>
              <a:spcBef>
                <a:spcPts val="360"/>
              </a:spcBef>
              <a:buClr>
                <a:srgbClr val="3333CC"/>
              </a:buClr>
              <a:buSzPct val="60000"/>
              <a:buFont typeface="Wingdings"/>
              <a:buChar char=""/>
              <a:tabLst>
                <a:tab pos="355600" algn="l"/>
              </a:tabLst>
            </a:pPr>
            <a:endParaRPr sz="13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endParaRPr lang="de-DE" sz="13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300" spc="-5" dirty="0" err="1">
                <a:latin typeface="Tahoma"/>
                <a:cs typeface="Tahoma"/>
              </a:rPr>
              <a:t>Externe</a:t>
            </a:r>
            <a:r>
              <a:rPr sz="1300" spc="-5" dirty="0">
                <a:latin typeface="Tahoma"/>
                <a:cs typeface="Tahoma"/>
              </a:rPr>
              <a:t> Prüfer*innen können </a:t>
            </a:r>
            <a:r>
              <a:rPr sz="1300" dirty="0">
                <a:latin typeface="Tahoma"/>
                <a:cs typeface="Tahoma"/>
              </a:rPr>
              <a:t>als </a:t>
            </a:r>
            <a:r>
              <a:rPr sz="1300" b="1" spc="-5" dirty="0">
                <a:latin typeface="Tahoma"/>
                <a:cs typeface="Tahoma"/>
              </a:rPr>
              <a:t>ZWEITPRÜFER*IN </a:t>
            </a:r>
            <a:r>
              <a:rPr sz="1300" spc="-5" dirty="0">
                <a:latin typeface="Tahoma"/>
                <a:cs typeface="Tahoma"/>
              </a:rPr>
              <a:t>vorgeschlagen werden, sofern </a:t>
            </a:r>
            <a:r>
              <a:rPr sz="1300" dirty="0">
                <a:latin typeface="Tahoma"/>
                <a:cs typeface="Tahoma"/>
              </a:rPr>
              <a:t>sie an  </a:t>
            </a:r>
            <a:r>
              <a:rPr sz="1300" spc="-5" dirty="0">
                <a:latin typeface="Tahoma"/>
                <a:cs typeface="Tahoma"/>
              </a:rPr>
              <a:t>einer anderen Institution prüfungsberechtigt sind. Darüber </a:t>
            </a:r>
            <a:r>
              <a:rPr sz="1300" dirty="0">
                <a:latin typeface="Tahoma"/>
                <a:cs typeface="Tahoma"/>
              </a:rPr>
              <a:t>ist </a:t>
            </a:r>
            <a:r>
              <a:rPr sz="1300" spc="-5" dirty="0">
                <a:latin typeface="Tahoma"/>
                <a:cs typeface="Tahoma"/>
              </a:rPr>
              <a:t>ein </a:t>
            </a:r>
            <a:r>
              <a:rPr sz="1300" spc="-10" dirty="0">
                <a:latin typeface="Tahoma"/>
                <a:cs typeface="Tahoma"/>
              </a:rPr>
              <a:t>offizieller </a:t>
            </a:r>
            <a:r>
              <a:rPr sz="1300" spc="-5" dirty="0">
                <a:latin typeface="Tahoma"/>
                <a:cs typeface="Tahoma"/>
              </a:rPr>
              <a:t>Nachweis bei der   Anmeldung </a:t>
            </a:r>
            <a:r>
              <a:rPr sz="1300" dirty="0">
                <a:latin typeface="Tahoma"/>
                <a:cs typeface="Tahoma"/>
              </a:rPr>
              <a:t>zur </a:t>
            </a:r>
            <a:r>
              <a:rPr sz="1300" spc="-5" dirty="0">
                <a:latin typeface="Tahoma"/>
                <a:cs typeface="Tahoma"/>
              </a:rPr>
              <a:t>Bachelorarbeit</a:t>
            </a:r>
            <a:r>
              <a:rPr sz="1300" spc="-40" dirty="0">
                <a:latin typeface="Tahoma"/>
                <a:cs typeface="Tahoma"/>
              </a:rPr>
              <a:t> </a:t>
            </a:r>
            <a:r>
              <a:rPr sz="1300" spc="-5" dirty="0" err="1">
                <a:latin typeface="Tahoma"/>
                <a:cs typeface="Tahoma"/>
              </a:rPr>
              <a:t>einzureichen</a:t>
            </a:r>
            <a:r>
              <a:rPr sz="1300" spc="-5" dirty="0">
                <a:latin typeface="Tahoma"/>
                <a:cs typeface="Tahoma"/>
              </a:rPr>
              <a:t>!</a:t>
            </a:r>
            <a:endParaRPr lang="de-DE" sz="13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13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300" dirty="0">
                <a:latin typeface="Tahoma"/>
                <a:cs typeface="Tahoma"/>
              </a:rPr>
              <a:t>Die </a:t>
            </a:r>
            <a:r>
              <a:rPr sz="1300" b="1" spc="-5" dirty="0">
                <a:latin typeface="Tahoma"/>
                <a:cs typeface="Tahoma"/>
              </a:rPr>
              <a:t>verbindliche Prüferbestellung erfolgt </a:t>
            </a:r>
            <a:r>
              <a:rPr sz="1300" dirty="0">
                <a:latin typeface="Tahoma"/>
                <a:cs typeface="Tahoma"/>
              </a:rPr>
              <a:t>abschließend </a:t>
            </a:r>
            <a:r>
              <a:rPr sz="1300" spc="-5" dirty="0">
                <a:latin typeface="Tahoma"/>
                <a:cs typeface="Tahoma"/>
              </a:rPr>
              <a:t>durch den </a:t>
            </a:r>
            <a:r>
              <a:rPr sz="1300" b="1" spc="-5" dirty="0">
                <a:latin typeface="Tahoma"/>
                <a:cs typeface="Tahoma"/>
              </a:rPr>
              <a:t>Prüfungsausschuss.  </a:t>
            </a:r>
            <a:r>
              <a:rPr sz="1300" dirty="0">
                <a:latin typeface="Tahoma"/>
                <a:cs typeface="Tahoma"/>
              </a:rPr>
              <a:t>Diese </a:t>
            </a:r>
            <a:r>
              <a:rPr sz="1300" spc="-5" dirty="0">
                <a:latin typeface="Tahoma"/>
                <a:cs typeface="Tahoma"/>
              </a:rPr>
              <a:t>kann </a:t>
            </a:r>
            <a:r>
              <a:rPr sz="1300" dirty="0">
                <a:latin typeface="Tahoma"/>
                <a:cs typeface="Tahoma"/>
              </a:rPr>
              <a:t>in </a:t>
            </a:r>
            <a:r>
              <a:rPr sz="1300" spc="-5" dirty="0">
                <a:latin typeface="Tahoma"/>
                <a:cs typeface="Tahoma"/>
              </a:rPr>
              <a:t>Einzelfällen abweichend von den </a:t>
            </a:r>
            <a:r>
              <a:rPr sz="1300" dirty="0">
                <a:latin typeface="Tahoma"/>
                <a:cs typeface="Tahoma"/>
              </a:rPr>
              <a:t>im Themenblatt </a:t>
            </a:r>
            <a:r>
              <a:rPr sz="1300" spc="-5" dirty="0">
                <a:latin typeface="Tahoma"/>
                <a:cs typeface="Tahoma"/>
              </a:rPr>
              <a:t>genannten Wunschpersonen  </a:t>
            </a:r>
            <a:r>
              <a:rPr sz="13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7707948" cy="321242"/>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lang="de-DE" sz="2000" dirty="0">
                <a:solidFill>
                  <a:srgbClr val="0000B4"/>
                </a:solidFill>
                <a:latin typeface="Tahoma"/>
                <a:cs typeface="Tahoma"/>
              </a:rPr>
              <a:t>Das Thema </a:t>
            </a:r>
            <a:r>
              <a:rPr sz="2000" spc="-5" dirty="0">
                <a:solidFill>
                  <a:srgbClr val="0000B4"/>
                </a:solidFill>
                <a:latin typeface="Tahoma"/>
                <a:cs typeface="Tahoma"/>
              </a:rPr>
              <a:t>und Beginn </a:t>
            </a:r>
            <a:r>
              <a:rPr sz="2000" dirty="0">
                <a:solidFill>
                  <a:srgbClr val="0000B4"/>
                </a:solidFill>
                <a:latin typeface="Tahoma"/>
                <a:cs typeface="Tahoma"/>
              </a:rPr>
              <a:t>der</a:t>
            </a:r>
            <a:r>
              <a:rPr sz="2000" spc="-35" dirty="0">
                <a:solidFill>
                  <a:srgbClr val="0000B4"/>
                </a:solidFill>
                <a:latin typeface="Tahoma"/>
                <a:cs typeface="Tahoma"/>
              </a:rPr>
              <a:t> </a:t>
            </a:r>
            <a:r>
              <a:rPr sz="2000" spc="-5" dirty="0">
                <a:solidFill>
                  <a:srgbClr val="0000B4"/>
                </a:solidFill>
                <a:latin typeface="Tahoma"/>
                <a:cs typeface="Tahoma"/>
              </a:rPr>
              <a:t>Bearbeitungsfrist</a:t>
            </a:r>
            <a:endParaRPr sz="2000" dirty="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05. November 2025 </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sz="1050" b="1" i="1" u="heavy" spc="-70" dirty="0">
                <a:solidFill>
                  <a:srgbClr val="007153"/>
                </a:solidFill>
                <a:uFill>
                  <a:solidFill>
                    <a:srgbClr val="007153"/>
                  </a:solidFill>
                </a:uFill>
                <a:latin typeface="Tahoma"/>
                <a:cs typeface="Tahoma"/>
              </a:rPr>
              <a:t>1)</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4682"/>
            <a:ext cx="7883525" cy="1209947"/>
          </a:xfrm>
          <a:prstGeom prst="rect">
            <a:avLst/>
          </a:prstGeom>
        </p:spPr>
        <p:txBody>
          <a:bodyPr vert="horz" wrap="square" lIns="0" tIns="34925" rIns="0" bIns="0" rtlCol="0">
            <a:spAutoFit/>
          </a:bodyPr>
          <a:lstStyle/>
          <a:p>
            <a:r>
              <a:rPr lang="de-DE" sz="1000" i="1" dirty="0">
                <a:solidFill>
                  <a:srgbClr val="000000"/>
                </a:solidFill>
                <a:effectLst/>
                <a:latin typeface="Arial" panose="020B0604020202020204" pitchFamily="34" charset="0"/>
                <a:ea typeface="Calibri" panose="020F0502020204030204" pitchFamily="34" charset="0"/>
              </a:rPr>
              <a:t>Achten Sie bei der Anmeldung zur Abschlussarbeit darauf, dass Ihr Thema max. 10 Wörter umfasst, die ein aussagekräftiges Bild Ihres Gesamtvorhabens vermitteln. Sie können später selbständig einen Untertitel - ohne weitere Genehmigung durch Betreuende oder Prüfungsausschuss - hinzufügen, der Ihr Argument und Ihre Ergebnisse zusammenfasst </a:t>
            </a:r>
          </a:p>
          <a:p>
            <a:r>
              <a:rPr lang="de-DE" sz="1000" i="1" dirty="0">
                <a:solidFill>
                  <a:srgbClr val="000000"/>
                </a:solidFill>
                <a:effectLst/>
                <a:latin typeface="Arial" panose="020B0604020202020204" pitchFamily="34" charset="0"/>
                <a:ea typeface="Calibri" panose="020F0502020204030204" pitchFamily="34" charset="0"/>
              </a:rPr>
              <a:t>Fragestellung, Argumentation und Methodologie sollten in der Arbeit selbst ausgeführt werden).</a:t>
            </a:r>
            <a:endParaRPr lang="de-DE" sz="1000" i="1" dirty="0">
              <a:effectLst/>
              <a:latin typeface="Times New Roman" panose="02020603050405020304" pitchFamily="18" charset="0"/>
              <a:ea typeface="Times New Roman" panose="02020603050405020304" pitchFamily="18" charset="0"/>
            </a:endParaRPr>
          </a:p>
          <a:p>
            <a:pPr marL="355600" indent="-342900">
              <a:lnSpc>
                <a:spcPct val="100000"/>
              </a:lnSpc>
              <a:spcBef>
                <a:spcPts val="225"/>
              </a:spcBef>
              <a:buClr>
                <a:srgbClr val="3333CC"/>
              </a:buClr>
              <a:buSzPct val="60000"/>
              <a:buFont typeface="Wingdings"/>
              <a:buChar char=""/>
              <a:tabLst>
                <a:tab pos="354965" algn="l"/>
                <a:tab pos="355600" algn="l"/>
              </a:tabLst>
            </a:pPr>
            <a:r>
              <a:rPr sz="2000" spc="-5" dirty="0">
                <a:solidFill>
                  <a:srgbClr val="0000B4"/>
                </a:solidFill>
                <a:latin typeface="Tahoma"/>
                <a:cs typeface="Tahoma"/>
              </a:rPr>
              <a:t>Die Bearbeitungsfrist und Abgabetermine </a:t>
            </a:r>
            <a:r>
              <a:rPr sz="2000" dirty="0">
                <a:solidFill>
                  <a:srgbClr val="0000B4"/>
                </a:solidFill>
                <a:latin typeface="Tahoma"/>
                <a:cs typeface="Tahoma"/>
              </a:rPr>
              <a:t>der</a:t>
            </a:r>
            <a:r>
              <a:rPr sz="2000" spc="-55" dirty="0">
                <a:solidFill>
                  <a:srgbClr val="0000B4"/>
                </a:solidFill>
                <a:latin typeface="Tahoma"/>
                <a:cs typeface="Tahoma"/>
              </a:rPr>
              <a:t> </a:t>
            </a:r>
            <a:r>
              <a:rPr sz="2000" spc="-5" dirty="0">
                <a:solidFill>
                  <a:srgbClr val="0000B4"/>
                </a:solidFill>
                <a:latin typeface="Tahoma"/>
                <a:cs typeface="Tahoma"/>
              </a:rPr>
              <a:t>Arbeit</a:t>
            </a:r>
            <a:endParaRPr sz="2000" dirty="0">
              <a:latin typeface="Tahoma"/>
              <a:cs typeface="Tahoma"/>
            </a:endParaRPr>
          </a:p>
          <a:p>
            <a:pPr marL="100965" algn="just">
              <a:lnSpc>
                <a:spcPct val="100000"/>
              </a:lnSpc>
              <a:spcBef>
                <a:spcPts val="160"/>
              </a:spcBef>
            </a:pPr>
            <a:r>
              <a:rPr sz="1300" spc="-5" dirty="0">
                <a:latin typeface="Tahoma"/>
                <a:cs typeface="Tahoma"/>
              </a:rPr>
              <a:t>Sie beträgt gemäß B.A.-</a:t>
            </a:r>
            <a:r>
              <a:rPr sz="1300" spc="-5" dirty="0" err="1">
                <a:latin typeface="Tahoma"/>
                <a:cs typeface="Tahoma"/>
              </a:rPr>
              <a:t>Ordnung</a:t>
            </a:r>
            <a:r>
              <a:rPr sz="1300" spc="-5" dirty="0">
                <a:latin typeface="Tahoma"/>
                <a:cs typeface="Tahoma"/>
              </a:rPr>
              <a:t> </a:t>
            </a:r>
            <a:r>
              <a:rPr lang="de-DE" sz="1300" spc="-5" dirty="0">
                <a:latin typeface="Tahoma"/>
                <a:cs typeface="Tahoma"/>
              </a:rPr>
              <a:t>15</a:t>
            </a:r>
            <a:r>
              <a:rPr sz="1300" spc="-5" dirty="0">
                <a:latin typeface="Tahoma"/>
                <a:cs typeface="Tahoma"/>
              </a:rPr>
              <a:t> </a:t>
            </a:r>
            <a:r>
              <a:rPr sz="1300" spc="-5" dirty="0" err="1">
                <a:latin typeface="Tahoma"/>
                <a:cs typeface="Tahoma"/>
              </a:rPr>
              <a:t>Wochen</a:t>
            </a:r>
            <a:r>
              <a:rPr sz="1300" spc="-5" dirty="0">
                <a:latin typeface="Tahoma"/>
                <a:cs typeface="Tahoma"/>
              </a:rPr>
              <a:t> </a:t>
            </a:r>
            <a:endParaRPr sz="1300" dirty="0">
              <a:latin typeface="Tahoma"/>
              <a:cs typeface="Tahoma"/>
            </a:endParaRPr>
          </a:p>
        </p:txBody>
      </p:sp>
      <p:sp>
        <p:nvSpPr>
          <p:cNvPr id="7" name="object 7"/>
          <p:cNvSpPr txBox="1"/>
          <p:nvPr/>
        </p:nvSpPr>
        <p:spPr>
          <a:xfrm>
            <a:off x="1229677" y="4108563"/>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a:solidFill>
                  <a:srgbClr val="007153"/>
                </a:solidFill>
                <a:uFill>
                  <a:solidFill>
                    <a:srgbClr val="007153"/>
                  </a:solidFill>
                </a:uFill>
                <a:latin typeface="Tahoma"/>
                <a:cs typeface="Tahoma"/>
              </a:rPr>
              <a:t>für </a:t>
            </a:r>
            <a:r>
              <a:rPr sz="1300" b="1" u="heavy" spc="-5" dirty="0">
                <a:solidFill>
                  <a:srgbClr val="007153"/>
                </a:solidFill>
                <a:uFill>
                  <a:solidFill>
                    <a:srgbClr val="007153"/>
                  </a:solidFill>
                </a:uFill>
                <a:latin typeface="Tahoma"/>
                <a:cs typeface="Tahoma"/>
              </a:rPr>
              <a:t>1.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9</a:t>
            </a:r>
            <a:r>
              <a:rPr sz="1300" spc="-5" dirty="0">
                <a:solidFill>
                  <a:srgbClr val="007153"/>
                </a:solidFill>
                <a:latin typeface="Tahoma"/>
                <a:cs typeface="Tahoma"/>
              </a:rPr>
              <a:t> </a:t>
            </a:r>
            <a:r>
              <a:rPr lang="de-DE" sz="1300" b="1" spc="-5" dirty="0">
                <a:solidFill>
                  <a:srgbClr val="007153"/>
                </a:solidFill>
                <a:latin typeface="Tahoma"/>
                <a:cs typeface="Tahoma"/>
              </a:rPr>
              <a:t>18. Februar 2026</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540805"/>
          </a:xfrm>
          <a:prstGeom prst="rect">
            <a:avLst/>
          </a:prstGeom>
        </p:spPr>
        <p:txBody>
          <a:bodyPr vert="horz" wrap="square" lIns="0" tIns="32384" rIns="0" bIns="0" rtlCol="0">
            <a:spAutoFit/>
          </a:bodyPr>
          <a:lstStyle/>
          <a:p>
            <a:pPr marL="12700">
              <a:lnSpc>
                <a:spcPct val="100000"/>
              </a:lnSpc>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Ba-sciences-sociales@polsoz.fu-berlin.de</a:t>
            </a:r>
            <a:r>
              <a:rPr lang="de-DE" sz="1200" u="sng" dirty="0">
                <a:solidFill>
                  <a:srgbClr val="FF0000"/>
                </a:solidFill>
                <a:uFill>
                  <a:solidFill>
                    <a:srgbClr val="FF0000"/>
                  </a:solidFill>
                </a:uFill>
                <a:latin typeface="Tahoma"/>
                <a:cs typeface="Tahoma"/>
              </a:rPr>
              <a:t>  </a:t>
            </a: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endParaRPr lang="de-DE" sz="1300" spc="-10" dirty="0">
              <a:latin typeface="Tahoma"/>
              <a:cs typeface="Tahoma"/>
            </a:endParaRPr>
          </a:p>
          <a:p>
            <a:pPr marL="12700">
              <a:lnSpc>
                <a:spcPct val="100000"/>
              </a:lnSpc>
              <a:spcBef>
                <a:spcPts val="5"/>
              </a:spcBef>
            </a:pPr>
            <a:r>
              <a:rPr sz="2000" spc="-5" dirty="0">
                <a:solidFill>
                  <a:srgbClr val="0000B4"/>
                </a:solidFill>
                <a:latin typeface="Tahoma"/>
                <a:cs typeface="Tahoma"/>
              </a:rPr>
              <a:t>Die</a:t>
            </a:r>
            <a:r>
              <a:rPr sz="2000" spc="5" dirty="0">
                <a:solidFill>
                  <a:srgbClr val="0000B4"/>
                </a:solidFill>
                <a:latin typeface="Tahoma"/>
                <a:cs typeface="Tahoma"/>
              </a:rPr>
              <a:t> </a:t>
            </a:r>
            <a:r>
              <a:rPr sz="2000" spc="-5" dirty="0">
                <a:solidFill>
                  <a:srgbClr val="0000B4"/>
                </a:solidFill>
                <a:latin typeface="Tahoma"/>
                <a:cs typeface="Tahoma"/>
              </a:rPr>
              <a:t>Begutachtung</a:t>
            </a:r>
            <a:endParaRPr sz="2000" dirty="0">
              <a:latin typeface="Tahoma"/>
              <a:cs typeface="Tahoma"/>
            </a:endParaRPr>
          </a:p>
          <a:p>
            <a:pPr marL="12700" marR="5080" algn="just">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unabhängige Gutachten.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4988107" y="4108563"/>
            <a:ext cx="2466975" cy="874598"/>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3"/>
              </a:rPr>
              <a:t>B</a:t>
            </a:r>
            <a:r>
              <a:rPr sz="1400" u="sng" dirty="0">
                <a:solidFill>
                  <a:srgbClr val="FF0000"/>
                </a:solidFill>
                <a:uFill>
                  <a:solidFill>
                    <a:srgbClr val="FF0000"/>
                  </a:solidFill>
                </a:uFill>
                <a:latin typeface="Tahoma"/>
                <a:cs typeface="Tahoma"/>
                <a:hlinkClick r:id="rId3"/>
              </a:rPr>
              <a:t>a</a:t>
            </a:r>
            <a:r>
              <a:rPr lang="de-DE" sz="1400" u="sng" dirty="0">
                <a:solidFill>
                  <a:srgbClr val="FF0000"/>
                </a:solidFill>
                <a:uFill>
                  <a:solidFill>
                    <a:srgbClr val="FF0000"/>
                  </a:solidFill>
                </a:uFill>
                <a:latin typeface="Tahoma"/>
                <a:cs typeface="Tahoma"/>
              </a:rPr>
              <a:t>-sciences-sociales@polsoz.fu-berlin.de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4221027"/>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a:t>
            </a:r>
            <a:r>
              <a:rPr sz="1300" spc="-5" dirty="0">
                <a:latin typeface="Tahoma"/>
                <a:cs typeface="Tahoma"/>
              </a:rPr>
              <a:t>“):</a:t>
            </a:r>
            <a:endParaRPr lang="de-DE" sz="1300" spc="-5" dirty="0">
              <a:latin typeface="Tahoma"/>
              <a:cs typeface="Tahoma"/>
            </a:endParaRPr>
          </a:p>
          <a:p>
            <a:pPr marL="12700">
              <a:lnSpc>
                <a:spcPct val="100000"/>
              </a:lnSpc>
            </a:pPr>
            <a:r>
              <a:rPr lang="de-DE" sz="1300" dirty="0">
                <a:latin typeface="Tahoma"/>
                <a:cs typeface="Tahoma"/>
                <a:hlinkClick r:id="rId3"/>
              </a:rPr>
              <a:t>https://www.polsoz.fu-berlin.de/studium/pruefungsbuero/studiengaenge/ba_studiengaenge/ba_politikwissenschaft_sciences_sociales/index.html</a:t>
            </a:r>
            <a:endParaRPr lang="de-DE" sz="1300" spc="-5" dirty="0">
              <a:latin typeface="Tahoma"/>
              <a:cs typeface="Tahoma"/>
            </a:endParaRPr>
          </a:p>
          <a:p>
            <a:pPr marL="12700">
              <a:lnSpc>
                <a:spcPct val="100000"/>
              </a:lnSpc>
            </a:pPr>
            <a:endParaRPr sz="130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4594976"/>
          </a:xfrm>
          <a:prstGeom prst="rect">
            <a:avLst/>
          </a:prstGeom>
        </p:spPr>
        <p:txBody>
          <a:bodyPr vert="horz" wrap="square" lIns="0" tIns="12065" rIns="0" bIns="0" rtlCol="0">
            <a:spAutoFit/>
          </a:bodyPr>
          <a:lstStyle/>
          <a:p>
            <a:pPr marL="755650" indent="-742950">
              <a:lnSpc>
                <a:spcPct val="100000"/>
              </a:lnSpc>
              <a:spcBef>
                <a:spcPts val="95"/>
              </a:spcBef>
              <a:buAutoNum type="arabicPeriod"/>
            </a:pP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err="1">
                <a:solidFill>
                  <a:srgbClr val="333399"/>
                </a:solidFill>
                <a:latin typeface="Tahoma"/>
                <a:cs typeface="Tahoma"/>
              </a:rPr>
              <a:t>WiSe</a:t>
            </a:r>
            <a:r>
              <a:rPr lang="de-DE" sz="4000" spc="-5" dirty="0">
                <a:solidFill>
                  <a:srgbClr val="333399"/>
                </a:solidFill>
                <a:latin typeface="Tahoma"/>
                <a:cs typeface="Tahoma"/>
              </a:rPr>
              <a:t> 25/26</a:t>
            </a:r>
          </a:p>
          <a:p>
            <a:pPr marL="355600" indent="-342900">
              <a:lnSpc>
                <a:spcPct val="100000"/>
              </a:lnSpc>
              <a:spcBef>
                <a:spcPts val="95"/>
              </a:spcBef>
              <a:buAutoNum type="arabicPeriod"/>
            </a:pPr>
            <a:endParaRPr lang="de-DE" sz="4000" spc="-5" dirty="0">
              <a:solidFill>
                <a:srgbClr val="333399"/>
              </a:solidFill>
              <a:latin typeface="Tahoma"/>
              <a:cs typeface="Tahoma"/>
            </a:endParaRPr>
          </a:p>
          <a:p>
            <a:pPr marL="12700">
              <a:lnSpc>
                <a:spcPct val="100000"/>
              </a:lnSpc>
              <a:spcBef>
                <a:spcPts val="95"/>
              </a:spcBef>
            </a:pPr>
            <a:r>
              <a:rPr lang="de-DE" sz="2000" spc="-5" dirty="0">
                <a:latin typeface="Tahoma"/>
                <a:cs typeface="Tahoma"/>
              </a:rPr>
              <a:t>1. </a:t>
            </a:r>
            <a:r>
              <a:rPr sz="1800" spc="-5" dirty="0" err="1">
                <a:latin typeface="Tahoma"/>
                <a:cs typeface="Tahoma"/>
              </a:rPr>
              <a:t>Meldung</a:t>
            </a:r>
            <a:r>
              <a:rPr sz="1800" spc="-5" dirty="0">
                <a:latin typeface="Tahoma"/>
                <a:cs typeface="Tahoma"/>
              </a:rPr>
              <a:t>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spc="-10" dirty="0">
                <a:latin typeface="Tahoma"/>
                <a:cs typeface="Tahoma"/>
              </a:rPr>
              <a:t>BIS </a:t>
            </a:r>
            <a:r>
              <a:rPr lang="de-DE" dirty="0">
                <a:solidFill>
                  <a:srgbClr val="007052"/>
                </a:solidFill>
                <a:effectLst/>
                <a:latin typeface="Tahoma" panose="020B0604030504040204" pitchFamily="34" charset="0"/>
                <a:ea typeface="Tahoma" panose="020B0604030504040204" pitchFamily="34" charset="0"/>
              </a:rPr>
              <a:t>22. Oktober 2025 15:00</a:t>
            </a:r>
            <a:r>
              <a:rPr dirty="0">
                <a:latin typeface="Tahoma"/>
                <a:cs typeface="Tahoma"/>
              </a:rPr>
              <a:t> </a:t>
            </a:r>
            <a:r>
              <a:rPr spc="-10" dirty="0">
                <a:latin typeface="Tahoma"/>
                <a:cs typeface="Tahoma"/>
              </a:rPr>
              <a:t>Uhr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u="sng" spc="-5" dirty="0" err="1">
                <a:solidFill>
                  <a:srgbClr val="FF0000"/>
                </a:solidFill>
                <a:uFill>
                  <a:solidFill>
                    <a:srgbClr val="FF0000"/>
                  </a:solidFill>
                </a:uFill>
                <a:latin typeface="Tahoma"/>
                <a:cs typeface="Tahoma"/>
                <a:hlinkClick r:id="rId2"/>
              </a:rPr>
              <a:t>ba</a:t>
            </a:r>
            <a:r>
              <a:rPr u="sng" spc="-5" dirty="0">
                <a:solidFill>
                  <a:srgbClr val="FF0000"/>
                </a:solidFill>
                <a:uFill>
                  <a:solidFill>
                    <a:srgbClr val="FF0000"/>
                  </a:solidFill>
                </a:uFill>
                <a:latin typeface="Tahoma"/>
                <a:cs typeface="Tahoma"/>
                <a:hlinkClick r:id="rId2"/>
              </a:rPr>
              <a:t>-</a:t>
            </a:r>
            <a:r>
              <a:rPr lang="de-DE" u="sng" spc="-5" dirty="0">
                <a:solidFill>
                  <a:srgbClr val="FF0000"/>
                </a:solidFill>
                <a:uFill>
                  <a:solidFill>
                    <a:srgbClr val="FF0000"/>
                  </a:solidFill>
                </a:uFill>
                <a:latin typeface="Tahoma"/>
                <a:cs typeface="Tahoma"/>
              </a:rPr>
              <a:t>sciences-sociales@polsoz.fu-berlin.de</a:t>
            </a:r>
            <a:endParaRPr dirty="0">
              <a:latin typeface="Tahoma"/>
              <a:cs typeface="Tahoma"/>
            </a:endParaRPr>
          </a:p>
          <a:p>
            <a:pPr>
              <a:lnSpc>
                <a:spcPct val="100000"/>
              </a:lnSpc>
              <a:spcBef>
                <a:spcPts val="15"/>
              </a:spcBef>
            </a:pP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dirty="0">
                <a:solidFill>
                  <a:srgbClr val="007052"/>
                </a:solidFill>
                <a:effectLst/>
                <a:latin typeface="Tahoma" panose="020B0604030504040204" pitchFamily="34" charset="0"/>
                <a:ea typeface="Tahoma" panose="020B0604030504040204" pitchFamily="34" charset="0"/>
              </a:rPr>
              <a:t>05. November 2025 </a:t>
            </a:r>
            <a:r>
              <a:rPr spc="-5" dirty="0" err="1">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lang="de-DE" spc="15" dirty="0">
                <a:latin typeface="Tahoma"/>
                <a:cs typeface="Tahoma"/>
              </a:rPr>
              <a:t>:</a:t>
            </a:r>
          </a:p>
          <a:p>
            <a:pPr marL="386715" marR="2284730" indent="-342900">
              <a:lnSpc>
                <a:spcPct val="100000"/>
              </a:lnSpc>
              <a:spcBef>
                <a:spcPts val="655"/>
              </a:spcBef>
              <a:buClr>
                <a:srgbClr val="3333CC"/>
              </a:buClr>
              <a:buSzPct val="58333"/>
              <a:buFont typeface="Wingdings"/>
              <a:buChar char=""/>
              <a:tabLst>
                <a:tab pos="386715" algn="l"/>
                <a:tab pos="387350" algn="l"/>
              </a:tabLst>
            </a:pPr>
            <a:r>
              <a:rPr lang="de-DE" u="heavy" spc="-5" dirty="0">
                <a:solidFill>
                  <a:srgbClr val="FF0000"/>
                </a:solidFill>
                <a:uFill>
                  <a:solidFill>
                    <a:srgbClr val="FF0000"/>
                  </a:solidFill>
                </a:uFill>
                <a:latin typeface="Tahoma"/>
                <a:cs typeface="Tahoma"/>
              </a:rPr>
              <a:t>ba-sciences-sociales@polsoz.fu-berlin.de</a:t>
            </a:r>
            <a:endParaRPr dirty="0">
              <a:latin typeface="Tahoma"/>
              <a:cs typeface="Tahoma"/>
            </a:endParaRPr>
          </a:p>
          <a:p>
            <a:pPr marL="501015" marR="2240280" lvl="1">
              <a:lnSpc>
                <a:spcPts val="1939"/>
              </a:lnSpc>
              <a:spcBef>
                <a:spcPts val="464"/>
              </a:spcBef>
              <a:buClr>
                <a:srgbClr val="FF0000"/>
              </a:buClr>
              <a:buSzPct val="55555"/>
              <a:tabLst>
                <a:tab pos="788035" algn="l"/>
                <a:tab pos="788670" algn="l"/>
              </a:tabLst>
            </a:pPr>
            <a:r>
              <a:rPr spc="-5" dirty="0" err="1">
                <a:solidFill>
                  <a:srgbClr val="007153"/>
                </a:solidFill>
                <a:latin typeface="Tahoma"/>
                <a:cs typeface="Tahoma"/>
              </a:rPr>
              <a:t>nach</a:t>
            </a:r>
            <a:r>
              <a:rPr spc="-5" dirty="0">
                <a:solidFill>
                  <a:srgbClr val="007153"/>
                </a:solidFill>
                <a:latin typeface="Tahoma"/>
                <a:cs typeface="Tahoma"/>
              </a:rPr>
              <a:t> BPO </a:t>
            </a:r>
            <a:r>
              <a:rPr dirty="0">
                <a:solidFill>
                  <a:srgbClr val="007153"/>
                </a:solidFill>
                <a:latin typeface="Tahoma"/>
                <a:cs typeface="Tahoma"/>
              </a:rPr>
              <a:t>2019 am</a:t>
            </a:r>
            <a:r>
              <a:rPr lang="de-DE" dirty="0">
                <a:solidFill>
                  <a:srgbClr val="007153"/>
                </a:solidFill>
                <a:latin typeface="Tahoma"/>
                <a:cs typeface="Tahoma"/>
              </a:rPr>
              <a:t> </a:t>
            </a:r>
            <a:r>
              <a:rPr lang="de-DE" dirty="0">
                <a:solidFill>
                  <a:srgbClr val="007052"/>
                </a:solidFill>
                <a:effectLst/>
                <a:latin typeface="Tahoma" panose="020B0604030504040204" pitchFamily="34" charset="0"/>
                <a:ea typeface="Tahoma" panose="020B0604030504040204" pitchFamily="34" charset="0"/>
              </a:rPr>
              <a:t>18. </a:t>
            </a:r>
            <a:r>
              <a:rPr lang="de-DE" dirty="0">
                <a:solidFill>
                  <a:srgbClr val="007052"/>
                </a:solidFill>
                <a:latin typeface="Tahoma" panose="020B0604030504040204" pitchFamily="34" charset="0"/>
                <a:ea typeface="Tahoma" panose="020B0604030504040204" pitchFamily="34" charset="0"/>
              </a:rPr>
              <a:t>F</a:t>
            </a:r>
            <a:r>
              <a:rPr lang="de-DE" dirty="0">
                <a:solidFill>
                  <a:srgbClr val="007052"/>
                </a:solidFill>
                <a:effectLst/>
                <a:latin typeface="Tahoma" panose="020B0604030504040204" pitchFamily="34" charset="0"/>
                <a:ea typeface="Tahoma" panose="020B0604030504040204" pitchFamily="34" charset="0"/>
              </a:rPr>
              <a:t>ebruar 2026</a:t>
            </a:r>
            <a:endParaRPr dirty="0">
              <a:latin typeface="Tahoma"/>
              <a:cs typeface="Tahoma"/>
            </a:endParaRPr>
          </a:p>
          <a:p>
            <a:pPr marL="501015" marR="462280" lvl="1">
              <a:lnSpc>
                <a:spcPct val="92300"/>
              </a:lnSpc>
              <a:spcBef>
                <a:spcPts val="605"/>
              </a:spcBef>
              <a:buClr>
                <a:srgbClr val="FF0000"/>
              </a:buClr>
              <a:buSzPct val="55555"/>
              <a:tabLst>
                <a:tab pos="788035" algn="l"/>
                <a:tab pos="788670" algn="l"/>
              </a:tabLst>
            </a:pPr>
            <a:endParaRPr sz="1500" dirty="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899</Words>
  <Application>Microsoft Office PowerPoint</Application>
  <PresentationFormat>Bildschirmpräsentation (4:3)</PresentationFormat>
  <Paragraphs>62</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Tahoma</vt:lpstr>
      <vt:lpstr>Times New Roman</vt:lpstr>
      <vt:lpstr>Wingdings</vt:lpstr>
      <vt:lpstr>Office Theme</vt:lpstr>
      <vt:lpstr>Anmeldung BA Arbeit Doppel BA Sciences Sociales</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Kauka, Teresa</cp:lastModifiedBy>
  <cp:revision>16</cp:revision>
  <cp:lastPrinted>2025-06-03T07:23:02Z</cp:lastPrinted>
  <dcterms:created xsi:type="dcterms:W3CDTF">2021-06-18T06:14:49Z</dcterms:created>
  <dcterms:modified xsi:type="dcterms:W3CDTF">2025-06-03T07:23:11Z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