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2044791"/>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a:t>
            </a:r>
            <a:br>
              <a:rPr lang="de-DE" sz="4400" spc="-5" dirty="0">
                <a:solidFill>
                  <a:srgbClr val="0000B4"/>
                </a:solidFill>
              </a:rPr>
            </a:br>
            <a:r>
              <a:rPr lang="de-DE" sz="4400" spc="-5" dirty="0">
                <a:solidFill>
                  <a:srgbClr val="0000B4"/>
                </a:solidFill>
              </a:rPr>
              <a:t>BA Sozial- und Kulturanthropologie</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SoSe</a:t>
            </a:r>
            <a:r>
              <a:rPr lang="de-DE" sz="3200" spc="-5" dirty="0">
                <a:latin typeface="Tahoma"/>
                <a:cs typeface="Tahoma"/>
              </a:rPr>
              <a:t> 2025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Sommersemester 20</a:t>
            </a:r>
            <a:r>
              <a:rPr lang="de-DE" sz="1800" b="1" spc="5" dirty="0">
                <a:latin typeface="Tahoma"/>
                <a:cs typeface="Tahoma"/>
              </a:rPr>
              <a:t>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02</a:t>
            </a:r>
            <a:r>
              <a:rPr lang="de-DE" sz="1800" dirty="0">
                <a:solidFill>
                  <a:srgbClr val="008000"/>
                </a:solidFill>
                <a:effectLst/>
                <a:latin typeface="Tahoma" panose="020B0604030504040204" pitchFamily="34" charset="0"/>
                <a:ea typeface="Tahoma" panose="020B0604030504040204" pitchFamily="34" charset="0"/>
              </a:rPr>
              <a:t> Juni 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3120085"/>
          </a:xfrm>
          <a:prstGeom prst="rect">
            <a:avLst/>
          </a:prstGeom>
        </p:spPr>
        <p:txBody>
          <a:bodyPr vert="horz" wrap="square" lIns="0" tIns="67310" rIns="0" bIns="0" rtlCol="0">
            <a:spAutoFit/>
          </a:bodyPr>
          <a:lstStyle/>
          <a:p>
            <a:pPr marL="12700" algn="just">
              <a:lnSpc>
                <a:spcPct val="100000"/>
              </a:lnSpc>
              <a:spcBef>
                <a:spcPts val="530"/>
              </a:spcBef>
            </a:pPr>
            <a:r>
              <a:rPr sz="1800" spc="-5" dirty="0" err="1">
                <a:solidFill>
                  <a:srgbClr val="0000B4"/>
                </a:solidFill>
                <a:latin typeface="Tahoma"/>
                <a:cs typeface="Tahoma"/>
              </a:rPr>
              <a:t>Erstprüfer</a:t>
            </a:r>
            <a:r>
              <a:rPr sz="1800" spc="-5" dirty="0">
                <a:solidFill>
                  <a:srgbClr val="0000B4"/>
                </a:solidFill>
                <a:latin typeface="Tahoma"/>
                <a:cs typeface="Tahoma"/>
              </a:rPr>
              <a:t> UND </a:t>
            </a:r>
            <a:r>
              <a:rPr sz="1800" spc="-5" dirty="0" err="1">
                <a:solidFill>
                  <a:srgbClr val="0000B4"/>
                </a:solidFill>
                <a:latin typeface="Tahoma"/>
                <a:cs typeface="Tahoma"/>
              </a:rPr>
              <a:t>Zweitprüfer</a:t>
            </a:r>
            <a:r>
              <a:rPr sz="1800" spc="-5" dirty="0">
                <a:solidFill>
                  <a:srgbClr val="0000B4"/>
                </a:solidFill>
                <a:latin typeface="Tahoma"/>
                <a:cs typeface="Tahoma"/>
              </a:rPr>
              <a:t>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endParaRPr sz="6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r>
              <a:rPr lang="de-DE" sz="1500" spc="-5" dirty="0">
                <a:latin typeface="Tahoma"/>
                <a:cs typeface="Tahoma"/>
              </a:rPr>
              <a:t>Die Bachelorarbeit ist von zwei Prüfungsberechtigten zu bewerten, die vom Prüfungsausschuss bestellt werden. Eine oder einer der beiden Prüfungsberechtigten soll die Betreuerin oder der Betreuer der Bachelorarbeit sein. Für die Betreuerin oder den Betreuer der Bachelorarbeit kann die Kandidatin oder der Kandidat einen Vorschlag einreichen. Der Vorschlag begründet keinen Anspruch.</a:t>
            </a:r>
            <a:endParaRPr sz="6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500" spc="-5" dirty="0">
                <a:latin typeface="Tahoma"/>
                <a:cs typeface="Tahoma"/>
              </a:rPr>
              <a:t>Externe Prüfer*innen </a:t>
            </a:r>
            <a:r>
              <a:rPr sz="1500" spc="-5" dirty="0" err="1">
                <a:latin typeface="Tahoma"/>
                <a:cs typeface="Tahoma"/>
              </a:rPr>
              <a:t>können</a:t>
            </a:r>
            <a:r>
              <a:rPr sz="1500" spc="-5" dirty="0">
                <a:latin typeface="Tahoma"/>
                <a:cs typeface="Tahoma"/>
              </a:rPr>
              <a:t> </a:t>
            </a:r>
            <a:r>
              <a:rPr sz="1500" spc="-5" dirty="0" err="1">
                <a:latin typeface="Tahoma"/>
                <a:cs typeface="Tahoma"/>
              </a:rPr>
              <a:t>vorgeschlagen</a:t>
            </a:r>
            <a:r>
              <a:rPr sz="1500" spc="-5" dirty="0">
                <a:latin typeface="Tahoma"/>
                <a:cs typeface="Tahoma"/>
              </a:rPr>
              <a:t> werden, sofern </a:t>
            </a:r>
            <a:r>
              <a:rPr sz="1500" dirty="0">
                <a:latin typeface="Tahoma"/>
                <a:cs typeface="Tahoma"/>
              </a:rPr>
              <a:t>sie an  </a:t>
            </a:r>
            <a:r>
              <a:rPr sz="1500" spc="-5" dirty="0">
                <a:latin typeface="Tahoma"/>
                <a:cs typeface="Tahoma"/>
              </a:rPr>
              <a:t>einer anderen Institution prüfungsberechtigt sind. Darüber </a:t>
            </a:r>
            <a:r>
              <a:rPr sz="1500" dirty="0">
                <a:latin typeface="Tahoma"/>
                <a:cs typeface="Tahoma"/>
              </a:rPr>
              <a:t>ist </a:t>
            </a:r>
            <a:r>
              <a:rPr sz="1500" spc="-5" dirty="0">
                <a:latin typeface="Tahoma"/>
                <a:cs typeface="Tahoma"/>
              </a:rPr>
              <a:t>ein </a:t>
            </a:r>
            <a:r>
              <a:rPr sz="1500" spc="-10" dirty="0">
                <a:latin typeface="Tahoma"/>
                <a:cs typeface="Tahoma"/>
              </a:rPr>
              <a:t>offizieller </a:t>
            </a:r>
            <a:r>
              <a:rPr sz="1500" spc="-5" dirty="0">
                <a:latin typeface="Tahoma"/>
                <a:cs typeface="Tahoma"/>
              </a:rPr>
              <a:t>Nachweis bei der   Anmeldung </a:t>
            </a:r>
            <a:r>
              <a:rPr sz="1500" dirty="0">
                <a:latin typeface="Tahoma"/>
                <a:cs typeface="Tahoma"/>
              </a:rPr>
              <a:t>zur </a:t>
            </a:r>
            <a:r>
              <a:rPr sz="1500" spc="-5" dirty="0">
                <a:latin typeface="Tahoma"/>
                <a:cs typeface="Tahoma"/>
              </a:rPr>
              <a:t>Bachelorarbeit</a:t>
            </a:r>
            <a:r>
              <a:rPr sz="1500" spc="-40" dirty="0">
                <a:latin typeface="Tahoma"/>
                <a:cs typeface="Tahoma"/>
              </a:rPr>
              <a:t> </a:t>
            </a:r>
            <a:r>
              <a:rPr sz="1500" spc="-5" dirty="0" err="1">
                <a:latin typeface="Tahoma"/>
                <a:cs typeface="Tahoma"/>
              </a:rPr>
              <a:t>einzureichen</a:t>
            </a:r>
            <a:r>
              <a:rPr sz="1500" spc="-5" dirty="0">
                <a:latin typeface="Tahoma"/>
                <a:cs typeface="Tahoma"/>
              </a:rPr>
              <a:t>!</a:t>
            </a:r>
            <a:endParaRPr lang="de-DE" sz="15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6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500" dirty="0">
                <a:latin typeface="Tahoma"/>
                <a:cs typeface="Tahoma"/>
              </a:rPr>
              <a:t>Die </a:t>
            </a:r>
            <a:r>
              <a:rPr sz="1500" b="1" spc="-5" dirty="0">
                <a:latin typeface="Tahoma"/>
                <a:cs typeface="Tahoma"/>
              </a:rPr>
              <a:t>verbindliche Prüferbestellung erfolgt </a:t>
            </a:r>
            <a:r>
              <a:rPr sz="1500" dirty="0">
                <a:latin typeface="Tahoma"/>
                <a:cs typeface="Tahoma"/>
              </a:rPr>
              <a:t>abschließend </a:t>
            </a:r>
            <a:r>
              <a:rPr sz="1500" spc="-5" dirty="0">
                <a:latin typeface="Tahoma"/>
                <a:cs typeface="Tahoma"/>
              </a:rPr>
              <a:t>durch den </a:t>
            </a:r>
            <a:r>
              <a:rPr sz="1500" b="1" spc="-5" dirty="0">
                <a:latin typeface="Tahoma"/>
                <a:cs typeface="Tahoma"/>
              </a:rPr>
              <a:t>Prüfungsausschuss.  </a:t>
            </a:r>
            <a:r>
              <a:rPr sz="1500" dirty="0">
                <a:latin typeface="Tahoma"/>
                <a:cs typeface="Tahoma"/>
              </a:rPr>
              <a:t>Diese </a:t>
            </a:r>
            <a:r>
              <a:rPr sz="1500" spc="-5" dirty="0">
                <a:latin typeface="Tahoma"/>
                <a:cs typeface="Tahoma"/>
              </a:rPr>
              <a:t>kann </a:t>
            </a:r>
            <a:r>
              <a:rPr sz="1500" dirty="0">
                <a:latin typeface="Tahoma"/>
                <a:cs typeface="Tahoma"/>
              </a:rPr>
              <a:t>in </a:t>
            </a:r>
            <a:r>
              <a:rPr sz="1500" spc="-5" dirty="0">
                <a:latin typeface="Tahoma"/>
                <a:cs typeface="Tahoma"/>
              </a:rPr>
              <a:t>Einzelfällen abweichend von den </a:t>
            </a:r>
            <a:r>
              <a:rPr sz="1500" dirty="0">
                <a:latin typeface="Tahoma"/>
                <a:cs typeface="Tahoma"/>
              </a:rPr>
              <a:t>im Themenblatt </a:t>
            </a:r>
            <a:r>
              <a:rPr sz="1500" spc="-5" dirty="0">
                <a:latin typeface="Tahoma"/>
                <a:cs typeface="Tahoma"/>
              </a:rPr>
              <a:t>genannten Wunschpersonen  </a:t>
            </a:r>
            <a:r>
              <a:rPr sz="15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66411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spc="-5" dirty="0">
                <a:solidFill>
                  <a:srgbClr val="0000B4"/>
                </a:solidFill>
                <a:latin typeface="Tahoma"/>
                <a:cs typeface="Tahoma"/>
              </a:rPr>
              <a:t>Das Thema 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04. Juni 2025</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u="heavy" spc="-70" dirty="0">
                <a:solidFill>
                  <a:srgbClr val="007153"/>
                </a:solidFill>
                <a:uFill>
                  <a:solidFill>
                    <a:srgbClr val="007153"/>
                  </a:solidFill>
                </a:uFill>
                <a:latin typeface="Tahoma"/>
                <a:cs typeface="Tahoma"/>
              </a:rPr>
              <a:t>)</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368965"/>
          </a:xfrm>
          <a:prstGeom prst="rect">
            <a:avLst/>
          </a:prstGeom>
        </p:spPr>
        <p:txBody>
          <a:bodyPr vert="horz" wrap="square" lIns="0" tIns="34925" rIns="0" bIns="0" rtlCol="0">
            <a:spAutoFit/>
          </a:bodyPr>
          <a:lstStyle/>
          <a:p>
            <a:pPr marL="100330" marR="5080" algn="just">
              <a:lnSpc>
                <a:spcPts val="1400"/>
              </a:lnSpc>
              <a:spcBef>
                <a:spcPts val="275"/>
              </a:spcBef>
            </a:pPr>
            <a:r>
              <a:rPr lang="de-DE" sz="1100" spc="-5" dirty="0">
                <a:latin typeface="Calibri" panose="020F0502020204030204" pitchFamily="34" charset="0"/>
                <a:cs typeface="Calibri" panose="020F0502020204030204" pitchFamily="34" charset="0"/>
              </a:rPr>
              <a:t>Das eingereichte Thema (Gegenstand Ihrer wissenschaftlichen Untersuchung) sollte ein aussagekräftiges Bild Ihres Gesamtvorhabens vermitteln. Der 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 </a:t>
            </a:r>
            <a:r>
              <a:rPr lang="de-DE" sz="1100" b="1" spc="-5" dirty="0">
                <a:solidFill>
                  <a:srgbClr val="FF0000"/>
                </a:solidFill>
                <a:latin typeface="Calibri" panose="020F0502020204030204" pitchFamily="34" charset="0"/>
                <a:cs typeface="Calibri" panose="020F0502020204030204" pitchFamily="34" charset="0"/>
              </a:rPr>
              <a:t>Bitte beachten Sie, dass auf Ihren späteren Abschlussdokumenten nur das durch den Prüfungsausschuss genehmigte und ausgegebene Thema (nicht der Titel) ausgewiesen wird.</a:t>
            </a:r>
          </a:p>
          <a:p>
            <a:pPr marL="100330" marR="5080" algn="just">
              <a:lnSpc>
                <a:spcPts val="1400"/>
              </a:lnSpc>
              <a:spcBef>
                <a:spcPts val="275"/>
              </a:spcBef>
            </a:pPr>
            <a:r>
              <a:rPr sz="1200" b="1" spc="-5" dirty="0">
                <a:solidFill>
                  <a:srgbClr val="0000B4"/>
                </a:solidFill>
                <a:latin typeface="+mj-lt"/>
                <a:cs typeface="Tahoma"/>
              </a:rPr>
              <a:t>Die Bearbeitungsfrist und Abgabetermine </a:t>
            </a:r>
            <a:r>
              <a:rPr sz="1200" b="1" dirty="0">
                <a:solidFill>
                  <a:srgbClr val="0000B4"/>
                </a:solidFill>
                <a:latin typeface="+mj-lt"/>
                <a:cs typeface="Tahoma"/>
              </a:rPr>
              <a:t>der</a:t>
            </a:r>
            <a:r>
              <a:rPr sz="1200" b="1" spc="-55" dirty="0">
                <a:solidFill>
                  <a:srgbClr val="0000B4"/>
                </a:solidFill>
                <a:latin typeface="+mj-lt"/>
                <a:cs typeface="Tahoma"/>
              </a:rPr>
              <a:t> </a:t>
            </a:r>
            <a:r>
              <a:rPr sz="1200" b="1" spc="-5" dirty="0">
                <a:solidFill>
                  <a:srgbClr val="0000B4"/>
                </a:solidFill>
                <a:latin typeface="+mj-lt"/>
                <a:cs typeface="Tahoma"/>
              </a:rPr>
              <a:t>Arbeit</a:t>
            </a:r>
            <a:r>
              <a:rPr lang="de-DE" sz="1200" b="1" spc="-5" dirty="0">
                <a:solidFill>
                  <a:srgbClr val="0000B4"/>
                </a:solidFill>
                <a:latin typeface="+mj-lt"/>
                <a:cs typeface="Tahoma"/>
              </a:rPr>
              <a:t> </a:t>
            </a:r>
          </a:p>
          <a:p>
            <a:pPr marL="100330" marR="5080" algn="just">
              <a:lnSpc>
                <a:spcPts val="1400"/>
              </a:lnSpc>
              <a:spcBef>
                <a:spcPts val="275"/>
              </a:spcBef>
            </a:pPr>
            <a:r>
              <a:rPr sz="1200" spc="-5" dirty="0">
                <a:latin typeface="+mj-lt"/>
                <a:cs typeface="Tahoma"/>
              </a:rPr>
              <a:t>Sie beträgt gemäß B.A.-</a:t>
            </a:r>
            <a:r>
              <a:rPr sz="1200" spc="-5" dirty="0" err="1">
                <a:latin typeface="+mj-lt"/>
                <a:cs typeface="Tahoma"/>
              </a:rPr>
              <a:t>Ordnung</a:t>
            </a:r>
            <a:r>
              <a:rPr sz="1200" spc="-5" dirty="0">
                <a:latin typeface="+mj-lt"/>
                <a:cs typeface="Tahoma"/>
              </a:rPr>
              <a:t> 1</a:t>
            </a:r>
            <a:r>
              <a:rPr lang="de-DE" sz="1200" spc="-5" dirty="0">
                <a:latin typeface="+mj-lt"/>
                <a:cs typeface="Tahoma"/>
              </a:rPr>
              <a:t>5</a:t>
            </a:r>
            <a:r>
              <a:rPr sz="1200" spc="-5" dirty="0">
                <a:latin typeface="+mj-lt"/>
                <a:cs typeface="Tahoma"/>
              </a:rPr>
              <a:t> </a:t>
            </a:r>
            <a:r>
              <a:rPr sz="1200" spc="-5" dirty="0" err="1">
                <a:latin typeface="+mj-lt"/>
                <a:cs typeface="Tahoma"/>
              </a:rPr>
              <a:t>Wochen</a:t>
            </a:r>
            <a:r>
              <a:rPr sz="1200" spc="-5" dirty="0">
                <a:latin typeface="+mj-lt"/>
                <a:cs typeface="Tahoma"/>
              </a:rPr>
              <a:t> </a:t>
            </a:r>
            <a:endParaRPr sz="1200" dirty="0">
              <a:latin typeface="+mj-lt"/>
              <a:cs typeface="Tahoma"/>
            </a:endParaRPr>
          </a:p>
        </p:txBody>
      </p:sp>
      <p:sp>
        <p:nvSpPr>
          <p:cNvPr id="7" name="object 7"/>
          <p:cNvSpPr txBox="1"/>
          <p:nvPr/>
        </p:nvSpPr>
        <p:spPr>
          <a:xfrm>
            <a:off x="1238432" y="4253888"/>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err="1">
                <a:solidFill>
                  <a:srgbClr val="007153"/>
                </a:solidFill>
                <a:uFill>
                  <a:solidFill>
                    <a:srgbClr val="007153"/>
                  </a:solidFill>
                </a:uFill>
                <a:latin typeface="Tahoma"/>
                <a:cs typeface="Tahoma"/>
              </a:rPr>
              <a:t>für</a:t>
            </a:r>
            <a:r>
              <a:rPr sz="1300" b="1" u="heavy" spc="-10" dirty="0">
                <a:solidFill>
                  <a:srgbClr val="007153"/>
                </a:solidFill>
                <a:uFill>
                  <a:solidFill>
                    <a:srgbClr val="007153"/>
                  </a:solidFill>
                </a:uFill>
                <a:latin typeface="Tahoma"/>
                <a:cs typeface="Tahoma"/>
              </a:rPr>
              <a:t> </a:t>
            </a:r>
            <a:r>
              <a:rPr lang="de-DE" sz="1300" b="1" u="heavy" spc="-5" dirty="0">
                <a:solidFill>
                  <a:srgbClr val="007153"/>
                </a:solidFill>
                <a:uFill>
                  <a:solidFill>
                    <a:srgbClr val="007153"/>
                  </a:solidFill>
                </a:uFill>
                <a:latin typeface="Tahoma"/>
                <a:cs typeface="Tahoma"/>
              </a:rPr>
              <a:t>2</a:t>
            </a:r>
            <a:r>
              <a:rPr sz="1300" b="1" u="heavy" spc="-5" dirty="0">
                <a:solidFill>
                  <a:srgbClr val="007153"/>
                </a:solidFill>
                <a:uFill>
                  <a:solidFill>
                    <a:srgbClr val="007153"/>
                  </a:solidFill>
                </a:uFill>
                <a:latin typeface="Tahoma"/>
                <a:cs typeface="Tahoma"/>
              </a:rPr>
              <a:t>.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8</a:t>
            </a:r>
            <a:r>
              <a:rPr sz="1300" spc="-5" dirty="0">
                <a:solidFill>
                  <a:srgbClr val="007153"/>
                </a:solidFill>
                <a:latin typeface="Tahoma"/>
                <a:cs typeface="Tahoma"/>
              </a:rPr>
              <a:t> </a:t>
            </a:r>
            <a:r>
              <a:rPr lang="de-DE" sz="1300" b="1" spc="-5" dirty="0">
                <a:solidFill>
                  <a:srgbClr val="007153"/>
                </a:solidFill>
                <a:latin typeface="Tahoma"/>
                <a:cs typeface="Tahoma"/>
              </a:rPr>
              <a:t>17. September 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233029"/>
          </a:xfrm>
          <a:prstGeom prst="rect">
            <a:avLst/>
          </a:prstGeom>
        </p:spPr>
        <p:txBody>
          <a:bodyPr vert="horz" wrap="square" lIns="0" tIns="32384" rIns="0" bIns="0" rtlCol="0">
            <a:spAutoFit/>
          </a:bodyPr>
          <a:lstStyle/>
          <a:p>
            <a:pPr marL="12700">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a:t>
            </a:r>
            <a:r>
              <a:rPr lang="de-DE" sz="1200" u="sng" dirty="0">
                <a:solidFill>
                  <a:srgbClr val="FF0000"/>
                </a:solidFill>
                <a:uFill>
                  <a:solidFill>
                    <a:srgbClr val="FF0000"/>
                  </a:solidFill>
                </a:uFill>
                <a:latin typeface="Tahoma"/>
                <a:cs typeface="Tahoma"/>
              </a:rPr>
              <a:t>-ska@polsoz.fu-berlin.de</a:t>
            </a:r>
            <a:endParaRPr lang="de-DE" sz="1200" dirty="0">
              <a:latin typeface="Tahoma"/>
              <a:cs typeface="Tahoma"/>
            </a:endParaRPr>
          </a:p>
          <a:p>
            <a:pPr marL="12700">
              <a:lnSpc>
                <a:spcPct val="100000"/>
              </a:lnSpc>
              <a:spcBef>
                <a:spcPts val="5"/>
              </a:spcBef>
            </a:pP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r>
              <a:rPr lang="de-DE" sz="1300" spc="-10" dirty="0">
                <a:latin typeface="Tahoma"/>
                <a:cs typeface="Tahoma"/>
              </a:rPr>
              <a:t> </a:t>
            </a:r>
          </a:p>
          <a:p>
            <a:pPr marL="12700">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a:t>
            </a:r>
            <a:r>
              <a:rPr sz="1300" spc="-5" dirty="0" err="1">
                <a:latin typeface="Tahoma"/>
                <a:cs typeface="Tahoma"/>
              </a:rPr>
              <a:t>unabhängige</a:t>
            </a:r>
            <a:r>
              <a:rPr sz="1300" spc="-5" dirty="0">
                <a:latin typeface="Tahoma"/>
                <a:cs typeface="Tahoma"/>
              </a:rPr>
              <a:t> </a:t>
            </a:r>
            <a:r>
              <a:rPr lang="de-DE" sz="1300" spc="-5" dirty="0">
                <a:latin typeface="Tahoma"/>
                <a:cs typeface="Tahoma"/>
              </a:rPr>
              <a:t>Bewertungen</a:t>
            </a:r>
            <a:r>
              <a:rPr sz="1300" spc="-5" dirty="0">
                <a:latin typeface="Tahoma"/>
                <a:cs typeface="Tahoma"/>
              </a:rPr>
              <a:t>.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659155"/>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2"/>
              </a:rPr>
              <a:t>B</a:t>
            </a:r>
            <a:r>
              <a:rPr sz="1400" u="sng" dirty="0">
                <a:solidFill>
                  <a:srgbClr val="FF0000"/>
                </a:solidFill>
                <a:uFill>
                  <a:solidFill>
                    <a:srgbClr val="FF0000"/>
                  </a:solidFill>
                </a:uFill>
                <a:latin typeface="Tahoma"/>
                <a:cs typeface="Tahoma"/>
                <a:hlinkClick r:id="rId2"/>
              </a:rPr>
              <a:t>a</a:t>
            </a:r>
            <a:r>
              <a:rPr lang="de-DE" sz="1400" u="sng" dirty="0">
                <a:solidFill>
                  <a:srgbClr val="FF0000"/>
                </a:solidFill>
                <a:uFill>
                  <a:solidFill>
                    <a:srgbClr val="FF0000"/>
                  </a:solidFill>
                </a:uFill>
                <a:latin typeface="Tahoma"/>
                <a:cs typeface="Tahoma"/>
              </a:rPr>
              <a:t>-ska@polsoz.fu-berlin.de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3997889"/>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 2018</a:t>
            </a:r>
            <a:r>
              <a:rPr sz="1300" spc="-5" dirty="0">
                <a:latin typeface="Tahoma"/>
                <a:cs typeface="Tahoma"/>
              </a:rPr>
              <a:t>“):</a:t>
            </a:r>
            <a:endParaRPr sz="1300" dirty="0">
              <a:latin typeface="Tahoma"/>
              <a:cs typeface="Tahoma"/>
            </a:endParaRPr>
          </a:p>
          <a:p>
            <a:pPr marL="12700" marR="440690">
              <a:lnSpc>
                <a:spcPct val="100000"/>
              </a:lnSpc>
              <a:spcBef>
                <a:spcPts val="5"/>
              </a:spcBef>
            </a:pPr>
            <a:r>
              <a:rPr lang="de-DE" sz="1250" u="sng" spc="-10" dirty="0">
                <a:solidFill>
                  <a:srgbClr val="FF0000"/>
                </a:solidFill>
                <a:uFill>
                  <a:solidFill>
                    <a:srgbClr val="FF0000"/>
                  </a:solidFill>
                </a:uFill>
                <a:latin typeface="Tahoma"/>
                <a:cs typeface="Tahoma"/>
              </a:rPr>
              <a:t>https://www.polsoz.fu-berlin.de/studium/pruefungsbuero/studiengaenge/ba_studiengaenge/ba_sozial_und_kulturanthropologie/index.html</a:t>
            </a:r>
            <a:endParaRPr sz="125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3297698"/>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25</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spc="-10" dirty="0">
                <a:solidFill>
                  <a:srgbClr val="007052"/>
                </a:solidFill>
                <a:latin typeface="Tahoma" panose="020B0604030504040204" pitchFamily="34" charset="0"/>
                <a:ea typeface="Tahoma" panose="020B0604030504040204" pitchFamily="34" charset="0"/>
                <a:cs typeface="Tahoma"/>
              </a:rPr>
              <a:t>02</a:t>
            </a:r>
            <a:r>
              <a:rPr lang="de-DE" dirty="0">
                <a:solidFill>
                  <a:srgbClr val="007052"/>
                </a:solidFill>
                <a:effectLst/>
                <a:latin typeface="Tahoma" panose="020B0604030504040204" pitchFamily="34" charset="0"/>
                <a:ea typeface="Tahoma" panose="020B0604030504040204" pitchFamily="34" charset="0"/>
              </a:rPr>
              <a:t>. Juni 2025 </a:t>
            </a:r>
            <a:r>
              <a:rPr lang="de-DE" dirty="0">
                <a:solidFill>
                  <a:srgbClr val="007153"/>
                </a:solidFill>
                <a:latin typeface="Tahoma"/>
                <a:cs typeface="Tahoma"/>
              </a:rPr>
              <a:t>um 15</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lang="de-DE" u="sng" spc="-5" dirty="0">
                <a:solidFill>
                  <a:srgbClr val="FF0000"/>
                </a:solidFill>
                <a:uFill>
                  <a:solidFill>
                    <a:srgbClr val="FF0000"/>
                  </a:solidFill>
                </a:uFill>
                <a:latin typeface="Tahoma"/>
                <a:cs typeface="Tahoma"/>
              </a:rPr>
              <a:t>Ba-ska@polsoz.fu-berlin.de</a:t>
            </a:r>
            <a:r>
              <a:rPr lang="de-DE" spc="-5" dirty="0">
                <a:solidFill>
                  <a:srgbClr val="FF0000"/>
                </a:solidFill>
                <a:latin typeface="Tahoma"/>
                <a:cs typeface="Tahoma"/>
              </a:rPr>
              <a:t>. </a:t>
            </a: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latin typeface="Tahoma" panose="020B0604030504040204" pitchFamily="34" charset="0"/>
                <a:ea typeface="Tahoma" panose="020B0604030504040204" pitchFamily="34" charset="0"/>
              </a:rPr>
              <a:t>04. Juni 2025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ba-ska@polsoz.fu-berlin.de</a:t>
            </a:r>
            <a:endParaRPr dirty="0">
              <a:latin typeface="Tahoma"/>
              <a:cs typeface="Tahoma"/>
            </a:endParaRPr>
          </a:p>
          <a:p>
            <a:pPr marL="788035" marR="2240280" lvl="1" indent="-287020">
              <a:lnSpc>
                <a:spcPts val="1939"/>
              </a:lnSpc>
              <a:spcBef>
                <a:spcPts val="464"/>
              </a:spcBef>
              <a:buClr>
                <a:srgbClr val="FF0000"/>
              </a:buClr>
              <a:buSzPct val="55555"/>
              <a:buFont typeface="Wingdings"/>
              <a:buChar char=""/>
              <a:tabLst>
                <a:tab pos="788035" algn="l"/>
                <a:tab pos="788670" algn="l"/>
              </a:tabLst>
            </a:pPr>
            <a:r>
              <a:rPr spc="-5" dirty="0">
                <a:solidFill>
                  <a:srgbClr val="007153"/>
                </a:solidFill>
                <a:latin typeface="Tahoma"/>
                <a:cs typeface="Tahoma"/>
              </a:rPr>
              <a:t>nach BPO 201</a:t>
            </a:r>
            <a:r>
              <a:rPr lang="de-DE" spc="-5" dirty="0">
                <a:solidFill>
                  <a:srgbClr val="007153"/>
                </a:solidFill>
                <a:latin typeface="Tahoma"/>
                <a:cs typeface="Tahoma"/>
              </a:rPr>
              <a:t>8</a:t>
            </a:r>
            <a:r>
              <a:rPr spc="-5" dirty="0">
                <a:solidFill>
                  <a:srgbClr val="007153"/>
                </a:solidFill>
                <a:latin typeface="Tahoma"/>
                <a:cs typeface="Tahoma"/>
              </a:rPr>
              <a:t> </a:t>
            </a:r>
            <a:r>
              <a:rPr dirty="0">
                <a:solidFill>
                  <a:srgbClr val="007153"/>
                </a:solidFill>
                <a:latin typeface="Tahoma"/>
                <a:cs typeface="Tahoma"/>
              </a:rPr>
              <a:t>am </a:t>
            </a:r>
            <a:r>
              <a:rPr lang="de-DE" dirty="0">
                <a:solidFill>
                  <a:srgbClr val="007052"/>
                </a:solidFill>
                <a:latin typeface="Tahoma" panose="020B0604030504040204" pitchFamily="34" charset="0"/>
                <a:ea typeface="Tahoma" panose="020B0604030504040204" pitchFamily="34" charset="0"/>
                <a:cs typeface="Tahoma"/>
              </a:rPr>
              <a:t>17</a:t>
            </a:r>
            <a:r>
              <a:rPr lang="de-DE" dirty="0">
                <a:solidFill>
                  <a:srgbClr val="007052"/>
                </a:solidFill>
                <a:effectLst/>
                <a:latin typeface="Tahoma" panose="020B0604030504040204" pitchFamily="34" charset="0"/>
                <a:ea typeface="Tahoma" panose="020B0604030504040204" pitchFamily="34" charset="0"/>
              </a:rPr>
              <a:t>. September 2025</a:t>
            </a:r>
            <a:endParaRPr lang="de-DE" dirty="0">
              <a:solidFill>
                <a:srgbClr val="007153"/>
              </a:solidFill>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811</Words>
  <Application>Microsoft Office PowerPoint</Application>
  <PresentationFormat>Bildschirmpräsentation (4:3)</PresentationFormat>
  <Paragraphs>55</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Tahoma</vt:lpstr>
      <vt:lpstr>Wingdings</vt:lpstr>
      <vt:lpstr>Office Theme</vt:lpstr>
      <vt:lpstr>Anmeldung BA Arbeit  BA Sozial- und Kulturanthropologie</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16</cp:revision>
  <dcterms:created xsi:type="dcterms:W3CDTF">2021-06-18T06:14:49Z</dcterms:created>
  <dcterms:modified xsi:type="dcterms:W3CDTF">2025-02-12T11:50:22Z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